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54" r:id="rId2"/>
    <p:sldId id="256" r:id="rId3"/>
    <p:sldId id="258" r:id="rId4"/>
    <p:sldId id="302" r:id="rId5"/>
    <p:sldId id="313" r:id="rId6"/>
    <p:sldId id="259" r:id="rId7"/>
    <p:sldId id="260" r:id="rId8"/>
    <p:sldId id="261" r:id="rId9"/>
    <p:sldId id="31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3" r:id="rId19"/>
    <p:sldId id="271" r:id="rId20"/>
    <p:sldId id="307" r:id="rId21"/>
    <p:sldId id="272" r:id="rId22"/>
    <p:sldId id="273" r:id="rId23"/>
    <p:sldId id="309" r:id="rId24"/>
    <p:sldId id="274" r:id="rId25"/>
    <p:sldId id="275" r:id="rId26"/>
    <p:sldId id="337" r:id="rId27"/>
    <p:sldId id="276" r:id="rId28"/>
    <p:sldId id="314" r:id="rId29"/>
    <p:sldId id="277" r:id="rId30"/>
    <p:sldId id="315" r:id="rId31"/>
    <p:sldId id="327" r:id="rId32"/>
    <p:sldId id="328" r:id="rId33"/>
    <p:sldId id="326" r:id="rId34"/>
    <p:sldId id="338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34" r:id="rId43"/>
    <p:sldId id="368" r:id="rId44"/>
    <p:sldId id="402" r:id="rId45"/>
    <p:sldId id="385" r:id="rId46"/>
    <p:sldId id="389" r:id="rId47"/>
    <p:sldId id="386" r:id="rId48"/>
    <p:sldId id="391" r:id="rId49"/>
    <p:sldId id="390" r:id="rId50"/>
    <p:sldId id="401" r:id="rId51"/>
    <p:sldId id="387" r:id="rId52"/>
    <p:sldId id="388" r:id="rId53"/>
    <p:sldId id="359" r:id="rId54"/>
    <p:sldId id="375" r:id="rId55"/>
    <p:sldId id="398" r:id="rId56"/>
    <p:sldId id="361" r:id="rId57"/>
    <p:sldId id="362" r:id="rId58"/>
    <p:sldId id="369" r:id="rId59"/>
    <p:sldId id="392" r:id="rId60"/>
    <p:sldId id="372" r:id="rId61"/>
    <p:sldId id="370" r:id="rId62"/>
    <p:sldId id="397" r:id="rId63"/>
    <p:sldId id="371" r:id="rId64"/>
    <p:sldId id="393" r:id="rId65"/>
    <p:sldId id="394" r:id="rId66"/>
    <p:sldId id="395" r:id="rId67"/>
    <p:sldId id="396" r:id="rId68"/>
    <p:sldId id="378" r:id="rId69"/>
    <p:sldId id="379" r:id="rId70"/>
    <p:sldId id="380" r:id="rId71"/>
    <p:sldId id="399" r:id="rId72"/>
    <p:sldId id="381" r:id="rId73"/>
    <p:sldId id="382" r:id="rId74"/>
    <p:sldId id="383" r:id="rId75"/>
    <p:sldId id="367" r:id="rId76"/>
    <p:sldId id="30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D61"/>
    <a:srgbClr val="D5E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1" d="100"/>
          <a:sy n="71" d="100"/>
        </p:scale>
        <p:origin x="10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066F3-82AC-46A7-BFEE-ED6EB5803F9C}" type="datetimeFigureOut">
              <a:rPr lang="en-IN" smtClean="0"/>
              <a:t>30-03-2025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B4D0-33BA-4E64-96A9-1BA3B4B3EB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5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Organism appear as large, nonseptate hyphae with branching at obtuse angles.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Round or ovoid sporangia are also seen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1C566-4755-439C-A7FF-67B788D75ADC}" type="slidenum">
              <a:rPr lang="en-US">
                <a:latin typeface="Calibri" panose="020F0502020204030204" pitchFamily="34" charset="0"/>
              </a:rPr>
              <a:pPr eaLnBrk="1" hangingPunct="1"/>
              <a:t>64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1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FUNGAL INFECTIONS OF THE maxillofacial tissue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dirty="0" err="1">
                <a:solidFill>
                  <a:srgbClr val="0070C0"/>
                </a:solidFill>
              </a:rPr>
              <a:t>assis.lecturer</a:t>
            </a:r>
            <a:r>
              <a:rPr lang="en-US" b="1" dirty="0">
                <a:solidFill>
                  <a:srgbClr val="0070C0"/>
                </a:solidFill>
              </a:rPr>
              <a:t>: Fatimah J. Ismael</a:t>
            </a:r>
          </a:p>
          <a:p>
            <a:r>
              <a:rPr lang="en-US" b="1" dirty="0">
                <a:solidFill>
                  <a:srgbClr val="0070C0"/>
                </a:solidFill>
              </a:rPr>
              <a:t>                               </a:t>
            </a:r>
            <a:endParaRPr lang="en-IN" b="1" dirty="0">
              <a:solidFill>
                <a:srgbClr val="0070C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751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PSEUDOMEMBRANOUS CANDIDIASIS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105400" cy="5135563"/>
          </a:xfrm>
        </p:spPr>
        <p:txBody>
          <a:bodyPr>
            <a:noAutofit/>
          </a:bodyPr>
          <a:lstStyle/>
          <a:p>
            <a:pPr algn="just"/>
            <a:r>
              <a:rPr lang="en-IN" sz="2200" dirty="0"/>
              <a:t>Also known as </a:t>
            </a:r>
            <a:r>
              <a:rPr lang="en-IN" sz="2200" dirty="0">
                <a:solidFill>
                  <a:srgbClr val="C00000"/>
                </a:solidFill>
              </a:rPr>
              <a:t>thrush</a:t>
            </a:r>
            <a:r>
              <a:rPr lang="en-IN" sz="2200" dirty="0"/>
              <a:t> and is one of the most common forms of the </a:t>
            </a:r>
            <a:r>
              <a:rPr lang="en-IN" sz="2200" dirty="0" err="1"/>
              <a:t>candidiasis</a:t>
            </a:r>
            <a:r>
              <a:rPr lang="en-IN" sz="2200" dirty="0"/>
              <a:t>. </a:t>
            </a:r>
          </a:p>
          <a:p>
            <a:pPr algn="just"/>
            <a:r>
              <a:rPr lang="en-IN" sz="2200" dirty="0"/>
              <a:t>May occur at any age but especially known to occur in debilitated or chronically ill patients or the infants. </a:t>
            </a:r>
          </a:p>
          <a:p>
            <a:pPr algn="just"/>
            <a:r>
              <a:rPr lang="en-IN" sz="2200" dirty="0"/>
              <a:t>In healthy individuals it may be due to immune suppression due to HIV infection or due to systemic corticosteroid therapy. </a:t>
            </a:r>
          </a:p>
          <a:p>
            <a:pPr algn="just"/>
            <a:r>
              <a:rPr lang="en-IN" sz="2200" dirty="0"/>
              <a:t>Oral lesions are characterized by </a:t>
            </a:r>
            <a:r>
              <a:rPr lang="en-IN" sz="2200" dirty="0">
                <a:solidFill>
                  <a:srgbClr val="C00000"/>
                </a:solidFill>
              </a:rPr>
              <a:t>soft, white, slightly elevated plaques</a:t>
            </a:r>
            <a:r>
              <a:rPr lang="en-IN" sz="2200" dirty="0"/>
              <a:t>, most frequently occurring on the buccal mucosa and tongue but also seen on the palate, </a:t>
            </a:r>
            <a:r>
              <a:rPr lang="en-IN" sz="2200" dirty="0" err="1"/>
              <a:t>gingiva</a:t>
            </a:r>
            <a:r>
              <a:rPr lang="en-IN" sz="2200" dirty="0"/>
              <a:t> and floor of the mouth. </a:t>
            </a:r>
          </a:p>
        </p:txBody>
      </p:sp>
      <p:pic>
        <p:nvPicPr>
          <p:cNvPr id="7" name="Content Placeholder 6" descr="http://www.hivdent.org/_picturegallery_/Images/029PseudomembranousCandidiasi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133600"/>
            <a:ext cx="3200400" cy="27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655637"/>
            <a:ext cx="4724400" cy="5668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These plaques resemble </a:t>
            </a:r>
            <a:r>
              <a:rPr lang="en-IN" sz="2400" dirty="0">
                <a:solidFill>
                  <a:srgbClr val="C00000"/>
                </a:solidFill>
              </a:rPr>
              <a:t>milk curds</a:t>
            </a:r>
            <a:r>
              <a:rPr lang="en-IN" sz="2400" dirty="0"/>
              <a:t> and consist chiefly of </a:t>
            </a:r>
            <a:r>
              <a:rPr lang="en-IN" sz="2400" dirty="0">
                <a:solidFill>
                  <a:srgbClr val="C00000"/>
                </a:solidFill>
              </a:rPr>
              <a:t>tangled masses of fungal </a:t>
            </a:r>
            <a:r>
              <a:rPr lang="en-IN" sz="2400" dirty="0" err="1">
                <a:solidFill>
                  <a:srgbClr val="C00000"/>
                </a:solidFill>
              </a:rPr>
              <a:t>hyphae</a:t>
            </a:r>
            <a:r>
              <a:rPr lang="en-IN" sz="2400" dirty="0">
                <a:solidFill>
                  <a:srgbClr val="C00000"/>
                </a:solidFill>
              </a:rPr>
              <a:t>, with intermingled desquamated epithelium, keratin, fibrin, necrotic debris, leucocytes and bacteria.</a:t>
            </a:r>
            <a:r>
              <a:rPr lang="en-IN" sz="2400" dirty="0"/>
              <a:t> </a:t>
            </a:r>
          </a:p>
          <a:p>
            <a:pPr algn="just"/>
            <a:r>
              <a:rPr lang="en-IN" sz="2400" dirty="0"/>
              <a:t>White plaque can usually be </a:t>
            </a:r>
            <a:r>
              <a:rPr lang="en-IN" sz="2400" dirty="0">
                <a:solidFill>
                  <a:srgbClr val="C00000"/>
                </a:solidFill>
              </a:rPr>
              <a:t>wiped away</a:t>
            </a:r>
            <a:r>
              <a:rPr lang="en-IN" sz="2400" dirty="0"/>
              <a:t> with a </a:t>
            </a:r>
            <a:r>
              <a:rPr lang="en-IN" sz="2400" dirty="0" err="1"/>
              <a:t>guaze</a:t>
            </a:r>
            <a:r>
              <a:rPr lang="en-IN" sz="2400" dirty="0"/>
              <a:t> leaving either  a relatively normal appearing mucosa or an erythematous area. </a:t>
            </a:r>
          </a:p>
          <a:p>
            <a:pPr algn="just"/>
            <a:r>
              <a:rPr lang="en-IN" sz="2400" dirty="0"/>
              <a:t>In severe cases the entire cavity may be involved.</a:t>
            </a:r>
          </a:p>
          <a:p>
            <a:pPr algn="just"/>
            <a:endParaRPr lang="en-IN" sz="2400" dirty="0"/>
          </a:p>
        </p:txBody>
      </p:sp>
      <p:pic>
        <p:nvPicPr>
          <p:cNvPr id="4" name="Content Placeholder 3" descr="http://bestpractice.bmj.com/best-practice/images/bp/en-gb/106-3_default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1" y="14478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ERYTHEMATOUS CANDIDIASIS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12837"/>
            <a:ext cx="5105400" cy="52117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/>
              <a:t>Also known as </a:t>
            </a:r>
            <a:r>
              <a:rPr lang="en-IN" dirty="0">
                <a:solidFill>
                  <a:srgbClr val="C00000"/>
                </a:solidFill>
              </a:rPr>
              <a:t>antibiotic sore mouth. </a:t>
            </a:r>
          </a:p>
          <a:p>
            <a:pPr algn="just"/>
            <a:r>
              <a:rPr lang="en-IN" dirty="0"/>
              <a:t>Usually occurs as a </a:t>
            </a:r>
            <a:r>
              <a:rPr lang="en-IN" dirty="0" err="1"/>
              <a:t>sequela</a:t>
            </a:r>
            <a:r>
              <a:rPr lang="en-IN" dirty="0"/>
              <a:t> to a course of broad spectrum antibiotics, corticosteroids or any disease which suppress the immune system, more commonly HIV disease. </a:t>
            </a:r>
          </a:p>
          <a:p>
            <a:pPr algn="just"/>
            <a:r>
              <a:rPr lang="en-IN" dirty="0"/>
              <a:t>Includes </a:t>
            </a:r>
            <a:r>
              <a:rPr lang="en-IN" dirty="0">
                <a:solidFill>
                  <a:srgbClr val="C00000"/>
                </a:solidFill>
              </a:rPr>
              <a:t>central papillary atrophy of the tongue </a:t>
            </a:r>
            <a:r>
              <a:rPr lang="en-IN" dirty="0"/>
              <a:t>and </a:t>
            </a:r>
            <a:r>
              <a:rPr lang="en-IN" dirty="0" err="1">
                <a:solidFill>
                  <a:srgbClr val="C00000"/>
                </a:solidFill>
              </a:rPr>
              <a:t>cheilocandidiasis</a:t>
            </a:r>
            <a:r>
              <a:rPr lang="en-IN" dirty="0">
                <a:solidFill>
                  <a:srgbClr val="C00000"/>
                </a:solidFill>
              </a:rPr>
              <a:t>. </a:t>
            </a:r>
          </a:p>
          <a:p>
            <a:pPr algn="just"/>
            <a:r>
              <a:rPr lang="en-IN" dirty="0"/>
              <a:t>The lesions appear </a:t>
            </a:r>
            <a:r>
              <a:rPr lang="en-IN" dirty="0">
                <a:solidFill>
                  <a:srgbClr val="C00000"/>
                </a:solidFill>
              </a:rPr>
              <a:t>red or erythematous rather than white, </a:t>
            </a:r>
            <a:r>
              <a:rPr lang="en-IN" dirty="0"/>
              <a:t>thus resembling the </a:t>
            </a:r>
            <a:r>
              <a:rPr lang="en-IN" dirty="0" err="1"/>
              <a:t>pseudomembrane</a:t>
            </a:r>
            <a:r>
              <a:rPr lang="en-IN" dirty="0"/>
              <a:t> type in which the membrane has been wiped off. </a:t>
            </a:r>
          </a:p>
        </p:txBody>
      </p:sp>
      <p:pic>
        <p:nvPicPr>
          <p:cNvPr id="49154" name="Picture 2" descr="http://www.hiv.va.gov/images/library/oral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1"/>
            <a:ext cx="3352800" cy="275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884237"/>
            <a:ext cx="5105400" cy="5745163"/>
          </a:xfrm>
        </p:spPr>
        <p:txBody>
          <a:bodyPr>
            <a:noAutofit/>
          </a:bodyPr>
          <a:lstStyle/>
          <a:p>
            <a:pPr algn="just"/>
            <a:r>
              <a:rPr lang="en-IN" sz="2200" dirty="0"/>
              <a:t>Redness is due to increased </a:t>
            </a:r>
            <a:r>
              <a:rPr lang="en-IN" sz="2200" dirty="0" err="1"/>
              <a:t>vascularity</a:t>
            </a:r>
            <a:r>
              <a:rPr lang="en-IN" sz="2200" dirty="0"/>
              <a:t>.</a:t>
            </a:r>
          </a:p>
          <a:p>
            <a:pPr algn="just"/>
            <a:r>
              <a:rPr lang="en-IN" sz="2200" dirty="0"/>
              <a:t> It has diffuse border and can occur at any site. </a:t>
            </a:r>
          </a:p>
          <a:p>
            <a:pPr algn="just"/>
            <a:r>
              <a:rPr lang="en-IN" sz="2200" dirty="0"/>
              <a:t>Only variety of </a:t>
            </a:r>
            <a:r>
              <a:rPr lang="en-IN" sz="2200" dirty="0" err="1"/>
              <a:t>candidiasis</a:t>
            </a:r>
            <a:r>
              <a:rPr lang="en-IN" sz="2200" dirty="0"/>
              <a:t> which is </a:t>
            </a:r>
            <a:r>
              <a:rPr lang="en-IN" sz="2200" dirty="0">
                <a:solidFill>
                  <a:srgbClr val="C00000"/>
                </a:solidFill>
              </a:rPr>
              <a:t>consistently painful.</a:t>
            </a:r>
            <a:r>
              <a:rPr lang="en-IN" sz="2200" dirty="0"/>
              <a:t> </a:t>
            </a:r>
          </a:p>
          <a:p>
            <a:pPr algn="just"/>
            <a:r>
              <a:rPr lang="en-IN" sz="2200" dirty="0">
                <a:solidFill>
                  <a:srgbClr val="C00000"/>
                </a:solidFill>
              </a:rPr>
              <a:t>Central papillary atrophy of the tongue is an asymptomatic, symmetric erythematous lesion of the dorsal aspect in the posterior region.</a:t>
            </a:r>
            <a:r>
              <a:rPr lang="en-IN" sz="2200" dirty="0"/>
              <a:t> </a:t>
            </a:r>
          </a:p>
          <a:p>
            <a:pPr algn="just"/>
            <a:r>
              <a:rPr lang="en-IN" sz="2200" dirty="0"/>
              <a:t>Erythematous appearance occurs due to </a:t>
            </a:r>
            <a:r>
              <a:rPr lang="en-IN" sz="2200" dirty="0">
                <a:solidFill>
                  <a:srgbClr val="C00000"/>
                </a:solidFill>
              </a:rPr>
              <a:t>loss of the </a:t>
            </a:r>
            <a:r>
              <a:rPr lang="en-IN" sz="2200" dirty="0" err="1">
                <a:solidFill>
                  <a:srgbClr val="C00000"/>
                </a:solidFill>
              </a:rPr>
              <a:t>filliform</a:t>
            </a:r>
            <a:r>
              <a:rPr lang="en-IN" sz="2200" dirty="0">
                <a:solidFill>
                  <a:srgbClr val="C00000"/>
                </a:solidFill>
              </a:rPr>
              <a:t> papillae.</a:t>
            </a:r>
            <a:r>
              <a:rPr lang="en-IN" sz="2200" dirty="0"/>
              <a:t> </a:t>
            </a:r>
          </a:p>
          <a:p>
            <a:pPr algn="just"/>
            <a:r>
              <a:rPr lang="en-IN" sz="2200" dirty="0"/>
              <a:t>A strong relationship exists between this lesion and chronic smoking and C. </a:t>
            </a:r>
            <a:r>
              <a:rPr lang="en-IN" sz="2200" dirty="0" err="1"/>
              <a:t>albicans</a:t>
            </a:r>
            <a:r>
              <a:rPr lang="en-IN" sz="2200" dirty="0"/>
              <a:t>.</a:t>
            </a:r>
          </a:p>
          <a:p>
            <a:pPr algn="just"/>
            <a:endParaRPr lang="en-IN" sz="2200" dirty="0"/>
          </a:p>
        </p:txBody>
      </p:sp>
      <p:pic>
        <p:nvPicPr>
          <p:cNvPr id="4" name="Content Placeholder 3" descr="http://doctorspiller.com/images/Aids/ErythematousCandidiasis%20-%20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276600" cy="30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CHRONIC HYPERPLASTIC CANDIDIASIS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Also known as </a:t>
            </a:r>
            <a:r>
              <a:rPr lang="en-IN" sz="2400" dirty="0" err="1">
                <a:solidFill>
                  <a:srgbClr val="C00000"/>
                </a:solidFill>
              </a:rPr>
              <a:t>leukoplakia</a:t>
            </a:r>
            <a:r>
              <a:rPr lang="en-IN" sz="2400" dirty="0">
                <a:solidFill>
                  <a:srgbClr val="C00000"/>
                </a:solidFill>
              </a:rPr>
              <a:t> type of </a:t>
            </a:r>
            <a:r>
              <a:rPr lang="en-IN" sz="2400" dirty="0" err="1">
                <a:solidFill>
                  <a:srgbClr val="C00000"/>
                </a:solidFill>
              </a:rPr>
              <a:t>candidiasis</a:t>
            </a:r>
            <a:r>
              <a:rPr lang="en-IN" sz="2400" dirty="0">
                <a:solidFill>
                  <a:srgbClr val="C00000"/>
                </a:solidFill>
              </a:rPr>
              <a:t>.</a:t>
            </a:r>
            <a:r>
              <a:rPr lang="en-IN" sz="2400" dirty="0"/>
              <a:t> </a:t>
            </a:r>
          </a:p>
          <a:p>
            <a:pPr algn="just"/>
            <a:r>
              <a:rPr lang="en-IN" sz="2400" dirty="0"/>
              <a:t>Oral lesions consist of </a:t>
            </a:r>
            <a:r>
              <a:rPr lang="en-IN" sz="2400" dirty="0">
                <a:solidFill>
                  <a:srgbClr val="C00000"/>
                </a:solidFill>
              </a:rPr>
              <a:t>firm, white persistent plaques.</a:t>
            </a:r>
          </a:p>
          <a:p>
            <a:pPr algn="just"/>
            <a:r>
              <a:rPr lang="en-IN" sz="2400" dirty="0"/>
              <a:t>Occurs usually on the lips, tongue, and cheeks and appear similar to </a:t>
            </a:r>
            <a:r>
              <a:rPr lang="en-IN" sz="2400" dirty="0" err="1"/>
              <a:t>leukoplakia</a:t>
            </a:r>
            <a:r>
              <a:rPr lang="en-IN" sz="2400" dirty="0"/>
              <a:t>.</a:t>
            </a:r>
          </a:p>
        </p:txBody>
      </p:sp>
      <p:pic>
        <p:nvPicPr>
          <p:cNvPr id="7" name="Content Placeholder 6" descr="https://classconnection.s3.amazonaws.com/699/flashcards/1860699/jpg/chronic_hyperplastic_candidosis_on_the_tongue135914622567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10112"/>
            <a:ext cx="3733800" cy="283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5029200" cy="5668963"/>
          </a:xfrm>
        </p:spPr>
        <p:txBody>
          <a:bodyPr>
            <a:noAutofit/>
          </a:bodyPr>
          <a:lstStyle/>
          <a:p>
            <a:pPr algn="just"/>
            <a:r>
              <a:rPr lang="en-IN" sz="2400" dirty="0"/>
              <a:t>These lesions may be homogenous or speckled (nodular)and persist for periods of years. </a:t>
            </a:r>
          </a:p>
          <a:p>
            <a:pPr algn="just"/>
            <a:r>
              <a:rPr lang="en-IN" sz="2400" dirty="0" err="1"/>
              <a:t>Cawson</a:t>
            </a:r>
            <a:r>
              <a:rPr lang="en-IN" sz="2400" dirty="0"/>
              <a:t> and </a:t>
            </a:r>
            <a:r>
              <a:rPr lang="en-IN" sz="2400" dirty="0" err="1"/>
              <a:t>Binnie</a:t>
            </a:r>
            <a:r>
              <a:rPr lang="en-IN" sz="2400" dirty="0"/>
              <a:t> have presented data that indicates that indicates that a </a:t>
            </a:r>
            <a:r>
              <a:rPr lang="en-IN" sz="2400" dirty="0">
                <a:solidFill>
                  <a:srgbClr val="C00000"/>
                </a:solidFill>
              </a:rPr>
              <a:t>definite relationship exists between chronic </a:t>
            </a:r>
            <a:r>
              <a:rPr lang="en-IN" sz="2400" dirty="0" err="1">
                <a:solidFill>
                  <a:srgbClr val="C00000"/>
                </a:solidFill>
              </a:rPr>
              <a:t>candidiasis</a:t>
            </a:r>
            <a:r>
              <a:rPr lang="en-IN" sz="2400" dirty="0">
                <a:solidFill>
                  <a:srgbClr val="C00000"/>
                </a:solidFill>
              </a:rPr>
              <a:t> and oral </a:t>
            </a:r>
            <a:r>
              <a:rPr lang="en-IN" sz="2400" dirty="0" err="1">
                <a:solidFill>
                  <a:srgbClr val="C00000"/>
                </a:solidFill>
              </a:rPr>
              <a:t>epidermoid</a:t>
            </a:r>
            <a:r>
              <a:rPr lang="en-IN" sz="2400" dirty="0">
                <a:solidFill>
                  <a:srgbClr val="C00000"/>
                </a:solidFill>
              </a:rPr>
              <a:t> carcinoma, </a:t>
            </a:r>
            <a:r>
              <a:rPr lang="en-IN" sz="2400" dirty="0"/>
              <a:t>basing this relationship on the finding that chronic </a:t>
            </a:r>
            <a:r>
              <a:rPr lang="en-IN" sz="2400" dirty="0" err="1"/>
              <a:t>candidiasis</a:t>
            </a:r>
            <a:r>
              <a:rPr lang="en-IN" sz="2400" dirty="0"/>
              <a:t> is a cause of </a:t>
            </a:r>
            <a:r>
              <a:rPr lang="en-IN" sz="2400" dirty="0" err="1"/>
              <a:t>leukoplakia</a:t>
            </a:r>
            <a:r>
              <a:rPr lang="en-IN" sz="2400" dirty="0"/>
              <a:t> and thus must be regarded as having possible premalignant potential. </a:t>
            </a:r>
          </a:p>
          <a:p>
            <a:pPr algn="just"/>
            <a:r>
              <a:rPr lang="en-IN" sz="2400" dirty="0"/>
              <a:t>These lesions completely resolve following antifungal therapy. </a:t>
            </a:r>
          </a:p>
          <a:p>
            <a:pPr algn="just"/>
            <a:endParaRPr lang="en-IN" sz="2400" dirty="0"/>
          </a:p>
        </p:txBody>
      </p:sp>
      <p:pic>
        <p:nvPicPr>
          <p:cNvPr id="4" name="Content Placeholder 3" descr="http://doctorspiller.com/images/Aids/HyperplasticCandidiasi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47800"/>
            <a:ext cx="3200400" cy="27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Some cases of chronic </a:t>
            </a:r>
            <a:r>
              <a:rPr lang="en-IN" sz="2400" dirty="0" err="1"/>
              <a:t>hyperplastic</a:t>
            </a:r>
            <a:r>
              <a:rPr lang="en-IN" sz="2400" dirty="0"/>
              <a:t> </a:t>
            </a:r>
            <a:r>
              <a:rPr lang="en-IN" sz="2400" dirty="0" err="1"/>
              <a:t>candidiasis</a:t>
            </a:r>
            <a:r>
              <a:rPr lang="en-IN" sz="2400" dirty="0"/>
              <a:t> have been </a:t>
            </a:r>
            <a:r>
              <a:rPr lang="en-IN" sz="2400" dirty="0">
                <a:solidFill>
                  <a:srgbClr val="C00000"/>
                </a:solidFill>
              </a:rPr>
              <a:t>associated with iron and </a:t>
            </a:r>
            <a:r>
              <a:rPr lang="en-IN" sz="2400" dirty="0" err="1">
                <a:solidFill>
                  <a:srgbClr val="C00000"/>
                </a:solidFill>
              </a:rPr>
              <a:t>folate</a:t>
            </a:r>
            <a:r>
              <a:rPr lang="en-IN" sz="2400" dirty="0">
                <a:solidFill>
                  <a:srgbClr val="C00000"/>
                </a:solidFill>
              </a:rPr>
              <a:t> deficiency and defective cell mediated immunity. </a:t>
            </a:r>
          </a:p>
          <a:p>
            <a:pPr algn="just"/>
            <a:r>
              <a:rPr lang="en-IN" sz="2400" dirty="0"/>
              <a:t>A few </a:t>
            </a:r>
            <a:r>
              <a:rPr lang="en-IN" sz="2400" dirty="0" err="1"/>
              <a:t>keratotic</a:t>
            </a:r>
            <a:r>
              <a:rPr lang="en-IN" sz="2400" dirty="0"/>
              <a:t> lesions may be superimposed by </a:t>
            </a:r>
            <a:r>
              <a:rPr lang="en-IN" sz="2400" dirty="0" err="1"/>
              <a:t>candida</a:t>
            </a:r>
            <a:r>
              <a:rPr lang="en-IN" sz="2400" dirty="0"/>
              <a:t> infection like </a:t>
            </a:r>
            <a:r>
              <a:rPr lang="en-IN" sz="2400" dirty="0" err="1"/>
              <a:t>leukoplakia</a:t>
            </a:r>
            <a:r>
              <a:rPr lang="en-IN" sz="2400" dirty="0"/>
              <a:t>, lichen </a:t>
            </a:r>
            <a:r>
              <a:rPr lang="en-IN" sz="2400" dirty="0" err="1"/>
              <a:t>planus</a:t>
            </a:r>
            <a:r>
              <a:rPr lang="en-IN" sz="2400" dirty="0"/>
              <a:t> and lupus </a:t>
            </a:r>
            <a:r>
              <a:rPr lang="en-IN" sz="2400" dirty="0" err="1"/>
              <a:t>erythematosus</a:t>
            </a:r>
            <a:r>
              <a:rPr lang="en-IN" sz="2400" dirty="0"/>
              <a:t>. </a:t>
            </a:r>
          </a:p>
          <a:p>
            <a:pPr algn="just"/>
            <a:r>
              <a:rPr lang="en-IN" sz="2400" dirty="0"/>
              <a:t>They appear similar to chronic </a:t>
            </a:r>
            <a:r>
              <a:rPr lang="en-IN" sz="2400" dirty="0" err="1"/>
              <a:t>hyperplastic</a:t>
            </a:r>
            <a:r>
              <a:rPr lang="en-IN" sz="2400" dirty="0"/>
              <a:t> </a:t>
            </a:r>
            <a:r>
              <a:rPr lang="en-IN" sz="2400" dirty="0" err="1"/>
              <a:t>candidiasisis</a:t>
            </a:r>
            <a:r>
              <a:rPr lang="en-IN" sz="2400" dirty="0"/>
              <a:t> clinically but do not regress with antifungal treatment.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dirty="0"/>
              <a:t>CANDIDA-ASSOCIATED LESIONS</a:t>
            </a:r>
            <a:br>
              <a:rPr lang="en-IN" sz="3200" b="1" dirty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800" b="1" dirty="0">
                <a:solidFill>
                  <a:srgbClr val="002060"/>
                </a:solidFill>
              </a:rPr>
              <a:t>    DENTURE STOMATITIS</a:t>
            </a:r>
          </a:p>
          <a:p>
            <a:pPr algn="just"/>
            <a:r>
              <a:rPr lang="en-IN" sz="2400" dirty="0"/>
              <a:t>Considered synonymous with the condition known as denture sore mouth, which is diffuse </a:t>
            </a:r>
            <a:r>
              <a:rPr lang="en-IN" sz="2400" dirty="0" err="1"/>
              <a:t>erythema</a:t>
            </a:r>
            <a:r>
              <a:rPr lang="en-IN" sz="2400" dirty="0"/>
              <a:t> and </a:t>
            </a:r>
            <a:r>
              <a:rPr lang="en-IN" sz="2400" dirty="0" err="1"/>
              <a:t>edema</a:t>
            </a:r>
            <a:r>
              <a:rPr lang="en-IN" sz="2400" dirty="0"/>
              <a:t> of the denture bearing area, often occurring with angular </a:t>
            </a:r>
            <a:r>
              <a:rPr lang="en-IN" sz="2400" dirty="0" err="1"/>
              <a:t>cheilitis</a:t>
            </a:r>
            <a:r>
              <a:rPr lang="en-IN" sz="2400" dirty="0"/>
              <a:t>. </a:t>
            </a:r>
          </a:p>
          <a:p>
            <a:pPr algn="just"/>
            <a:endParaRPr lang="en-IN" sz="2400" dirty="0"/>
          </a:p>
        </p:txBody>
      </p:sp>
      <p:pic>
        <p:nvPicPr>
          <p:cNvPr id="5" name="Content Placeholder 4" descr="http://o.quizlet.com/bPO40kB6JtIdhquvEUS.jQ_m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657600" cy="27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Usually asymptomatic except for the soreness. </a:t>
            </a:r>
          </a:p>
          <a:p>
            <a:pPr algn="just"/>
            <a:r>
              <a:rPr lang="en-IN" sz="2400" dirty="0"/>
              <a:t>There is no age limit and some studies have shown that women are more affected than men. </a:t>
            </a:r>
          </a:p>
          <a:p>
            <a:pPr algn="just"/>
            <a:r>
              <a:rPr lang="en-IN" sz="2400" dirty="0" err="1"/>
              <a:t>Mandibular</a:t>
            </a:r>
            <a:r>
              <a:rPr lang="en-IN" sz="2400" dirty="0"/>
              <a:t> mucosa is rarely affected. </a:t>
            </a:r>
          </a:p>
          <a:p>
            <a:pPr algn="just"/>
            <a:r>
              <a:rPr lang="en-IN" sz="2400" dirty="0"/>
              <a:t>Denture related </a:t>
            </a:r>
            <a:r>
              <a:rPr lang="en-IN" sz="2400" dirty="0" err="1"/>
              <a:t>candidiasis</a:t>
            </a:r>
            <a:r>
              <a:rPr lang="en-IN" sz="2400" dirty="0"/>
              <a:t> may be the most common form of the oral disease.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SECONDARY ORAL CANDIDIASIS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sz="3000" b="1" dirty="0">
                <a:solidFill>
                  <a:srgbClr val="002060"/>
                </a:solidFill>
              </a:rPr>
              <a:t>    CHRONIC MUCOCUTANEOUS CANDIDIASIS</a:t>
            </a:r>
          </a:p>
          <a:p>
            <a:pPr algn="just"/>
            <a:r>
              <a:rPr lang="en-IN" sz="2600" dirty="0"/>
              <a:t>Chronic </a:t>
            </a:r>
            <a:r>
              <a:rPr lang="en-IN" sz="2600" dirty="0" err="1"/>
              <a:t>mucocutaneous</a:t>
            </a:r>
            <a:r>
              <a:rPr lang="en-IN" sz="2600" dirty="0"/>
              <a:t> </a:t>
            </a:r>
            <a:r>
              <a:rPr lang="en-IN" sz="2600" dirty="0" err="1"/>
              <a:t>candidiasis</a:t>
            </a:r>
            <a:r>
              <a:rPr lang="en-IN" sz="2600" dirty="0"/>
              <a:t> is a group of different forms of the infection, some of which may have multiple features in common.</a:t>
            </a:r>
          </a:p>
          <a:p>
            <a:pPr algn="just"/>
            <a:r>
              <a:rPr lang="en-IN" sz="2600" dirty="0"/>
              <a:t>In general it is characterized by chronic </a:t>
            </a:r>
            <a:r>
              <a:rPr lang="en-IN" sz="2600" dirty="0" err="1"/>
              <a:t>candidal</a:t>
            </a:r>
            <a:r>
              <a:rPr lang="en-IN" sz="2600" dirty="0"/>
              <a:t> involvement of the </a:t>
            </a:r>
            <a:r>
              <a:rPr lang="en-IN" sz="2600" dirty="0">
                <a:solidFill>
                  <a:srgbClr val="FF0000"/>
                </a:solidFill>
              </a:rPr>
              <a:t>skin, scalp, nails and the mucous membrane. </a:t>
            </a:r>
          </a:p>
          <a:p>
            <a:pPr algn="just"/>
            <a:r>
              <a:rPr lang="en-IN" sz="2600" dirty="0"/>
              <a:t>The patients exhibit varying abnormalities in their immune system like </a:t>
            </a:r>
            <a:r>
              <a:rPr lang="en-IN" sz="2600" dirty="0">
                <a:solidFill>
                  <a:srgbClr val="FF0000"/>
                </a:solidFill>
              </a:rPr>
              <a:t>impaired cell mediated immunity, isolated </a:t>
            </a:r>
            <a:r>
              <a:rPr lang="en-IN" sz="2600" dirty="0" err="1">
                <a:solidFill>
                  <a:srgbClr val="FF0000"/>
                </a:solidFill>
              </a:rPr>
              <a:t>IgA</a:t>
            </a:r>
            <a:r>
              <a:rPr lang="en-IN" sz="2600" dirty="0">
                <a:solidFill>
                  <a:srgbClr val="FF0000"/>
                </a:solidFill>
              </a:rPr>
              <a:t> deficiency and reduced </a:t>
            </a:r>
            <a:r>
              <a:rPr lang="en-IN" sz="2600" dirty="0" err="1">
                <a:solidFill>
                  <a:srgbClr val="FF0000"/>
                </a:solidFill>
              </a:rPr>
              <a:t>candidacidal</a:t>
            </a:r>
            <a:r>
              <a:rPr lang="en-IN" sz="2600" dirty="0">
                <a:solidFill>
                  <a:srgbClr val="FF0000"/>
                </a:solidFill>
              </a:rPr>
              <a:t> activity. </a:t>
            </a:r>
          </a:p>
          <a:p>
            <a:pPr algn="just"/>
            <a:r>
              <a:rPr lang="en-IN" sz="2600" dirty="0"/>
              <a:t>They are usually resistant to the common forms of the treatment. </a:t>
            </a:r>
          </a:p>
          <a:p>
            <a:pPr algn="just"/>
            <a:endParaRPr lang="en-IN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Black" pitchFamily="34" charset="0"/>
              </a:rPr>
              <a:t>CANDIDIASIS</a:t>
            </a:r>
            <a:endParaRPr lang="en-IN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4" descr="http://anarchagland.hotglue.me/bugxina.head.1390561850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85801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CHRONIC MUCOCUTANEOUS CANDIDIASIS</a:t>
            </a:r>
            <a:endParaRPr lang="en-IN" sz="3200" b="1" dirty="0"/>
          </a:p>
        </p:txBody>
      </p:sp>
      <p:pic>
        <p:nvPicPr>
          <p:cNvPr id="4" name="Content Placeholder 3" descr="http://www.wikidoc.org/images/2/29/Candidiasis_chronic_mucocutaneos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7657" y="1600200"/>
            <a:ext cx="5268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sz="2800" b="1" dirty="0">
                <a:solidFill>
                  <a:srgbClr val="002060"/>
                </a:solidFill>
              </a:rPr>
              <a:t>    CHRONIC FAMILIAL MUCOCUTANEOUS CANDIDIASIS</a:t>
            </a:r>
          </a:p>
          <a:p>
            <a:r>
              <a:rPr lang="en-IN" sz="2400" dirty="0"/>
              <a:t>It is an inherited disorder, probably an </a:t>
            </a:r>
            <a:r>
              <a:rPr lang="en-IN" sz="2400" dirty="0" err="1"/>
              <a:t>autosomal</a:t>
            </a:r>
            <a:r>
              <a:rPr lang="en-IN" sz="2400" dirty="0"/>
              <a:t> inherited disorder. </a:t>
            </a:r>
          </a:p>
          <a:p>
            <a:r>
              <a:rPr lang="en-IN" sz="2400" dirty="0"/>
              <a:t>It occurs usually </a:t>
            </a:r>
            <a:r>
              <a:rPr lang="en-IN" sz="2400" dirty="0">
                <a:solidFill>
                  <a:srgbClr val="FF0000"/>
                </a:solidFill>
              </a:rPr>
              <a:t>before the age of five years </a:t>
            </a:r>
            <a:r>
              <a:rPr lang="en-IN" sz="2400" dirty="0"/>
              <a:t>and has an equal gender distribution, oral lesions occur in these children.</a:t>
            </a:r>
          </a:p>
          <a:p>
            <a:endParaRPr lang="en-IN" dirty="0"/>
          </a:p>
        </p:txBody>
      </p:sp>
      <p:pic>
        <p:nvPicPr>
          <p:cNvPr id="4" name="Picture 3" descr="http://upload.wikimedia.org/wikipedia/commons/3/33/Thrush2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1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800" b="1" dirty="0">
                <a:solidFill>
                  <a:srgbClr val="002060"/>
                </a:solidFill>
              </a:rPr>
              <a:t>CHRONIC LOCALIZED MUCOCUTANEOUS CANDIDIASIS</a:t>
            </a:r>
          </a:p>
          <a:p>
            <a:pPr algn="just"/>
            <a:r>
              <a:rPr lang="en-IN" sz="2400" dirty="0"/>
              <a:t>It is a severe form of the disease which also occurs early in life but there is  no genetic transmission. </a:t>
            </a:r>
          </a:p>
          <a:p>
            <a:pPr algn="just"/>
            <a:r>
              <a:rPr lang="en-IN" sz="2400" dirty="0"/>
              <a:t>There is </a:t>
            </a:r>
            <a:r>
              <a:rPr lang="en-IN" sz="2400" dirty="0">
                <a:solidFill>
                  <a:srgbClr val="C00000"/>
                </a:solidFill>
              </a:rPr>
              <a:t>widespread skin involvement </a:t>
            </a:r>
            <a:r>
              <a:rPr lang="en-IN" sz="2400" dirty="0"/>
              <a:t>and </a:t>
            </a:r>
            <a:r>
              <a:rPr lang="en-IN" sz="2400" dirty="0" err="1">
                <a:solidFill>
                  <a:srgbClr val="C00000"/>
                </a:solidFill>
              </a:rPr>
              <a:t>granulomatous</a:t>
            </a:r>
            <a:r>
              <a:rPr lang="en-IN" sz="2400" dirty="0">
                <a:solidFill>
                  <a:srgbClr val="C00000"/>
                </a:solidFill>
              </a:rPr>
              <a:t> and horny masses occur on the face and scalp. </a:t>
            </a:r>
          </a:p>
          <a:p>
            <a:pPr algn="just"/>
            <a:r>
              <a:rPr lang="en-IN" sz="2400" dirty="0"/>
              <a:t>There is an increased incidence of other fungal and bacterial infections. </a:t>
            </a:r>
          </a:p>
          <a:p>
            <a:pPr algn="just"/>
            <a:r>
              <a:rPr lang="en-IN" sz="2400" dirty="0"/>
              <a:t>Oral cavity is the common primary site for the typical white plaques and nail involvement is usually present.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002060"/>
                </a:solidFill>
              </a:rPr>
              <a:t>CHRONIC LOCALIZED MUCOCUTANEOUS CANDIDIASIS</a:t>
            </a:r>
            <a:br>
              <a:rPr lang="en-IN" sz="2800" b="1" dirty="0">
                <a:solidFill>
                  <a:srgbClr val="002060"/>
                </a:solidFill>
              </a:rPr>
            </a:br>
            <a:endParaRPr lang="en-IN" sz="2800" dirty="0"/>
          </a:p>
        </p:txBody>
      </p:sp>
      <p:pic>
        <p:nvPicPr>
          <p:cNvPr id="4" name="Content Placeholder 3" descr="http://tommythedoc.weebly.com/uploads/1/4/0/4/14044765/5570013_orig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9397" y="1600200"/>
            <a:ext cx="5705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IN" sz="2400" b="1" dirty="0">
                <a:solidFill>
                  <a:srgbClr val="002060"/>
                </a:solidFill>
              </a:rPr>
              <a:t>    </a:t>
            </a:r>
            <a:r>
              <a:rPr lang="en-IN" sz="2800" b="1" dirty="0">
                <a:solidFill>
                  <a:srgbClr val="002060"/>
                </a:solidFill>
              </a:rPr>
              <a:t>CANDIDIASIS ENDOCRINOPATHY SYNDROME </a:t>
            </a:r>
          </a:p>
          <a:p>
            <a:pPr algn="just">
              <a:lnSpc>
                <a:spcPct val="120000"/>
              </a:lnSpc>
              <a:buNone/>
            </a:pPr>
            <a:r>
              <a:rPr lang="en-IN" sz="2800" b="1" dirty="0">
                <a:solidFill>
                  <a:srgbClr val="002060"/>
                </a:solidFill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en-IN" sz="2400" dirty="0"/>
              <a:t>Genetically transmitted condition characterized by </a:t>
            </a:r>
            <a:r>
              <a:rPr lang="en-IN" sz="2400" dirty="0" err="1"/>
              <a:t>candida</a:t>
            </a:r>
            <a:r>
              <a:rPr lang="en-IN" sz="2400" dirty="0"/>
              <a:t> infection of the skin, scalp, nails and the mucous membranes. </a:t>
            </a:r>
          </a:p>
          <a:p>
            <a:pPr algn="just">
              <a:lnSpc>
                <a:spcPct val="120000"/>
              </a:lnSpc>
            </a:pPr>
            <a:r>
              <a:rPr lang="en-IN" sz="2400" dirty="0"/>
              <a:t>Lesions are classically associated with either </a:t>
            </a:r>
            <a:r>
              <a:rPr lang="en-IN" sz="2400" dirty="0" err="1">
                <a:solidFill>
                  <a:srgbClr val="C00000"/>
                </a:solidFill>
              </a:rPr>
              <a:t>hypoadrenalism</a:t>
            </a:r>
            <a:r>
              <a:rPr lang="en-IN" sz="2400" dirty="0">
                <a:solidFill>
                  <a:srgbClr val="C00000"/>
                </a:solidFill>
              </a:rPr>
              <a:t> (</a:t>
            </a:r>
            <a:r>
              <a:rPr lang="en-IN" sz="2400" dirty="0" err="1">
                <a:solidFill>
                  <a:srgbClr val="C00000"/>
                </a:solidFill>
              </a:rPr>
              <a:t>Addisons</a:t>
            </a:r>
            <a:r>
              <a:rPr lang="en-IN" sz="2400" dirty="0">
                <a:solidFill>
                  <a:srgbClr val="C00000"/>
                </a:solidFill>
              </a:rPr>
              <a:t> disease), </a:t>
            </a:r>
            <a:r>
              <a:rPr lang="en-IN" sz="2400" dirty="0" err="1">
                <a:solidFill>
                  <a:srgbClr val="C00000"/>
                </a:solidFill>
              </a:rPr>
              <a:t>hypoparathyroidism</a:t>
            </a:r>
            <a:r>
              <a:rPr lang="en-IN" sz="2400" dirty="0">
                <a:solidFill>
                  <a:srgbClr val="C00000"/>
                </a:solidFill>
              </a:rPr>
              <a:t>, hypothyroidism, ovarian insufficiency or diabetes mellitus.</a:t>
            </a:r>
          </a:p>
          <a:p>
            <a:pPr algn="just">
              <a:lnSpc>
                <a:spcPct val="120000"/>
              </a:lnSpc>
            </a:pPr>
            <a:r>
              <a:rPr lang="en-IN" sz="2400" dirty="0"/>
              <a:t>The endocrine manifestations may be multiple but may not appear clinically for many years after the appearance of thrush in children. </a:t>
            </a:r>
          </a:p>
          <a:p>
            <a:pPr algn="just">
              <a:lnSpc>
                <a:spcPct val="120000"/>
              </a:lnSpc>
            </a:pPr>
            <a:r>
              <a:rPr lang="en-IN" sz="2400" dirty="0">
                <a:solidFill>
                  <a:srgbClr val="C00000"/>
                </a:solidFill>
              </a:rPr>
              <a:t>Enamel </a:t>
            </a:r>
            <a:r>
              <a:rPr lang="en-IN" sz="2400" dirty="0" err="1">
                <a:solidFill>
                  <a:srgbClr val="C00000"/>
                </a:solidFill>
              </a:rPr>
              <a:t>hypoplasia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has been seen to be associated with autoimmune </a:t>
            </a:r>
            <a:r>
              <a:rPr lang="en-IN" sz="2400" dirty="0" err="1"/>
              <a:t>polyendocrinopathy</a:t>
            </a:r>
            <a:r>
              <a:rPr lang="en-IN" sz="2400" dirty="0"/>
              <a:t> – </a:t>
            </a:r>
            <a:r>
              <a:rPr lang="en-IN" sz="2400" dirty="0" err="1"/>
              <a:t>candidiasis</a:t>
            </a:r>
            <a:r>
              <a:rPr lang="en-IN" sz="2400" dirty="0"/>
              <a:t> syndrome.</a:t>
            </a:r>
          </a:p>
          <a:p>
            <a:pPr algn="just">
              <a:lnSpc>
                <a:spcPct val="120000"/>
              </a:lnSpc>
            </a:pPr>
            <a:endParaRPr lang="en-IN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IN" sz="2400" b="1" dirty="0">
                <a:solidFill>
                  <a:srgbClr val="002060"/>
                </a:solidFill>
              </a:rPr>
              <a:t>    </a:t>
            </a:r>
            <a:r>
              <a:rPr lang="en-IN" sz="2800" b="1" dirty="0">
                <a:solidFill>
                  <a:srgbClr val="002060"/>
                </a:solidFill>
              </a:rPr>
              <a:t>CHRONIC DIFFUSE MUCOCUTANEOUS CANDIDIASIS</a:t>
            </a:r>
            <a:endParaRPr lang="en-IN" sz="2400" b="1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en-IN" sz="24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IN" sz="2400" dirty="0"/>
              <a:t>It is the least common forms of the disease and appears to be of  late onset. </a:t>
            </a:r>
          </a:p>
          <a:p>
            <a:pPr algn="just">
              <a:lnSpc>
                <a:spcPct val="110000"/>
              </a:lnSpc>
            </a:pPr>
            <a:r>
              <a:rPr lang="en-IN" sz="2400" dirty="0"/>
              <a:t>Patients exhibit </a:t>
            </a:r>
            <a:r>
              <a:rPr lang="en-IN" sz="2400" dirty="0">
                <a:solidFill>
                  <a:srgbClr val="C00000"/>
                </a:solidFill>
              </a:rPr>
              <a:t>raised crusty sheets involving the limbs, groin, face, scalp and shoulders, as well as the mouth and the nails. </a:t>
            </a:r>
          </a:p>
          <a:p>
            <a:pPr algn="just">
              <a:lnSpc>
                <a:spcPct val="110000"/>
              </a:lnSpc>
            </a:pPr>
            <a:r>
              <a:rPr lang="en-IN" sz="2400" dirty="0"/>
              <a:t>There is no familial history and the patients have no other abnormality. </a:t>
            </a:r>
          </a:p>
          <a:p>
            <a:pPr algn="just">
              <a:lnSpc>
                <a:spcPct val="110000"/>
              </a:lnSpc>
            </a:pPr>
            <a:r>
              <a:rPr lang="en-IN" sz="2400" dirty="0"/>
              <a:t>Clinical appearance and the site  of the lesions is the same as that in the chronic </a:t>
            </a:r>
            <a:r>
              <a:rPr lang="en-IN" sz="2400" dirty="0" err="1"/>
              <a:t>hyperplastic</a:t>
            </a:r>
            <a:r>
              <a:rPr lang="en-IN" sz="2400" dirty="0"/>
              <a:t> </a:t>
            </a:r>
            <a:r>
              <a:rPr lang="en-IN" sz="2400" dirty="0" err="1"/>
              <a:t>candidiasis</a:t>
            </a:r>
            <a:r>
              <a:rPr lang="en-IN" sz="2400" dirty="0"/>
              <a:t>.</a:t>
            </a:r>
          </a:p>
          <a:p>
            <a:pPr algn="just">
              <a:lnSpc>
                <a:spcPct val="110000"/>
              </a:lnSpc>
            </a:pPr>
            <a:endParaRPr lang="en-IN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http://image.slidesharecdn.com/candidiasisclinicalmanifestationsandlabdiagnosisoforalcandidiasis-130424083448-phpapp02/95/candidiasis-clinical-manifestations-and-lab-diagnosis-of-oral-candidiasis-8-638.jpg?cb=136679257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HISTOLOGIC FEATURES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800600" cy="5181600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Fragments of the plaque material may be smeared on the microscopic slide, macerated with </a:t>
            </a:r>
            <a:r>
              <a:rPr lang="en-IN" sz="2400" dirty="0">
                <a:solidFill>
                  <a:srgbClr val="C00000"/>
                </a:solidFill>
              </a:rPr>
              <a:t>20% potassium hydroxide</a:t>
            </a:r>
            <a:r>
              <a:rPr lang="en-IN" sz="2400" dirty="0"/>
              <a:t> and examined for the typical </a:t>
            </a:r>
            <a:r>
              <a:rPr lang="en-IN" sz="2400" dirty="0" err="1"/>
              <a:t>hyphae</a:t>
            </a:r>
            <a:r>
              <a:rPr lang="en-IN" sz="2400" dirty="0"/>
              <a:t>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Presence of </a:t>
            </a:r>
            <a:r>
              <a:rPr lang="en-IN" sz="2400" dirty="0">
                <a:solidFill>
                  <a:srgbClr val="C00000"/>
                </a:solidFill>
              </a:rPr>
              <a:t>multiple branching </a:t>
            </a:r>
            <a:r>
              <a:rPr lang="en-IN" sz="2400" dirty="0" err="1">
                <a:solidFill>
                  <a:srgbClr val="C00000"/>
                </a:solidFill>
              </a:rPr>
              <a:t>septate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 err="1">
                <a:solidFill>
                  <a:srgbClr val="C00000"/>
                </a:solidFill>
              </a:rPr>
              <a:t>pseudohyphae</a:t>
            </a:r>
            <a:r>
              <a:rPr lang="en-IN" sz="2400" dirty="0">
                <a:solidFill>
                  <a:srgbClr val="C00000"/>
                </a:solidFill>
              </a:rPr>
              <a:t> in clusters of grape like budding spores. </a:t>
            </a:r>
          </a:p>
          <a:p>
            <a:pPr algn="just"/>
            <a:r>
              <a:rPr lang="en-IN" sz="2400" dirty="0" err="1"/>
              <a:t>Pseudohyphae</a:t>
            </a:r>
            <a:r>
              <a:rPr lang="en-IN" sz="2400" dirty="0"/>
              <a:t> measure from 2 to 4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IN" sz="2400" dirty="0"/>
              <a:t> in diameter and the ovoid spores vary from 3 to 5 microns. 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pic>
        <p:nvPicPr>
          <p:cNvPr id="7" name="Content Placeholder 4" descr="Candida Albicans-Histopatholog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343400" cy="5562600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The organism may be cultured in a variety of media including </a:t>
            </a:r>
            <a:r>
              <a:rPr lang="en-IN" sz="2400" dirty="0">
                <a:solidFill>
                  <a:srgbClr val="C00000"/>
                </a:solidFill>
              </a:rPr>
              <a:t>blood agar, cornmeal agar, </a:t>
            </a:r>
            <a:r>
              <a:rPr lang="en-IN" sz="2400" dirty="0" err="1">
                <a:solidFill>
                  <a:srgbClr val="C00000"/>
                </a:solidFill>
              </a:rPr>
              <a:t>sabouraud’s</a:t>
            </a:r>
            <a:r>
              <a:rPr lang="en-IN" sz="2400" dirty="0">
                <a:solidFill>
                  <a:srgbClr val="C00000"/>
                </a:solidFill>
              </a:rPr>
              <a:t> broth </a:t>
            </a:r>
            <a:r>
              <a:rPr lang="en-IN" sz="2400" dirty="0"/>
              <a:t>to aid in establishing the diagnosis. 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The typical discrete yeast colonies of Candida </a:t>
            </a:r>
            <a:r>
              <a:rPr lang="en-IN" sz="2400" dirty="0" err="1"/>
              <a:t>albicans</a:t>
            </a:r>
            <a:r>
              <a:rPr lang="en-IN" sz="2400" dirty="0"/>
              <a:t> usually appear within 3 days of culture on </a:t>
            </a:r>
            <a:r>
              <a:rPr lang="en-IN" sz="2400" dirty="0" err="1"/>
              <a:t>Saboraud's</a:t>
            </a:r>
            <a:r>
              <a:rPr lang="en-IN" sz="2400" dirty="0"/>
              <a:t> modified agar.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pic>
        <p:nvPicPr>
          <p:cNvPr id="5" name="Content Placeholder 4" descr="http://upload.wikimedia.org/wikipedia/commons/thumb/d/da/Candida_albicans_PHIL_3192_lores.jpg/220px-Candida_albicans_PHIL_3192_lore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447800"/>
            <a:ext cx="3657600" cy="25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5105400" cy="5638800"/>
          </a:xfrm>
        </p:spPr>
        <p:txBody>
          <a:bodyPr>
            <a:noAutofit/>
          </a:bodyPr>
          <a:lstStyle/>
          <a:p>
            <a:pPr algn="just"/>
            <a:r>
              <a:rPr lang="en-IN" sz="2400" dirty="0" err="1">
                <a:solidFill>
                  <a:srgbClr val="0070C0"/>
                </a:solidFill>
              </a:rPr>
              <a:t>Histologic</a:t>
            </a:r>
            <a:r>
              <a:rPr lang="en-IN" sz="2400" dirty="0">
                <a:solidFill>
                  <a:srgbClr val="0070C0"/>
                </a:solidFill>
              </a:rPr>
              <a:t> sections from the biopsy </a:t>
            </a:r>
            <a:r>
              <a:rPr lang="en-IN" sz="2400" dirty="0"/>
              <a:t>of the lesion of oral </a:t>
            </a:r>
            <a:r>
              <a:rPr lang="en-IN" sz="2400" dirty="0" err="1"/>
              <a:t>candidiasis</a:t>
            </a:r>
            <a:r>
              <a:rPr lang="en-IN" sz="2400" dirty="0"/>
              <a:t> show the presence of the yeast cells and </a:t>
            </a:r>
            <a:r>
              <a:rPr lang="en-IN" sz="2400" dirty="0" err="1"/>
              <a:t>hyphae</a:t>
            </a:r>
            <a:r>
              <a:rPr lang="en-IN" sz="2400" dirty="0"/>
              <a:t> and mycelia in the superficial and deeper layers of the involved epithelium. </a:t>
            </a:r>
          </a:p>
          <a:p>
            <a:pPr algn="just"/>
            <a:r>
              <a:rPr lang="en-IN" sz="2400" dirty="0"/>
              <a:t>Slight </a:t>
            </a:r>
            <a:r>
              <a:rPr lang="en-IN" sz="2400" dirty="0" err="1"/>
              <a:t>parakeratosis</a:t>
            </a:r>
            <a:endParaRPr lang="en-IN" sz="2400" dirty="0"/>
          </a:p>
          <a:p>
            <a:pPr algn="just"/>
            <a:r>
              <a:rPr lang="en-IN" sz="2400" dirty="0"/>
              <a:t>Scattered </a:t>
            </a:r>
            <a:r>
              <a:rPr lang="en-IN" sz="2400" dirty="0" err="1"/>
              <a:t>neutrophils</a:t>
            </a:r>
            <a:r>
              <a:rPr lang="en-IN" sz="2400" dirty="0"/>
              <a:t> in the upper epithelium.</a:t>
            </a:r>
          </a:p>
          <a:p>
            <a:pPr algn="just"/>
            <a:r>
              <a:rPr lang="en-IN" sz="2400" dirty="0"/>
              <a:t>Pseudo-</a:t>
            </a:r>
            <a:r>
              <a:rPr lang="en-IN" sz="2400" dirty="0" err="1"/>
              <a:t>hyphae</a:t>
            </a:r>
            <a:r>
              <a:rPr lang="en-IN" sz="2400" dirty="0"/>
              <a:t> of Candida </a:t>
            </a:r>
            <a:r>
              <a:rPr lang="en-IN" sz="2400" dirty="0" err="1"/>
              <a:t>albicans</a:t>
            </a:r>
            <a:r>
              <a:rPr lang="en-IN" sz="2400" dirty="0"/>
              <a:t>.</a:t>
            </a:r>
          </a:p>
          <a:p>
            <a:pPr algn="just"/>
            <a:r>
              <a:rPr lang="en-IN" sz="2400" dirty="0"/>
              <a:t>Epithelial hyperplasia.</a:t>
            </a:r>
          </a:p>
          <a:p>
            <a:pPr algn="just"/>
            <a:r>
              <a:rPr lang="en-IN" sz="2400" dirty="0"/>
              <a:t>A dense </a:t>
            </a:r>
            <a:r>
              <a:rPr lang="en-IN" sz="2400" dirty="0" err="1"/>
              <a:t>lymphoplasmacytic</a:t>
            </a:r>
            <a:r>
              <a:rPr lang="en-IN" sz="2400" dirty="0"/>
              <a:t> infiltrate and many dilated vessels in the lamina </a:t>
            </a:r>
            <a:r>
              <a:rPr lang="en-IN" sz="2400" dirty="0" err="1"/>
              <a:t>propria</a:t>
            </a:r>
            <a:r>
              <a:rPr lang="en-IN" sz="2400" dirty="0"/>
              <a:t>.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pic>
        <p:nvPicPr>
          <p:cNvPr id="11266" name="Picture 2" descr="oral candidia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199"/>
            <a:ext cx="32766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INTRODUCTION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Candidiasis is also known as </a:t>
            </a:r>
            <a:r>
              <a:rPr lang="en-IN" sz="2400" dirty="0" err="1"/>
              <a:t>Candidosis</a:t>
            </a:r>
            <a:r>
              <a:rPr lang="en-IN" sz="2400" dirty="0"/>
              <a:t>, </a:t>
            </a:r>
            <a:r>
              <a:rPr lang="en-IN" sz="2400" dirty="0" err="1"/>
              <a:t>moniliasis</a:t>
            </a:r>
            <a:r>
              <a:rPr lang="en-IN" sz="2400" dirty="0"/>
              <a:t> or thrush.</a:t>
            </a:r>
          </a:p>
          <a:p>
            <a:pPr algn="just"/>
            <a:r>
              <a:rPr lang="en-IN" sz="2400" dirty="0"/>
              <a:t>Caused by yeast like fungus , Candida (</a:t>
            </a:r>
            <a:r>
              <a:rPr lang="en-IN" sz="2400" dirty="0" err="1"/>
              <a:t>Monilia</a:t>
            </a:r>
            <a:r>
              <a:rPr lang="en-IN" sz="2400" dirty="0"/>
              <a:t>) </a:t>
            </a:r>
            <a:r>
              <a:rPr lang="en-IN" sz="2400" dirty="0" err="1"/>
              <a:t>albicans</a:t>
            </a:r>
            <a:r>
              <a:rPr lang="en-IN" sz="2400" dirty="0"/>
              <a:t>.</a:t>
            </a:r>
          </a:p>
          <a:p>
            <a:pPr algn="just"/>
            <a:r>
              <a:rPr lang="en-IN" sz="2400" dirty="0"/>
              <a:t>Although other species such as C. </a:t>
            </a:r>
            <a:r>
              <a:rPr lang="en-IN" sz="2400" dirty="0" err="1"/>
              <a:t>Tropicalis</a:t>
            </a:r>
            <a:r>
              <a:rPr lang="en-IN" sz="2400" dirty="0"/>
              <a:t>, C. </a:t>
            </a:r>
            <a:r>
              <a:rPr lang="en-IN" sz="2400" dirty="0" err="1"/>
              <a:t>Parapsilosis</a:t>
            </a:r>
            <a:r>
              <a:rPr lang="en-IN" sz="2400" dirty="0"/>
              <a:t>, C. </a:t>
            </a:r>
            <a:r>
              <a:rPr lang="en-IN" sz="2400" dirty="0" err="1"/>
              <a:t>stellatoidea</a:t>
            </a:r>
            <a:r>
              <a:rPr lang="en-IN" sz="2400" dirty="0"/>
              <a:t>, C. </a:t>
            </a:r>
            <a:r>
              <a:rPr lang="en-IN" sz="2400" dirty="0" err="1"/>
              <a:t>krusei</a:t>
            </a:r>
            <a:r>
              <a:rPr lang="en-IN" sz="2400" dirty="0"/>
              <a:t>, C. </a:t>
            </a:r>
            <a:r>
              <a:rPr lang="en-IN" sz="2400" dirty="0" err="1"/>
              <a:t>guilliermondii</a:t>
            </a:r>
            <a:r>
              <a:rPr lang="en-IN" sz="2400" dirty="0"/>
              <a:t>, C. </a:t>
            </a:r>
            <a:r>
              <a:rPr lang="en-IN" sz="2400" dirty="0" err="1"/>
              <a:t>dubliniensis</a:t>
            </a:r>
            <a:r>
              <a:rPr lang="en-IN" sz="2400" dirty="0"/>
              <a:t>, C. </a:t>
            </a:r>
            <a:r>
              <a:rPr lang="en-IN" sz="2400" dirty="0" err="1"/>
              <a:t>glabrata</a:t>
            </a:r>
            <a:r>
              <a:rPr lang="en-IN" sz="2400" dirty="0"/>
              <a:t> may also may be involved. 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The organisms are easily visualized if the sections are stained with </a:t>
            </a:r>
            <a:r>
              <a:rPr lang="en-IN" sz="2400" dirty="0">
                <a:solidFill>
                  <a:srgbClr val="C00000"/>
                </a:solidFill>
              </a:rPr>
              <a:t>PAS or </a:t>
            </a:r>
            <a:r>
              <a:rPr lang="en-IN" sz="2400" dirty="0" err="1">
                <a:solidFill>
                  <a:srgbClr val="C00000"/>
                </a:solidFill>
              </a:rPr>
              <a:t>methenamine</a:t>
            </a:r>
            <a:r>
              <a:rPr lang="en-IN" sz="2400" dirty="0">
                <a:solidFill>
                  <a:srgbClr val="C00000"/>
                </a:solidFill>
              </a:rPr>
              <a:t> silver.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 </a:t>
            </a:r>
            <a:r>
              <a:rPr lang="en-IN" sz="2400" dirty="0" err="1"/>
              <a:t>Chlamydospores</a:t>
            </a:r>
            <a:r>
              <a:rPr lang="en-IN" sz="2400" dirty="0"/>
              <a:t>  are seldom seen on oral smears or </a:t>
            </a:r>
            <a:r>
              <a:rPr lang="en-IN" sz="2400" dirty="0" err="1"/>
              <a:t>histologic</a:t>
            </a:r>
            <a:r>
              <a:rPr lang="en-IN" sz="2400" dirty="0"/>
              <a:t> sections.</a:t>
            </a:r>
          </a:p>
          <a:p>
            <a:pPr algn="just"/>
            <a:endParaRPr lang="en-IN" sz="2400" dirty="0"/>
          </a:p>
          <a:p>
            <a:endParaRPr lang="en-IN" sz="2400" dirty="0"/>
          </a:p>
        </p:txBody>
      </p:sp>
      <p:pic>
        <p:nvPicPr>
          <p:cNvPr id="5" name="Content Placeholder 4" descr="http://upload.wikimedia.org/wikipedia/commons/thumb/d/d5/Esophageal_candidiasis_%282%29_PAS_stain.jpg/220px-Esophageal_candidiasis_%282%29_PAS_stain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0500" y="787400"/>
            <a:ext cx="3263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www.microbiologybook.org/mycology/candi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641816"/>
            <a:ext cx="3352800" cy="268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CANDIDA AND ORAL CANCER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IN" sz="2400" dirty="0"/>
              <a:t>Candida has been suggested to play a role in initiation of OC.</a:t>
            </a:r>
          </a:p>
          <a:p>
            <a:pPr algn="just"/>
            <a:r>
              <a:rPr lang="en-IN" sz="2400" dirty="0"/>
              <a:t> Candida </a:t>
            </a:r>
            <a:r>
              <a:rPr lang="en-IN" sz="2400" dirty="0" err="1"/>
              <a:t>albicans</a:t>
            </a:r>
            <a:r>
              <a:rPr lang="en-IN" sz="2400" dirty="0"/>
              <a:t> is the yeast most commonly isolated from the oral cavity but increasing numbers of non-</a:t>
            </a:r>
            <a:r>
              <a:rPr lang="en-IN" sz="2400" dirty="0" err="1"/>
              <a:t>al­bicans</a:t>
            </a:r>
            <a:r>
              <a:rPr lang="en-IN" sz="2400" dirty="0"/>
              <a:t> Candida </a:t>
            </a:r>
            <a:r>
              <a:rPr lang="en-IN" sz="2400" dirty="0" err="1"/>
              <a:t>albicans</a:t>
            </a:r>
            <a:r>
              <a:rPr lang="en-IN" sz="2400" dirty="0"/>
              <a:t> (NACA) are seen - particularly in medically compromised patients. </a:t>
            </a:r>
          </a:p>
          <a:p>
            <a:pPr algn="just"/>
            <a:r>
              <a:rPr lang="en-IN" sz="2400" dirty="0"/>
              <a:t>Candida in general is more prevalent on carcinoma lesions than on healthy mouth mucosa: NACA strains have emerged increas­ingly in oral cancer patients. </a:t>
            </a:r>
          </a:p>
          <a:p>
            <a:pPr algn="just"/>
            <a:r>
              <a:rPr lang="en-IN" sz="2400" dirty="0"/>
              <a:t>Yeasts may invade oral epithelium and may be causally involved in dysplastic changes.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 err="1"/>
              <a:t>Candidal</a:t>
            </a:r>
            <a:r>
              <a:rPr lang="en-IN" sz="2400" dirty="0"/>
              <a:t> </a:t>
            </a:r>
            <a:r>
              <a:rPr lang="en-IN" sz="2400" dirty="0" err="1"/>
              <a:t>leukoplakias</a:t>
            </a:r>
            <a:r>
              <a:rPr lang="en-IN" sz="2400" dirty="0"/>
              <a:t> may sometimes de­velop into carcinomas. </a:t>
            </a:r>
          </a:p>
          <a:p>
            <a:pPr algn="just"/>
            <a:r>
              <a:rPr lang="en-IN" sz="2400" dirty="0"/>
              <a:t>Clinical studies have reported that </a:t>
            </a:r>
            <a:r>
              <a:rPr lang="en-IN" sz="2400" dirty="0">
                <a:solidFill>
                  <a:srgbClr val="C00000"/>
                </a:solidFill>
              </a:rPr>
              <a:t>nodular </a:t>
            </a:r>
            <a:r>
              <a:rPr lang="en-IN" sz="2400" dirty="0" err="1">
                <a:solidFill>
                  <a:srgbClr val="C00000"/>
                </a:solidFill>
              </a:rPr>
              <a:t>leukoplakia</a:t>
            </a:r>
            <a:r>
              <a:rPr lang="en-IN" sz="2400" dirty="0">
                <a:solidFill>
                  <a:srgbClr val="C00000"/>
                </a:solidFill>
              </a:rPr>
              <a:t> infected with Candida has a tendency for higher rate of dysplasia and malignant transformation. </a:t>
            </a:r>
          </a:p>
          <a:p>
            <a:pPr algn="just"/>
            <a:r>
              <a:rPr lang="en-IN" sz="2400" dirty="0"/>
              <a:t>It has also been shown that epithelium of the chick embryo, when infected with Candida </a:t>
            </a:r>
            <a:r>
              <a:rPr lang="en-IN" sz="2400" dirty="0" err="1"/>
              <a:t>albicans</a:t>
            </a:r>
            <a:r>
              <a:rPr lang="en-IN" sz="2400" dirty="0"/>
              <a:t> show squamous metaplasia and higher proliferative phenotype. 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DIAGNOSIS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0"/>
          <a:ext cx="90678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Disease/Condition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</a:t>
                      </a:r>
                      <a:r>
                        <a:rPr lang="en-US" baseline="0" dirty="0"/>
                        <a:t> &amp; Symptoms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Differentiating tests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b="1" dirty="0"/>
                        <a:t>CANDIDIASIS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Asymptomatic/Symptomatic</a:t>
                      </a:r>
                      <a:r>
                        <a:rPr lang="en-US" baseline="0" dirty="0"/>
                        <a:t> with burning sensation</a:t>
                      </a:r>
                      <a:endParaRPr lang="en-US" dirty="0"/>
                    </a:p>
                    <a:p>
                      <a:r>
                        <a:rPr lang="en-US" dirty="0"/>
                        <a:t>-Due to </a:t>
                      </a:r>
                      <a:r>
                        <a:rPr lang="en-US" dirty="0" err="1"/>
                        <a:t>candida</a:t>
                      </a:r>
                      <a:r>
                        <a:rPr lang="en-US" dirty="0"/>
                        <a:t> infection</a:t>
                      </a:r>
                    </a:p>
                    <a:p>
                      <a:r>
                        <a:rPr lang="en-US" dirty="0"/>
                        <a:t>-White</a:t>
                      </a:r>
                      <a:r>
                        <a:rPr lang="en-US" baseline="0" dirty="0"/>
                        <a:t> plaques can be scraped off.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CHEMICAL BURNS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-Asymptomatic.</a:t>
                      </a:r>
                    </a:p>
                    <a:p>
                      <a:pPr algn="just" fontAlgn="t"/>
                      <a:r>
                        <a:rPr lang="en-IN" sz="1800" dirty="0"/>
                        <a:t>-Due</a:t>
                      </a:r>
                      <a:r>
                        <a:rPr lang="en-IN" sz="1800" baseline="0" dirty="0"/>
                        <a:t> to</a:t>
                      </a:r>
                      <a:r>
                        <a:rPr lang="en-IN" sz="1800" dirty="0"/>
                        <a:t> contact with chemical agent.</a:t>
                      </a:r>
                    </a:p>
                    <a:p>
                      <a:pPr algn="just" fontAlgn="t"/>
                      <a:r>
                        <a:rPr lang="en-IN" sz="1800" dirty="0"/>
                        <a:t>-White plaques cannot be scraped off.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Negative</a:t>
                      </a:r>
                      <a:r>
                        <a:rPr lang="en-IN" sz="1800" baseline="0" dirty="0"/>
                        <a:t> smear</a:t>
                      </a:r>
                      <a:r>
                        <a:rPr lang="en-IN" sz="1800" dirty="0"/>
                        <a:t>. After elimination of the etiologic factor, lesions will resolve in 7-14 days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Content Placeholder 6" descr="http://4.bp.blogspot.com/--jpOXVXM8wI/TsFNO8jXE_I/AAAAAAAAERk/jkCuxFcVq2A/s640/Aspirin+burn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19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002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248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CHEMICAL BURN (ASPIRIN)</a:t>
            </a:r>
            <a:endParaRPr lang="en-IN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0"/>
          <a:ext cx="9067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Disease/Condition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Signs</a:t>
                      </a:r>
                      <a:r>
                        <a:rPr lang="en-US" sz="1800" baseline="0" dirty="0"/>
                        <a:t> &amp; Symptoms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Differentiating tests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r>
                        <a:rPr lang="en-US" sz="1800" b="1" dirty="0"/>
                        <a:t>CANDIDIASIS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-Asymptomatic/Symptomatic</a:t>
                      </a:r>
                      <a:r>
                        <a:rPr lang="en-US" sz="1800" baseline="0" dirty="0"/>
                        <a:t> with burning sensation.</a:t>
                      </a:r>
                    </a:p>
                    <a:p>
                      <a:r>
                        <a:rPr lang="en-US" sz="1800" dirty="0"/>
                        <a:t>-Due to </a:t>
                      </a:r>
                      <a:r>
                        <a:rPr lang="en-US" sz="1800" dirty="0" err="1"/>
                        <a:t>candida</a:t>
                      </a:r>
                      <a:r>
                        <a:rPr lang="en-US" sz="1800" dirty="0"/>
                        <a:t> infection</a:t>
                      </a:r>
                    </a:p>
                    <a:p>
                      <a:r>
                        <a:rPr lang="en-US" sz="1800" dirty="0"/>
                        <a:t>-White</a:t>
                      </a:r>
                      <a:r>
                        <a:rPr lang="en-US" sz="1800" baseline="0" dirty="0"/>
                        <a:t> plaques can be scraped off.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REACTIVE KERATOSIS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-Usually Asymptomatic.</a:t>
                      </a:r>
                    </a:p>
                    <a:p>
                      <a:pPr algn="just" fontAlgn="t"/>
                      <a:r>
                        <a:rPr lang="en-IN" sz="1800" dirty="0"/>
                        <a:t>-Chronic irritation (e.g., a faulty dental restoration, an ill-fitting denture, or </a:t>
                      </a:r>
                      <a:r>
                        <a:rPr lang="en-IN" sz="1800" dirty="0" err="1"/>
                        <a:t>parafunctional</a:t>
                      </a:r>
                      <a:r>
                        <a:rPr lang="en-IN" sz="1800" dirty="0"/>
                        <a:t> habits.</a:t>
                      </a:r>
                    </a:p>
                    <a:p>
                      <a:pPr algn="just" fontAlgn="t"/>
                      <a:r>
                        <a:rPr lang="en-US" sz="1800" dirty="0"/>
                        <a:t>-White plaques cannot be scraped off.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Negative smear. Definitive diagnosis by Biopsy &amp;</a:t>
                      </a:r>
                      <a:r>
                        <a:rPr lang="en-IN" sz="1800" baseline="0" dirty="0"/>
                        <a:t> </a:t>
                      </a:r>
                      <a:r>
                        <a:rPr lang="en-IN" sz="1800" baseline="0" dirty="0" err="1"/>
                        <a:t>histologic</a:t>
                      </a:r>
                      <a:r>
                        <a:rPr lang="en-IN" sz="1800" baseline="0" dirty="0"/>
                        <a:t> evaluation.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6336268"/>
            <a:ext cx="21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REACTIVE KERATOSIS</a:t>
            </a:r>
            <a:endParaRPr lang="en-IN" b="1" dirty="0"/>
          </a:p>
        </p:txBody>
      </p:sp>
      <p:pic>
        <p:nvPicPr>
          <p:cNvPr id="13" name="Content Placeholder 4" descr="http://o.quizlet.com/i/-wxUYiPCHpbp_txI3Uqy3Q_m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4495800"/>
            <a:ext cx="2243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3511"/>
              </p:ext>
            </p:extLst>
          </p:nvPr>
        </p:nvGraphicFramePr>
        <p:xfrm>
          <a:off x="76200" y="0"/>
          <a:ext cx="90678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Disease/Condition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Signs</a:t>
                      </a:r>
                      <a:r>
                        <a:rPr lang="en-US" sz="1800" baseline="0" dirty="0"/>
                        <a:t> &amp; Symptoms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Differentiating tests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CANDIDIASIS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-Asymptomatic/Symptomatic</a:t>
                      </a:r>
                      <a:r>
                        <a:rPr lang="en-US" sz="1800" baseline="0" dirty="0"/>
                        <a:t> with burning sensation.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-Due to </a:t>
                      </a:r>
                      <a:r>
                        <a:rPr lang="en-US" sz="1800" dirty="0" err="1"/>
                        <a:t>candida</a:t>
                      </a:r>
                      <a:r>
                        <a:rPr lang="en-US" sz="1800" dirty="0"/>
                        <a:t> infection</a:t>
                      </a:r>
                    </a:p>
                    <a:p>
                      <a:r>
                        <a:rPr lang="en-US" sz="1800" dirty="0"/>
                        <a:t>-White</a:t>
                      </a:r>
                      <a:r>
                        <a:rPr lang="en-US" sz="1800" baseline="0" dirty="0"/>
                        <a:t> plaques can be scraped off.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HAIRY</a:t>
                      </a:r>
                      <a:r>
                        <a:rPr lang="en-US" sz="1800" b="1" baseline="0" dirty="0"/>
                        <a:t> LEUKOPLAKIA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Often Asymptomatic. </a:t>
                      </a:r>
                    </a:p>
                    <a:p>
                      <a:pPr algn="just" fontAlgn="t"/>
                      <a:r>
                        <a:rPr lang="en-IN" sz="1800" dirty="0"/>
                        <a:t>-May complain of a ‘burning’ sensation, which is often due to secondary infection with </a:t>
                      </a:r>
                      <a:r>
                        <a:rPr lang="en-IN" sz="1800" i="1" dirty="0"/>
                        <a:t>Candida.</a:t>
                      </a:r>
                    </a:p>
                    <a:p>
                      <a:pPr algn="just" fontAlgn="t"/>
                      <a:r>
                        <a:rPr lang="en-US" sz="1800" i="0" dirty="0"/>
                        <a:t>-White</a:t>
                      </a:r>
                      <a:r>
                        <a:rPr lang="en-US" sz="1800" i="0" baseline="0" dirty="0"/>
                        <a:t> plaques cannot be scraped off.</a:t>
                      </a:r>
                      <a:endParaRPr lang="en-IN" sz="1800" i="0" dirty="0"/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Negative smear. Definitive diagnosis is through biopsy and </a:t>
                      </a:r>
                      <a:r>
                        <a:rPr lang="en-IN" sz="1800" dirty="0" err="1"/>
                        <a:t>histologic</a:t>
                      </a:r>
                      <a:r>
                        <a:rPr lang="en-IN" sz="1800" dirty="0"/>
                        <a:t> evaluation.</a:t>
                      </a:r>
                    </a:p>
                    <a:p>
                      <a:pPr algn="just" fontAlgn="t"/>
                      <a:r>
                        <a:rPr lang="en-IN" sz="1800" dirty="0"/>
                        <a:t>In situ hybridization technique demonstrates the presence of EBV in the tissue.</a:t>
                      </a:r>
                    </a:p>
                    <a:p>
                      <a:pPr algn="just"/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633626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4452" y="6336268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HAIRY LEUKOPLAKIA</a:t>
            </a:r>
            <a:endParaRPr lang="en-IN" b="1" dirty="0"/>
          </a:p>
        </p:txBody>
      </p:sp>
      <p:pic>
        <p:nvPicPr>
          <p:cNvPr id="13" name="Content Placeholder 4" descr="Oral hairy leukoplakia of the right lateral margin of the tongue (Photo 4)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5800"/>
            <a:ext cx="2209800" cy="16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0"/>
          <a:ext cx="90678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Disease/Condition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Signs</a:t>
                      </a:r>
                      <a:r>
                        <a:rPr lang="en-US" sz="1800" baseline="0" dirty="0"/>
                        <a:t> &amp; Symptoms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Differentiating tests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CANDIDIASIS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Asymptomatic/Symptomatic</a:t>
                      </a:r>
                      <a:r>
                        <a:rPr lang="en-US" sz="1800" baseline="0" dirty="0"/>
                        <a:t> with burning sensation.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-Due to </a:t>
                      </a:r>
                      <a:r>
                        <a:rPr lang="en-US" sz="1800" dirty="0" err="1"/>
                        <a:t>candida</a:t>
                      </a:r>
                      <a:r>
                        <a:rPr lang="en-US" sz="1800" dirty="0"/>
                        <a:t> infection</a:t>
                      </a:r>
                    </a:p>
                    <a:p>
                      <a:r>
                        <a:rPr lang="en-US" sz="1800" dirty="0"/>
                        <a:t>-White</a:t>
                      </a:r>
                      <a:r>
                        <a:rPr lang="en-US" sz="1800" baseline="0" dirty="0"/>
                        <a:t> plaques can be scraped off.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PLAQUE TYPE LICHEN PLANUS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-Usually Asymptomatic.</a:t>
                      </a:r>
                    </a:p>
                    <a:p>
                      <a:pPr algn="just" fontAlgn="t"/>
                      <a:r>
                        <a:rPr lang="en-IN" sz="1800" dirty="0"/>
                        <a:t>-May be other </a:t>
                      </a:r>
                      <a:r>
                        <a:rPr lang="en-IN" sz="1800" dirty="0" err="1"/>
                        <a:t>lichenoid</a:t>
                      </a:r>
                      <a:r>
                        <a:rPr lang="en-IN" sz="1800" dirty="0"/>
                        <a:t> lesions in other areas of the skin. </a:t>
                      </a:r>
                    </a:p>
                    <a:p>
                      <a:pPr algn="just" fontAlgn="t"/>
                      <a:r>
                        <a:rPr lang="en-IN" sz="1800" dirty="0"/>
                        <a:t>-White</a:t>
                      </a:r>
                      <a:r>
                        <a:rPr lang="en-IN" sz="1800" baseline="0" dirty="0"/>
                        <a:t> lesions cannot be scraped off.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Negative smear. Definitive diagnosis is through biopsy and </a:t>
                      </a:r>
                      <a:r>
                        <a:rPr lang="en-IN" sz="1800" dirty="0" err="1"/>
                        <a:t>histologic</a:t>
                      </a:r>
                      <a:r>
                        <a:rPr lang="en-IN" sz="1800" dirty="0"/>
                        <a:t> evaluation of the lesion.</a:t>
                      </a:r>
                      <a:r>
                        <a:rPr lang="en-IN" sz="1800" baseline="0" dirty="0"/>
                        <a:t> </a:t>
                      </a:r>
                      <a:r>
                        <a:rPr lang="en-IN" sz="1800" dirty="0" err="1"/>
                        <a:t>Immunoflorescence</a:t>
                      </a:r>
                      <a:r>
                        <a:rPr lang="en-IN" sz="1800" dirty="0"/>
                        <a:t> staining can be done.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6248400"/>
            <a:ext cx="30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PLAQUE TYPE LICHEN PLANUS</a:t>
            </a:r>
            <a:endParaRPr lang="en-IN" b="1" dirty="0"/>
          </a:p>
        </p:txBody>
      </p:sp>
      <p:pic>
        <p:nvPicPr>
          <p:cNvPr id="13" name="Content Placeholder 4" descr="http://screening.iarc.fr/picoral/A400004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84045"/>
            <a:ext cx="2438400" cy="168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678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Disease/Condition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</a:t>
                      </a:r>
                      <a:r>
                        <a:rPr lang="en-US" baseline="0" dirty="0"/>
                        <a:t> &amp; Symptoms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Differentiating tests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b="1" dirty="0"/>
                        <a:t>CANDIDIASIS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Asymptomatic/Symptomatic with</a:t>
                      </a:r>
                      <a:r>
                        <a:rPr lang="en-US" baseline="0" dirty="0"/>
                        <a:t> constant burning sensation.</a:t>
                      </a:r>
                      <a:endParaRPr lang="en-US" dirty="0"/>
                    </a:p>
                    <a:p>
                      <a:r>
                        <a:rPr lang="en-US" dirty="0"/>
                        <a:t>-Due to </a:t>
                      </a:r>
                      <a:r>
                        <a:rPr lang="en-US" dirty="0" err="1"/>
                        <a:t>candida</a:t>
                      </a:r>
                      <a:r>
                        <a:rPr lang="en-US" dirty="0"/>
                        <a:t> infection</a:t>
                      </a:r>
                    </a:p>
                    <a:p>
                      <a:r>
                        <a:rPr lang="en-US" dirty="0"/>
                        <a:t>-White</a:t>
                      </a:r>
                      <a:r>
                        <a:rPr lang="en-US" baseline="0" dirty="0"/>
                        <a:t> plaques can be scraped off.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EROSIVE LICHEN PLANUS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Lesions are painful, but mostly when eating. Mucosal erosions and </a:t>
                      </a:r>
                      <a:r>
                        <a:rPr lang="en-IN" sz="1800" dirty="0" err="1"/>
                        <a:t>lichenoid</a:t>
                      </a:r>
                      <a:r>
                        <a:rPr lang="en-IN" sz="1800" dirty="0"/>
                        <a:t> lesions elsewhere on the skin may be present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Negative</a:t>
                      </a:r>
                      <a:r>
                        <a:rPr lang="en-IN" sz="1800" baseline="0" dirty="0"/>
                        <a:t> smear. </a:t>
                      </a:r>
                      <a:r>
                        <a:rPr lang="en-IN" sz="1800" dirty="0"/>
                        <a:t>Definitive diagnosis is through biopsy and </a:t>
                      </a:r>
                      <a:r>
                        <a:rPr lang="en-IN" sz="1800" dirty="0" err="1"/>
                        <a:t>histologic</a:t>
                      </a:r>
                      <a:r>
                        <a:rPr lang="en-IN" sz="1800" dirty="0"/>
                        <a:t> evaluation of the lesion.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002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6248400"/>
            <a:ext cx="25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EROSIVE LICHEN PLANUS</a:t>
            </a:r>
            <a:endParaRPr lang="en-IN" b="1" dirty="0"/>
          </a:p>
        </p:txBody>
      </p:sp>
      <p:pic>
        <p:nvPicPr>
          <p:cNvPr id="13" name="Content Placeholder 4" descr="http://drcamisasblog.com/wp-content/uploads/2012/08/LPbuccalprerx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43400"/>
            <a:ext cx="2133600" cy="177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hiv.va.gov/images/library/oral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25" y="4419600"/>
            <a:ext cx="259397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0"/>
          <a:ext cx="9067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Disease/Condition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Signs</a:t>
                      </a:r>
                      <a:r>
                        <a:rPr lang="en-US" sz="1800" baseline="0" dirty="0"/>
                        <a:t> &amp; Symptoms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Differentiating tests</a:t>
                      </a: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r>
                        <a:rPr lang="en-US" sz="1800" b="1" dirty="0"/>
                        <a:t>CANDIDIASIS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-Asymptomatic/Symptomatic</a:t>
                      </a:r>
                      <a:r>
                        <a:rPr lang="en-US" sz="1800" baseline="0" dirty="0"/>
                        <a:t> with burning sensation.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-Due to </a:t>
                      </a:r>
                      <a:r>
                        <a:rPr lang="en-US" sz="1800" dirty="0" err="1"/>
                        <a:t>candida</a:t>
                      </a:r>
                      <a:r>
                        <a:rPr lang="en-US" sz="1800" dirty="0"/>
                        <a:t> infection</a:t>
                      </a:r>
                    </a:p>
                    <a:p>
                      <a:r>
                        <a:rPr lang="en-US" sz="1800" dirty="0"/>
                        <a:t>-White</a:t>
                      </a:r>
                      <a:r>
                        <a:rPr lang="en-US" sz="1800" baseline="0" dirty="0"/>
                        <a:t> plaques can be scraped off.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PREMALIGNANT</a:t>
                      </a:r>
                      <a:r>
                        <a:rPr lang="en-US" sz="1800" b="1" baseline="0" dirty="0"/>
                        <a:t> LEUKOPLAKIA &amp; CARCINOMA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-Asymptomatic,</a:t>
                      </a:r>
                      <a:r>
                        <a:rPr lang="en-IN" sz="1800" baseline="0" dirty="0"/>
                        <a:t> </a:t>
                      </a:r>
                      <a:r>
                        <a:rPr lang="en-IN" sz="1800" dirty="0"/>
                        <a:t>unless the expansion of malignancy encroaches on anatomic relationship between tissues. Regional lymph nodes may be enlarged.</a:t>
                      </a:r>
                    </a:p>
                    <a:p>
                      <a:pPr algn="just" fontAlgn="t"/>
                      <a:r>
                        <a:rPr lang="en-IN" sz="1800" dirty="0"/>
                        <a:t>-White plaques cannot be scraped off.</a:t>
                      </a:r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/>
                        <a:t>Negative smear.</a:t>
                      </a:r>
                      <a:r>
                        <a:rPr lang="en-IN" sz="1800" dirty="0"/>
                        <a:t> Definitive diagnosis is through biopsy and </a:t>
                      </a:r>
                      <a:r>
                        <a:rPr lang="en-IN" sz="1800" dirty="0" err="1"/>
                        <a:t>histologic</a:t>
                      </a:r>
                      <a:r>
                        <a:rPr lang="en-IN" sz="1800" dirty="0"/>
                        <a:t> evaluation of the lesion.</a:t>
                      </a:r>
                    </a:p>
                    <a:p>
                      <a:pPr algn="just" fontAlgn="t"/>
                      <a:r>
                        <a:rPr lang="en-IN" sz="1800" dirty="0"/>
                        <a:t>Imaging techniques such as x-ray or CT are useful to determine local invasion of carcinoma.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/>
                    </a:p>
                    <a:p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6248400"/>
            <a:ext cx="489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PREMALIGNANT LEUKOPLAKIA AND CARCINOMA</a:t>
            </a:r>
            <a:endParaRPr lang="en-IN" b="1" dirty="0"/>
          </a:p>
        </p:txBody>
      </p:sp>
      <p:pic>
        <p:nvPicPr>
          <p:cNvPr id="13" name="Content Placeholder 4" descr="http://www.jofs.in/articles/2012/4/2/images/JOrofacSci_2012_4_2_114_106202_u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56877"/>
            <a:ext cx="2590800" cy="171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Candida exists in three forms namely </a:t>
            </a:r>
            <a:r>
              <a:rPr lang="en-IN" sz="2400" dirty="0" err="1">
                <a:solidFill>
                  <a:srgbClr val="C00000"/>
                </a:solidFill>
              </a:rPr>
              <a:t>pseudohyphae</a:t>
            </a:r>
            <a:r>
              <a:rPr lang="en-IN" sz="2400" dirty="0">
                <a:solidFill>
                  <a:srgbClr val="C00000"/>
                </a:solidFill>
              </a:rPr>
              <a:t>, yeast and </a:t>
            </a:r>
            <a:r>
              <a:rPr lang="en-IN" sz="2400" dirty="0" err="1">
                <a:solidFill>
                  <a:srgbClr val="C00000"/>
                </a:solidFill>
              </a:rPr>
              <a:t>chlamydospore</a:t>
            </a:r>
            <a:r>
              <a:rPr lang="en-IN" sz="2400" dirty="0">
                <a:solidFill>
                  <a:srgbClr val="C00000"/>
                </a:solidFill>
              </a:rPr>
              <a:t> forms.</a:t>
            </a:r>
          </a:p>
          <a:p>
            <a:pPr algn="just"/>
            <a:r>
              <a:rPr lang="en-IN" sz="2400" dirty="0"/>
              <a:t>Reproduces by asexual budding and forms </a:t>
            </a:r>
            <a:r>
              <a:rPr lang="en-IN" sz="2400" dirty="0" err="1"/>
              <a:t>pseudohyphae</a:t>
            </a:r>
            <a:r>
              <a:rPr lang="en-IN" sz="2400" dirty="0"/>
              <a:t>.</a:t>
            </a:r>
          </a:p>
          <a:p>
            <a:pPr algn="just"/>
            <a:r>
              <a:rPr lang="en-IN" sz="2400" dirty="0"/>
              <a:t>These species grow rapidly at 25-37 degree centigrade. </a:t>
            </a:r>
          </a:p>
          <a:p>
            <a:pPr algn="just"/>
            <a:r>
              <a:rPr lang="en-IN" sz="2400" dirty="0"/>
              <a:t>Candida species differ from each other but can be identified by the formation of </a:t>
            </a:r>
            <a:r>
              <a:rPr lang="en-IN" sz="2400" dirty="0" err="1"/>
              <a:t>pseudohyphae</a:t>
            </a:r>
            <a:r>
              <a:rPr lang="en-IN" sz="2400" dirty="0"/>
              <a:t> or the biochemical tests. 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Disease/Condition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</a:t>
                      </a:r>
                      <a:r>
                        <a:rPr lang="en-US" baseline="0" dirty="0"/>
                        <a:t> &amp; Symptoms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Differentiating tests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b="1" dirty="0"/>
                        <a:t>CANDIDIASIS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Asymptomatic/Symptomatic.</a:t>
                      </a:r>
                    </a:p>
                    <a:p>
                      <a:r>
                        <a:rPr lang="en-US" dirty="0"/>
                        <a:t>-Due to </a:t>
                      </a:r>
                      <a:r>
                        <a:rPr lang="en-US" dirty="0" err="1"/>
                        <a:t>candida</a:t>
                      </a:r>
                      <a:r>
                        <a:rPr lang="en-US" dirty="0"/>
                        <a:t> infection</a:t>
                      </a:r>
                    </a:p>
                    <a:p>
                      <a:r>
                        <a:rPr lang="en-US" dirty="0"/>
                        <a:t>-White</a:t>
                      </a:r>
                      <a:r>
                        <a:rPr lang="en-US" baseline="0" dirty="0"/>
                        <a:t> plaques can be scraped off.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b="1" dirty="0"/>
                        <a:t>THERMAL BURNS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Usually painful and difficult to distinguish from erythematous </a:t>
                      </a:r>
                      <a:r>
                        <a:rPr lang="en-IN" sz="1800" dirty="0" err="1"/>
                        <a:t>candidiasis</a:t>
                      </a:r>
                      <a:r>
                        <a:rPr lang="en-IN" sz="1800" dirty="0"/>
                        <a:t> based on symptoms.</a:t>
                      </a:r>
                    </a:p>
                    <a:p>
                      <a:r>
                        <a:rPr lang="en-US" sz="1800" dirty="0"/>
                        <a:t>-Due</a:t>
                      </a:r>
                      <a:r>
                        <a:rPr lang="en-US" sz="1800" baseline="0" dirty="0"/>
                        <a:t> to burn with food.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N" sz="1800" dirty="0"/>
                        <a:t>Negative smear. Lesions resolve in 7-14 days with no intervention.</a:t>
                      </a:r>
                    </a:p>
                    <a:p>
                      <a:pPr algn="just" fontAlgn="t"/>
                      <a:r>
                        <a:rPr lang="en-IN" sz="1800" dirty="0"/>
                        <a:t>No differentiating tests required.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00200" y="6248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62484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THERMAL BURNS</a:t>
            </a:r>
            <a:endParaRPr lang="en-IN" b="1" dirty="0"/>
          </a:p>
        </p:txBody>
      </p:sp>
      <p:pic>
        <p:nvPicPr>
          <p:cNvPr id="13" name="Content Placeholder 4" descr="https://encrypted-tbn1.gstatic.com/images?q=tbn:ANd9GcTmwB20dWP7gmEnHd4hBbIjsly3QwEDcwLbViquBPlrZn-UXFIu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19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6" descr="http://www.medscape.com/content/1997/00/40/88/408869/art-wh3097.fig3.jpg"/>
          <p:cNvPicPr>
            <a:picLocks/>
          </p:cNvPicPr>
          <p:nvPr/>
        </p:nvPicPr>
        <p:blipFill>
          <a:blip r:embed="rId4"/>
          <a:srcRect r="1667" b="6726"/>
          <a:stretch>
            <a:fillRect/>
          </a:stretch>
        </p:blipFill>
        <p:spPr bwMode="auto">
          <a:xfrm>
            <a:off x="1143000" y="4419601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hivdent.org/_picturegallery_/Images/011ErythematousCandidia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1725" y="4343400"/>
            <a:ext cx="247967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6780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Disease/Condition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Signs</a:t>
                      </a:r>
                      <a:r>
                        <a:rPr lang="en-US" baseline="0" dirty="0"/>
                        <a:t> &amp; Symptoms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Differentiating tests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b="1" dirty="0"/>
                        <a:t>CANDIDIASIS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Asymptomatic/Symptomatic</a:t>
                      </a:r>
                      <a:r>
                        <a:rPr lang="en-US" baseline="0" dirty="0"/>
                        <a:t> with  constant burning sensation.</a:t>
                      </a:r>
                      <a:endParaRPr lang="en-US" dirty="0"/>
                    </a:p>
                    <a:p>
                      <a:r>
                        <a:rPr lang="en-US" dirty="0"/>
                        <a:t>-Due to </a:t>
                      </a:r>
                      <a:r>
                        <a:rPr lang="en-US" dirty="0" err="1"/>
                        <a:t>candida</a:t>
                      </a:r>
                      <a:r>
                        <a:rPr lang="en-US" dirty="0"/>
                        <a:t> infection</a:t>
                      </a:r>
                    </a:p>
                    <a:p>
                      <a:r>
                        <a:rPr lang="en-US" dirty="0"/>
                        <a:t>-White</a:t>
                      </a:r>
                      <a:r>
                        <a:rPr lang="en-US" baseline="0" dirty="0"/>
                        <a:t> plaques can be scraped off.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Smear exam and periodic acid-Schiff staining will be Positive for yeast forms or </a:t>
                      </a:r>
                      <a:r>
                        <a:rPr lang="en-IN" sz="1800" dirty="0" err="1"/>
                        <a:t>hyphae</a:t>
                      </a:r>
                      <a:r>
                        <a:rPr lang="en-IN" sz="1800" dirty="0"/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MIGRATORY GLOSSITIS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-Usually Asymptomatic. Burning is associated with eating spicy or sour food or alcohol-containing liquids.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 -Atrophic zones of migratory glossitis are commonly patchy and are usually surrounded by elevated </a:t>
                      </a:r>
                      <a:r>
                        <a:rPr lang="en-IN" sz="1800" dirty="0" err="1"/>
                        <a:t>hyperkeratotic</a:t>
                      </a:r>
                      <a:r>
                        <a:rPr lang="en-IN" sz="1800" dirty="0"/>
                        <a:t> margins.</a:t>
                      </a:r>
                    </a:p>
                    <a:p>
                      <a:pPr algn="just" fontAlgn="t"/>
                      <a:endParaRPr lang="en-IN" sz="1800" dirty="0"/>
                    </a:p>
                    <a:p>
                      <a:pPr algn="just" fontAlgn="t"/>
                      <a:endParaRPr lang="en-IN" sz="1800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Negative</a:t>
                      </a:r>
                      <a:r>
                        <a:rPr lang="en-US" sz="1800" baseline="0" dirty="0"/>
                        <a:t> smear.</a:t>
                      </a:r>
                      <a:r>
                        <a:rPr lang="en-IN" sz="1800" dirty="0"/>
                        <a:t> In the absence of clinically distinguishable features, </a:t>
                      </a:r>
                      <a:r>
                        <a:rPr lang="en-IN" sz="1800" dirty="0" err="1"/>
                        <a:t>histologic</a:t>
                      </a:r>
                      <a:r>
                        <a:rPr lang="en-IN" sz="1800" dirty="0"/>
                        <a:t> exam of the tissue may be necessary.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Content Placeholder 6" descr="http://www.hivdent.org/_picturegallery_/Images/029PseudomembranousCandidiasi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196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633626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CANDIDIASIS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6336268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MIGRATORY GLOSSITIS</a:t>
            </a:r>
            <a:endParaRPr lang="en-IN" b="1" dirty="0"/>
          </a:p>
        </p:txBody>
      </p:sp>
      <p:pic>
        <p:nvPicPr>
          <p:cNvPr id="13" name="Content Placeholder 4" descr="Landkartenzunge 00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196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TREATMENT NYSTATIN 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Antifungal agent such as </a:t>
            </a:r>
            <a:r>
              <a:rPr lang="en-IN" sz="2400" dirty="0" err="1"/>
              <a:t>Nystatin</a:t>
            </a:r>
            <a:r>
              <a:rPr lang="en-IN" sz="2400" dirty="0"/>
              <a:t> has been very beneficial in the treatment of </a:t>
            </a:r>
            <a:r>
              <a:rPr lang="en-IN" sz="2400" dirty="0" err="1"/>
              <a:t>candidiasis</a:t>
            </a:r>
            <a:r>
              <a:rPr lang="en-IN" sz="2400" dirty="0"/>
              <a:t>. </a:t>
            </a:r>
          </a:p>
          <a:p>
            <a:pPr algn="just"/>
            <a:r>
              <a:rPr lang="en-IN" sz="2400" dirty="0"/>
              <a:t>Suspensions of </a:t>
            </a:r>
            <a:r>
              <a:rPr lang="en-IN" sz="2400" dirty="0" err="1"/>
              <a:t>Nystatin</a:t>
            </a:r>
            <a:r>
              <a:rPr lang="en-IN" sz="2400" dirty="0"/>
              <a:t> held in contact with the oral lesions have been successfully used in chronic as well as severe cases.</a:t>
            </a:r>
          </a:p>
          <a:p>
            <a:pPr algn="just"/>
            <a:r>
              <a:rPr lang="en-IN" sz="2400" dirty="0"/>
              <a:t>Other drugs of value are </a:t>
            </a:r>
            <a:r>
              <a:rPr lang="en-IN" sz="2400" dirty="0" err="1"/>
              <a:t>Clotrimazole</a:t>
            </a:r>
            <a:r>
              <a:rPr lang="en-IN" sz="2400" dirty="0"/>
              <a:t>, </a:t>
            </a:r>
            <a:r>
              <a:rPr lang="en-IN" sz="2400" dirty="0" err="1"/>
              <a:t>Amphotericin</a:t>
            </a:r>
            <a:r>
              <a:rPr lang="en-IN" sz="2400" dirty="0"/>
              <a:t> B and </a:t>
            </a:r>
            <a:r>
              <a:rPr lang="en-IN" sz="2400" dirty="0" err="1"/>
              <a:t>Miconazole</a:t>
            </a:r>
            <a:r>
              <a:rPr lang="en-IN" sz="2400" dirty="0"/>
              <a:t>. </a:t>
            </a:r>
          </a:p>
          <a:p>
            <a:pPr algn="just"/>
            <a:r>
              <a:rPr lang="en-IN" sz="2400" dirty="0"/>
              <a:t>Some occasional cases of </a:t>
            </a:r>
            <a:r>
              <a:rPr lang="en-IN" sz="2400" dirty="0" err="1"/>
              <a:t>candidiasis</a:t>
            </a:r>
            <a:r>
              <a:rPr lang="en-IN" sz="2400" dirty="0"/>
              <a:t> may be refractory to the treatment of </a:t>
            </a:r>
            <a:r>
              <a:rPr lang="en-IN" sz="2400" dirty="0" err="1"/>
              <a:t>Nystatin</a:t>
            </a:r>
            <a:r>
              <a:rPr lang="en-IN" sz="2400" dirty="0"/>
              <a:t> and they have frequently been associated with </a:t>
            </a:r>
            <a:r>
              <a:rPr lang="en-IN" sz="2400" dirty="0" err="1"/>
              <a:t>endocrinopathies</a:t>
            </a:r>
            <a:r>
              <a:rPr lang="en-IN" sz="2400" dirty="0"/>
              <a:t> and immunologic abnormalities.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pic>
        <p:nvPicPr>
          <p:cNvPr id="4" name="Picture 3" descr="http://image.made-in-china.com/43f34j00KsETvVlBgazM/GMP-Certified-Nystatin-Oral-Suspension-Mebendazole-Oral-Suspension-Metronidazole-Oral-Suspension-Co-Trimoxazole-Oral-Suspens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648200"/>
            <a:ext cx="2571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2.imimg.com/data2/LO/YR/MY-2764690/nystatin-oral-suspension-250x2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48200"/>
            <a:ext cx="2381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en-AU" sz="4600" b="1" dirty="0">
                <a:solidFill>
                  <a:srgbClr val="00B050"/>
                </a:solidFill>
              </a:rPr>
              <a:t>Infection- </a:t>
            </a:r>
            <a:r>
              <a:rPr lang="en-IN" sz="4600" dirty="0">
                <a:solidFill>
                  <a:srgbClr val="00B050"/>
                </a:solidFill>
              </a:rPr>
              <a:t> </a:t>
            </a:r>
            <a:r>
              <a:rPr lang="en-AU" sz="4600" b="1" dirty="0">
                <a:solidFill>
                  <a:srgbClr val="00B050"/>
                </a:solidFill>
              </a:rPr>
              <a:t>Pathogen</a:t>
            </a:r>
            <a:endParaRPr lang="en-IN" sz="4600" dirty="0">
              <a:solidFill>
                <a:srgbClr val="00B050"/>
              </a:solidFill>
            </a:endParaRPr>
          </a:p>
          <a:p>
            <a:pPr fontAlgn="t"/>
            <a:r>
              <a:rPr lang="en-AU" dirty="0">
                <a:solidFill>
                  <a:srgbClr val="FF0000"/>
                </a:solidFill>
              </a:rPr>
              <a:t>Candidiasis</a:t>
            </a:r>
            <a:r>
              <a:rPr lang="en-AU" dirty="0"/>
              <a:t>- </a:t>
            </a:r>
            <a:r>
              <a:rPr lang="en-IN" dirty="0"/>
              <a:t>       </a:t>
            </a:r>
            <a:r>
              <a:rPr lang="en-AU" i="1" dirty="0"/>
              <a:t>Candida </a:t>
            </a:r>
            <a:r>
              <a:rPr lang="en-AU" i="1" dirty="0" err="1"/>
              <a:t>albicans</a:t>
            </a:r>
            <a:r>
              <a:rPr lang="en-AU" i="1" dirty="0"/>
              <a:t>, C. </a:t>
            </a:r>
            <a:r>
              <a:rPr lang="en-AU" i="1" dirty="0" err="1"/>
              <a:t>tropicalis</a:t>
            </a:r>
            <a:r>
              <a:rPr lang="en-AU" i="1" dirty="0"/>
              <a:t>, C. </a:t>
            </a:r>
            <a:r>
              <a:rPr lang="en-AU" i="1" dirty="0" err="1"/>
              <a:t>glabrata</a:t>
            </a:r>
            <a:r>
              <a:rPr lang="en-AU" i="1" dirty="0"/>
              <a:t>, C. </a:t>
            </a:r>
            <a:r>
              <a:rPr lang="en-AU" i="1" dirty="0" err="1"/>
              <a:t>parapsilosis</a:t>
            </a:r>
            <a:r>
              <a:rPr lang="en-AU" i="1" dirty="0"/>
              <a:t>, C. </a:t>
            </a:r>
            <a:r>
              <a:rPr lang="en-AU" i="1" dirty="0" err="1"/>
              <a:t>krusei</a:t>
            </a:r>
            <a:r>
              <a:rPr lang="en-AU" i="1" dirty="0"/>
              <a:t>, C. </a:t>
            </a:r>
            <a:r>
              <a:rPr lang="en-AU" i="1" dirty="0" err="1"/>
              <a:t>kyfer</a:t>
            </a:r>
            <a:r>
              <a:rPr lang="en-AU" i="1" dirty="0"/>
              <a:t>, C. </a:t>
            </a:r>
            <a:r>
              <a:rPr lang="en-AU" i="1" dirty="0" err="1"/>
              <a:t>dubliniensis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Aspergillosis</a:t>
            </a:r>
            <a:r>
              <a:rPr lang="en-AU" dirty="0"/>
              <a:t>- </a:t>
            </a:r>
            <a:r>
              <a:rPr lang="en-AU" i="1" dirty="0" err="1"/>
              <a:t>Aspergillus</a:t>
            </a:r>
            <a:r>
              <a:rPr lang="en-AU" i="1" dirty="0"/>
              <a:t> </a:t>
            </a:r>
            <a:r>
              <a:rPr lang="en-AU" i="1" dirty="0" err="1"/>
              <a:t>fumigatus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Cryptococcosis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/>
              <a:t>Cryptococcus </a:t>
            </a:r>
            <a:r>
              <a:rPr lang="en-AU" i="1" dirty="0" err="1"/>
              <a:t>neoformans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Histoplasmosis</a:t>
            </a:r>
            <a:r>
              <a:rPr lang="en-AU" dirty="0"/>
              <a:t>-  </a:t>
            </a:r>
            <a:r>
              <a:rPr lang="en-IN" dirty="0"/>
              <a:t> </a:t>
            </a:r>
            <a:r>
              <a:rPr lang="en-AU" i="1" dirty="0" err="1"/>
              <a:t>Histoplasma</a:t>
            </a:r>
            <a:r>
              <a:rPr lang="en-AU" i="1" dirty="0"/>
              <a:t> </a:t>
            </a:r>
            <a:r>
              <a:rPr lang="en-AU" i="1" dirty="0" err="1"/>
              <a:t>capsulatum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Blastomycosis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 err="1"/>
              <a:t>Blastomyces</a:t>
            </a:r>
            <a:r>
              <a:rPr lang="en-AU" i="1" dirty="0"/>
              <a:t> </a:t>
            </a:r>
            <a:r>
              <a:rPr lang="en-AU" i="1" dirty="0" err="1"/>
              <a:t>dermatitidis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Zygomycosis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/>
              <a:t>Orders </a:t>
            </a:r>
            <a:r>
              <a:rPr lang="en-AU" i="1" dirty="0" err="1"/>
              <a:t>Mucorales</a:t>
            </a:r>
            <a:r>
              <a:rPr lang="en-AU" i="1" dirty="0"/>
              <a:t> and </a:t>
            </a:r>
            <a:r>
              <a:rPr lang="en-AU" i="1" dirty="0" err="1"/>
              <a:t>Entomophthorales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Coccidioidomycosis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 err="1"/>
              <a:t>Coccidioides</a:t>
            </a:r>
            <a:r>
              <a:rPr lang="en-AU" i="1" dirty="0"/>
              <a:t> </a:t>
            </a:r>
            <a:r>
              <a:rPr lang="en-AU" i="1" dirty="0" err="1"/>
              <a:t>immitis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Paracoccidiomycosis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 err="1"/>
              <a:t>Paracoccidioides</a:t>
            </a:r>
            <a:r>
              <a:rPr lang="en-AU" i="1" dirty="0"/>
              <a:t> </a:t>
            </a:r>
            <a:r>
              <a:rPr lang="en-AU" i="1" dirty="0" err="1"/>
              <a:t>brasiliensis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Penicilliosis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 err="1"/>
              <a:t>Penicillium</a:t>
            </a:r>
            <a:r>
              <a:rPr lang="en-AU" i="1" dirty="0"/>
              <a:t> </a:t>
            </a:r>
            <a:r>
              <a:rPr lang="en-AU" i="1" dirty="0" err="1"/>
              <a:t>marneffei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Sporotrichosis</a:t>
            </a:r>
            <a:r>
              <a:rPr lang="en-AU" dirty="0"/>
              <a:t>- </a:t>
            </a:r>
            <a:r>
              <a:rPr lang="en-IN" dirty="0"/>
              <a:t> </a:t>
            </a:r>
            <a:r>
              <a:rPr lang="en-AU" i="1" dirty="0" err="1"/>
              <a:t>Sporothrix</a:t>
            </a:r>
            <a:r>
              <a:rPr lang="en-AU" i="1" dirty="0"/>
              <a:t> </a:t>
            </a:r>
            <a:r>
              <a:rPr lang="en-AU" i="1" dirty="0" err="1"/>
              <a:t>schenckii</a:t>
            </a:r>
            <a:endParaRPr lang="en-IN" dirty="0"/>
          </a:p>
          <a:p>
            <a:pPr fontAlgn="t"/>
            <a:r>
              <a:rPr lang="en-AU" dirty="0" err="1">
                <a:solidFill>
                  <a:srgbClr val="FF0000"/>
                </a:solidFill>
              </a:rPr>
              <a:t>Geotrichosis</a:t>
            </a:r>
            <a:r>
              <a:rPr lang="en-AU" dirty="0"/>
              <a:t>-  </a:t>
            </a:r>
            <a:r>
              <a:rPr lang="en-AU" i="1" dirty="0" err="1"/>
              <a:t>Geotrichum</a:t>
            </a:r>
            <a:r>
              <a:rPr lang="en-AU" i="1" dirty="0"/>
              <a:t> </a:t>
            </a:r>
            <a:r>
              <a:rPr lang="en-AU" i="1" dirty="0" err="1"/>
              <a:t>candidum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fungal infections</a:t>
            </a:r>
          </a:p>
        </p:txBody>
      </p:sp>
    </p:spTree>
    <p:extLst>
      <p:ext uri="{BB962C8B-B14F-4D97-AF65-F5344CB8AC3E}">
        <p14:creationId xmlns:p14="http://schemas.microsoft.com/office/powerpoint/2010/main" val="1295358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UNCOMMON ORAL FUNGAL INFECTIONS 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1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ASPERGILLOSIS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1825"/>
          </a:xfrm>
        </p:spPr>
        <p:txBody>
          <a:bodyPr>
            <a:normAutofit/>
          </a:bodyPr>
          <a:lstStyle/>
          <a:p>
            <a:pPr algn="just"/>
            <a:r>
              <a:rPr lang="en-IN" sz="2400" dirty="0" err="1"/>
              <a:t>Aspergillus</a:t>
            </a:r>
            <a:r>
              <a:rPr lang="en-IN" sz="2400" dirty="0"/>
              <a:t> organism is ubiquitous and can be found in soil and in decaying vegetation. </a:t>
            </a:r>
          </a:p>
          <a:p>
            <a:pPr algn="just"/>
            <a:r>
              <a:rPr lang="en-IN" sz="2400" dirty="0"/>
              <a:t>Most species of </a:t>
            </a:r>
            <a:r>
              <a:rPr lang="en-IN" sz="2400" dirty="0" err="1"/>
              <a:t>Aspergillus</a:t>
            </a:r>
            <a:r>
              <a:rPr lang="en-IN" sz="2400" dirty="0"/>
              <a:t> do not grow at normal human body temperature, only the pathogenic species have the ability to do so.</a:t>
            </a:r>
          </a:p>
          <a:p>
            <a:pPr algn="just"/>
            <a:r>
              <a:rPr lang="en-IN" sz="2400" b="1" dirty="0" err="1">
                <a:solidFill>
                  <a:srgbClr val="00B050"/>
                </a:solidFill>
              </a:rPr>
              <a:t>Aspergillus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b="1" dirty="0" err="1">
                <a:solidFill>
                  <a:srgbClr val="00B050"/>
                </a:solidFill>
              </a:rPr>
              <a:t>fumigatus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is the species most often implicated in human diseases.</a:t>
            </a:r>
          </a:p>
          <a:p>
            <a:pPr algn="just"/>
            <a:r>
              <a:rPr lang="en-IN" sz="2400" dirty="0"/>
              <a:t>Does not usually cause disease in the </a:t>
            </a:r>
            <a:r>
              <a:rPr lang="en-IN" sz="2400" dirty="0" err="1"/>
              <a:t>immunocompetent</a:t>
            </a:r>
            <a:r>
              <a:rPr lang="en-IN" sz="2400" dirty="0"/>
              <a:t> population.</a:t>
            </a:r>
          </a:p>
          <a:p>
            <a:pPr marL="0" indent="0" algn="just">
              <a:buNone/>
            </a:pPr>
            <a:r>
              <a:rPr lang="en-IN" sz="2400" dirty="0"/>
              <a:t>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en-IN" sz="2400" dirty="0"/>
              <a:t>                                                                </a:t>
            </a:r>
            <a:r>
              <a:rPr lang="en-IN" sz="2400" b="1" i="1" dirty="0">
                <a:solidFill>
                  <a:srgbClr val="00B050"/>
                </a:solidFill>
              </a:rPr>
              <a:t>ASPERGILLUS FUMIGATUS</a:t>
            </a:r>
          </a:p>
        </p:txBody>
      </p:sp>
      <p:pic>
        <p:nvPicPr>
          <p:cNvPr id="4" name="Picture 2" descr="https://classconnection.s3.amazonaws.com/187/flashcards/514187/jpg/a_fumigatus_s1349485609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2838796" cy="1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71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 err="1"/>
              <a:t>Immunocompromised</a:t>
            </a:r>
            <a:r>
              <a:rPr lang="en-IN" sz="2400" dirty="0"/>
              <a:t> patients, invasive pulmonary </a:t>
            </a:r>
            <a:r>
              <a:rPr lang="en-IN" sz="2400" dirty="0" err="1"/>
              <a:t>aspergillosis</a:t>
            </a:r>
            <a:r>
              <a:rPr lang="en-IN" sz="2400" dirty="0"/>
              <a:t> occur, following </a:t>
            </a:r>
            <a:r>
              <a:rPr lang="en-IN" sz="2400" b="1" dirty="0">
                <a:solidFill>
                  <a:srgbClr val="00B050"/>
                </a:solidFill>
              </a:rPr>
              <a:t>inhalation of the spores.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 err="1"/>
              <a:t>Aspergillosis</a:t>
            </a:r>
            <a:r>
              <a:rPr lang="en-IN" sz="2400" dirty="0"/>
              <a:t> is reportedly the </a:t>
            </a:r>
            <a:r>
              <a:rPr lang="en-IN" sz="2400" b="1" dirty="0">
                <a:solidFill>
                  <a:srgbClr val="00B050"/>
                </a:solidFill>
              </a:rPr>
              <a:t>second most common</a:t>
            </a:r>
            <a:r>
              <a:rPr lang="en-IN" sz="2400" dirty="0"/>
              <a:t> opportunistic fungal infection after candidiasis.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Fungus either invades blood vessels, causing thrombosis and infarction of surrounding tissue or invades the sinuses, progressively causing </a:t>
            </a:r>
            <a:r>
              <a:rPr lang="en-IN" sz="2400" b="1" dirty="0">
                <a:solidFill>
                  <a:srgbClr val="00B050"/>
                </a:solidFill>
              </a:rPr>
              <a:t>palatal and tongue lesion.</a:t>
            </a:r>
          </a:p>
        </p:txBody>
      </p:sp>
    </p:spTree>
    <p:extLst>
      <p:ext uri="{BB962C8B-B14F-4D97-AF65-F5344CB8AC3E}">
        <p14:creationId xmlns:p14="http://schemas.microsoft.com/office/powerpoint/2010/main" val="2787446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90246"/>
            <a:ext cx="4800600" cy="4929554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Marginal gingiva and the gingival sulcus have been cited as the portal of entry of the spores.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b="1" dirty="0">
                <a:solidFill>
                  <a:srgbClr val="00B050"/>
                </a:solidFill>
              </a:rPr>
              <a:t>Painful gingival ulcerations </a:t>
            </a:r>
            <a:r>
              <a:rPr lang="en-IN" sz="2400" dirty="0"/>
              <a:t>and </a:t>
            </a:r>
            <a:r>
              <a:rPr lang="en-IN" sz="2400" b="1" dirty="0">
                <a:solidFill>
                  <a:srgbClr val="00B050"/>
                </a:solidFill>
              </a:rPr>
              <a:t>mucosal soft tissue swellings </a:t>
            </a:r>
            <a:r>
              <a:rPr lang="en-IN" sz="2400" dirty="0"/>
              <a:t>with </a:t>
            </a:r>
            <a:r>
              <a:rPr lang="en-IN" sz="2400" b="1" dirty="0" err="1">
                <a:solidFill>
                  <a:srgbClr val="00B050"/>
                </a:solidFill>
              </a:rPr>
              <a:t>gray</a:t>
            </a:r>
            <a:r>
              <a:rPr lang="en-IN" sz="2400" b="1" dirty="0">
                <a:solidFill>
                  <a:srgbClr val="00B050"/>
                </a:solidFill>
              </a:rPr>
              <a:t> or </a:t>
            </a:r>
            <a:r>
              <a:rPr lang="en-IN" sz="2400" b="1" dirty="0" err="1">
                <a:solidFill>
                  <a:srgbClr val="00B050"/>
                </a:solidFill>
              </a:rPr>
              <a:t>violaceous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hue have been reported. 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Can advance to extensive necrosis and present clinically as a </a:t>
            </a:r>
            <a:r>
              <a:rPr lang="en-IN" sz="2400" b="1" dirty="0">
                <a:solidFill>
                  <a:srgbClr val="00B050"/>
                </a:solidFill>
              </a:rPr>
              <a:t>yellow or black ulcer with facial swelling.</a:t>
            </a:r>
          </a:p>
        </p:txBody>
      </p:sp>
      <p:pic>
        <p:nvPicPr>
          <p:cNvPr id="6" name="Picture 2" descr="Figure 4: Aspergillosis ul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43" y="2438400"/>
            <a:ext cx="3318057" cy="25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89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Aspergillosis </a:t>
            </a:r>
          </a:p>
        </p:txBody>
      </p:sp>
      <p:pic>
        <p:nvPicPr>
          <p:cNvPr id="15363" name="Picture 2" descr="http://www.microbeworld.org/index.php?option=com_jlibrary&amp;view=article&amp;task=download&amp;id=1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53340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8077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DOES NOT TAKE H &amp; E STAIN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B9CF3-423E-48CD-BA53-C702B44D5462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34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50"/>
                </a:solidFill>
              </a:rPr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Hyphae: Relatively smaller in size (3 – 6 </a:t>
            </a:r>
            <a:r>
              <a:rPr lang="el-GR" dirty="0"/>
              <a:t>μ</a:t>
            </a:r>
            <a:r>
              <a:rPr lang="en-US" dirty="0"/>
              <a:t>m)</a:t>
            </a:r>
          </a:p>
          <a:p>
            <a:pPr marL="0" indent="0">
              <a:buNone/>
            </a:pPr>
            <a:r>
              <a:rPr lang="en-US" dirty="0"/>
              <a:t>• Regular</a:t>
            </a:r>
          </a:p>
          <a:p>
            <a:pPr marL="0" indent="0">
              <a:buNone/>
            </a:pPr>
            <a:r>
              <a:rPr lang="en-US" dirty="0"/>
              <a:t>• Dichotomously branching at 45° angle</a:t>
            </a:r>
          </a:p>
          <a:p>
            <a:pPr marL="0" indent="0">
              <a:buNone/>
            </a:pPr>
            <a:r>
              <a:rPr lang="en-US" dirty="0"/>
              <a:t>• Distinct cross - septa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5" name="Picture 2" descr="http://www.microbeworld.org/index.php?option=com_jlibrary&amp;view=article&amp;task=download&amp;id=10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45614"/>
            <a:ext cx="3886200" cy="263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8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241-5 Chlamydospores of Candida albicans Goodma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038600" cy="27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4812268"/>
            <a:ext cx="396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Chlamydospores</a:t>
            </a:r>
            <a:r>
              <a:rPr lang="en-US" sz="2400" b="1" dirty="0">
                <a:solidFill>
                  <a:srgbClr val="C00000"/>
                </a:solidFill>
              </a:rPr>
              <a:t> of C </a:t>
            </a:r>
            <a:r>
              <a:rPr lang="en-US" sz="2400" b="1" dirty="0" err="1">
                <a:solidFill>
                  <a:srgbClr val="C00000"/>
                </a:solidFill>
              </a:rPr>
              <a:t>albicans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800600"/>
            <a:ext cx="373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Pseudohyphae</a:t>
            </a:r>
            <a:r>
              <a:rPr lang="en-US" sz="2400" b="1" dirty="0">
                <a:solidFill>
                  <a:srgbClr val="C00000"/>
                </a:solidFill>
              </a:rPr>
              <a:t> of C </a:t>
            </a:r>
            <a:r>
              <a:rPr lang="en-US" sz="2400" b="1" dirty="0" err="1">
                <a:solidFill>
                  <a:srgbClr val="C00000"/>
                </a:solidFill>
              </a:rPr>
              <a:t>albicans</a:t>
            </a:r>
            <a:endParaRPr lang="en-IN" sz="24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 descr="http://www.microbiologybook.org/mycology/candida200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886200" cy="26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Dichotomous 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Repeated division into two parts (bifurcation).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In </a:t>
            </a:r>
            <a:r>
              <a:rPr lang="en-IN" sz="2400" b="1" dirty="0"/>
              <a:t>dichotomous branching</a:t>
            </a:r>
            <a:r>
              <a:rPr lang="en-IN" sz="2400" dirty="0"/>
              <a:t>, the branches form as a result of an equal division of a terminal bud (i.e., a bud formed at the apex of a stem) into two equal branches.</a:t>
            </a:r>
          </a:p>
          <a:p>
            <a:pPr marL="0" indent="0" algn="just">
              <a:buNone/>
            </a:pPr>
            <a:endParaRPr lang="en-IN" sz="2400" dirty="0"/>
          </a:p>
        </p:txBody>
      </p:sp>
      <p:pic>
        <p:nvPicPr>
          <p:cNvPr id="3074" name="Picture 2" descr="Image result for dichotomous branc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79869"/>
            <a:ext cx="3200400" cy="3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43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8007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B05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400" dirty="0"/>
              <a:t>The main differential diagnoses for oral </a:t>
            </a:r>
            <a:r>
              <a:rPr lang="en-IN" sz="2400" dirty="0" err="1"/>
              <a:t>aspergillosis</a:t>
            </a:r>
            <a:r>
              <a:rPr lang="en-IN" sz="2400" dirty="0"/>
              <a:t> are </a:t>
            </a:r>
            <a:r>
              <a:rPr lang="en-IN" sz="2400" dirty="0" err="1">
                <a:solidFill>
                  <a:srgbClr val="0070C0"/>
                </a:solidFill>
              </a:rPr>
              <a:t>mucormycosis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0070C0"/>
                </a:solidFill>
              </a:rPr>
              <a:t>pseudomonas</a:t>
            </a:r>
            <a:r>
              <a:rPr lang="en-IN" sz="2400" dirty="0"/>
              <a:t> oral infection.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>
                <a:solidFill>
                  <a:srgbClr val="FF0000"/>
                </a:solidFill>
              </a:rPr>
              <a:t>Palatal ulcerative presentations of </a:t>
            </a:r>
            <a:r>
              <a:rPr lang="en-IN" sz="2400" dirty="0" err="1">
                <a:solidFill>
                  <a:srgbClr val="FF0000"/>
                </a:solidFill>
              </a:rPr>
              <a:t>aspergillosis</a:t>
            </a:r>
            <a:r>
              <a:rPr lang="en-IN" sz="2400" dirty="0">
                <a:solidFill>
                  <a:srgbClr val="FF0000"/>
                </a:solidFill>
              </a:rPr>
              <a:t> could mimic lesions such as </a:t>
            </a:r>
          </a:p>
          <a:p>
            <a:pPr algn="just"/>
            <a:r>
              <a:rPr lang="en-IN" sz="2400" dirty="0" err="1"/>
              <a:t>Tuberculous</a:t>
            </a:r>
            <a:r>
              <a:rPr lang="en-IN" sz="2400" dirty="0"/>
              <a:t> ulcer, </a:t>
            </a:r>
          </a:p>
          <a:p>
            <a:pPr algn="just"/>
            <a:r>
              <a:rPr lang="en-IN" sz="2400" dirty="0"/>
              <a:t>Leprosy, </a:t>
            </a:r>
          </a:p>
          <a:p>
            <a:pPr algn="just"/>
            <a:r>
              <a:rPr lang="en-IN" sz="2400" dirty="0"/>
              <a:t>Syphilitic ulcer, </a:t>
            </a:r>
          </a:p>
          <a:p>
            <a:pPr algn="just"/>
            <a:r>
              <a:rPr lang="en-IN" sz="2400" dirty="0"/>
              <a:t>Wegener’s </a:t>
            </a:r>
            <a:r>
              <a:rPr lang="en-IN" sz="2400" dirty="0" err="1"/>
              <a:t>granulomatosis</a:t>
            </a:r>
            <a:r>
              <a:rPr lang="en-IN" sz="2400" dirty="0"/>
              <a:t>, </a:t>
            </a:r>
          </a:p>
          <a:p>
            <a:pPr algn="just"/>
            <a:r>
              <a:rPr lang="en-IN" sz="2400" dirty="0"/>
              <a:t>Systemic lupus </a:t>
            </a:r>
            <a:r>
              <a:rPr lang="en-IN" sz="2400" dirty="0" err="1"/>
              <a:t>erythematosus</a:t>
            </a:r>
            <a:r>
              <a:rPr lang="en-IN" sz="2400" dirty="0"/>
              <a:t>, </a:t>
            </a:r>
          </a:p>
          <a:p>
            <a:pPr algn="just"/>
            <a:r>
              <a:rPr lang="en-IN" sz="2400" dirty="0" err="1"/>
              <a:t>Polyarteritis</a:t>
            </a:r>
            <a:r>
              <a:rPr lang="en-IN" sz="2400" dirty="0"/>
              <a:t> </a:t>
            </a:r>
            <a:r>
              <a:rPr lang="en-IN" sz="2400" dirty="0" err="1"/>
              <a:t>nodosa</a:t>
            </a:r>
            <a:r>
              <a:rPr lang="en-IN" sz="2400" dirty="0"/>
              <a:t>, </a:t>
            </a:r>
          </a:p>
          <a:p>
            <a:pPr algn="just"/>
            <a:r>
              <a:rPr lang="en-IN" sz="2400" dirty="0" err="1"/>
              <a:t>Crohn</a:t>
            </a:r>
            <a:r>
              <a:rPr lang="en-IN" sz="2400" dirty="0"/>
              <a:t> disease,  </a:t>
            </a:r>
          </a:p>
          <a:p>
            <a:pPr algn="just"/>
            <a:r>
              <a:rPr lang="en-IN" sz="2400" dirty="0" err="1"/>
              <a:t>Sarcoidosis</a:t>
            </a:r>
            <a:r>
              <a:rPr lang="en-IN" sz="2400" dirty="0"/>
              <a:t>, </a:t>
            </a:r>
          </a:p>
          <a:p>
            <a:pPr algn="just"/>
            <a:r>
              <a:rPr lang="en-IN" sz="2400" dirty="0"/>
              <a:t>Necrotizing </a:t>
            </a:r>
            <a:r>
              <a:rPr lang="en-IN" sz="2400" dirty="0" err="1"/>
              <a:t>sialometaplasia</a:t>
            </a:r>
            <a:r>
              <a:rPr lang="en-IN" sz="2400" dirty="0"/>
              <a:t> </a:t>
            </a:r>
          </a:p>
          <a:p>
            <a:pPr algn="just"/>
            <a:r>
              <a:rPr lang="en-IN" sz="2400" dirty="0"/>
              <a:t>Neoplastic lesions such as squamous cell carcinoma and lymphoma</a:t>
            </a:r>
          </a:p>
        </p:txBody>
      </p:sp>
    </p:spTree>
    <p:extLst>
      <p:ext uri="{BB962C8B-B14F-4D97-AF65-F5344CB8AC3E}">
        <p14:creationId xmlns:p14="http://schemas.microsoft.com/office/powerpoint/2010/main" val="1605348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Confirmed by </a:t>
            </a:r>
            <a:r>
              <a:rPr lang="en-IN" sz="2400" dirty="0">
                <a:solidFill>
                  <a:srgbClr val="FF0000"/>
                </a:solidFill>
              </a:rPr>
              <a:t>PAS-stained sections, culture, </a:t>
            </a:r>
            <a:r>
              <a:rPr lang="en-IN" sz="2400" dirty="0" err="1">
                <a:solidFill>
                  <a:srgbClr val="FF0000"/>
                </a:solidFill>
              </a:rPr>
              <a:t>serodiagnosis</a:t>
            </a:r>
            <a:r>
              <a:rPr lang="en-IN" sz="2400" dirty="0">
                <a:solidFill>
                  <a:srgbClr val="FF0000"/>
                </a:solidFill>
              </a:rPr>
              <a:t> and polymerase chain reaction.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IN" sz="2400" dirty="0"/>
              <a:t>Invasive </a:t>
            </a:r>
            <a:r>
              <a:rPr lang="en-IN" sz="2400" dirty="0" err="1"/>
              <a:t>aspergillosis</a:t>
            </a:r>
            <a:r>
              <a:rPr lang="en-IN" sz="2400" dirty="0"/>
              <a:t>, the detection of </a:t>
            </a:r>
            <a:r>
              <a:rPr lang="en-IN" sz="2400" dirty="0">
                <a:solidFill>
                  <a:srgbClr val="FF0000"/>
                </a:solidFill>
              </a:rPr>
              <a:t>circulating antigen </a:t>
            </a:r>
            <a:r>
              <a:rPr lang="en-IN" sz="2400" dirty="0" err="1"/>
              <a:t>galactomannan</a:t>
            </a:r>
            <a:r>
              <a:rPr lang="en-IN" sz="2400" dirty="0"/>
              <a:t> (GM), a component of the cell wall of </a:t>
            </a:r>
            <a:r>
              <a:rPr lang="en-IN" sz="2400" dirty="0" err="1"/>
              <a:t>Aspergillus</a:t>
            </a:r>
            <a:r>
              <a:rPr lang="en-IN" sz="2400" dirty="0"/>
              <a:t> species, and/or </a:t>
            </a:r>
            <a:r>
              <a:rPr lang="en-IN" sz="2400" dirty="0">
                <a:solidFill>
                  <a:srgbClr val="FF0000"/>
                </a:solidFill>
              </a:rPr>
              <a:t>specific antibodies </a:t>
            </a:r>
            <a:r>
              <a:rPr lang="en-IN" sz="2400" dirty="0"/>
              <a:t>in the serum are useful markers for diagnosis.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Primary oral or </a:t>
            </a:r>
            <a:r>
              <a:rPr lang="en-IN" sz="2400" dirty="0" err="1"/>
              <a:t>paranasal</a:t>
            </a:r>
            <a:r>
              <a:rPr lang="en-IN" sz="2400" dirty="0"/>
              <a:t> sinus lesions, </a:t>
            </a:r>
            <a:r>
              <a:rPr lang="en-IN" sz="2400" dirty="0">
                <a:solidFill>
                  <a:srgbClr val="FF0000"/>
                </a:solidFill>
              </a:rPr>
              <a:t>biopsy </a:t>
            </a:r>
            <a:r>
              <a:rPr lang="en-IN" sz="2400" dirty="0"/>
              <a:t>can provide a definite diagnosis.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05234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HISTOPLASMOSIS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A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</a:t>
            </a:r>
            <a:r>
              <a:rPr lang="en-A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Histoplasma</a:t>
            </a:r>
            <a:r>
              <a:rPr lang="en-A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capsulatum</a:t>
            </a:r>
            <a:endParaRPr lang="en-A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400" dirty="0"/>
              <a:t>Acquired by inhalation of dust containing spores of fungus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AU" sz="2400" dirty="0"/>
              <a:t>Two forms; </a:t>
            </a:r>
            <a:r>
              <a:rPr lang="en-AU" sz="2400" b="1" dirty="0">
                <a:solidFill>
                  <a:srgbClr val="00B050"/>
                </a:solidFill>
              </a:rPr>
              <a:t>pulmonary and mucocutaneous</a:t>
            </a:r>
          </a:p>
          <a:p>
            <a:pPr algn="just"/>
            <a:r>
              <a:rPr lang="en-AU" sz="2400" dirty="0"/>
              <a:t>Mucocutaneous form  cause  </a:t>
            </a:r>
            <a:r>
              <a:rPr lang="en-AU" sz="2400" b="1" dirty="0">
                <a:solidFill>
                  <a:srgbClr val="00B050"/>
                </a:solidFill>
              </a:rPr>
              <a:t>ulcerative/erosive lesions on tongue, palate and buccal mucosa</a:t>
            </a:r>
          </a:p>
          <a:p>
            <a:pPr algn="just"/>
            <a:r>
              <a:rPr lang="en-AU" sz="2400" dirty="0"/>
              <a:t>Oral lesions: single ulcers, long term and may or may not be painful</a:t>
            </a:r>
          </a:p>
          <a:p>
            <a:pPr algn="just"/>
            <a:r>
              <a:rPr lang="en-AU" sz="2400" dirty="0"/>
              <a:t>Always </a:t>
            </a:r>
            <a:r>
              <a:rPr lang="en-AU" sz="2400" b="1" dirty="0">
                <a:solidFill>
                  <a:srgbClr val="00B050"/>
                </a:solidFill>
              </a:rPr>
              <a:t>misinterpreted as malignant ulcers</a:t>
            </a:r>
          </a:p>
          <a:p>
            <a:pPr algn="just"/>
            <a:r>
              <a:rPr lang="en-AU" sz="2400" b="1" dirty="0">
                <a:solidFill>
                  <a:srgbClr val="00B050"/>
                </a:solidFill>
              </a:rPr>
              <a:t>Biopsy is mandatory</a:t>
            </a:r>
          </a:p>
          <a:p>
            <a:pPr algn="just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2608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Clinical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 </a:t>
            </a:r>
          </a:p>
          <a:p>
            <a:pPr marL="0" indent="0">
              <a:buNone/>
            </a:pPr>
            <a:r>
              <a:rPr lang="en-IN" sz="2400" dirty="0"/>
              <a:t>• Chronic low grade fever </a:t>
            </a:r>
          </a:p>
          <a:p>
            <a:pPr marL="0" indent="0">
              <a:buNone/>
            </a:pPr>
            <a:r>
              <a:rPr lang="en-IN" sz="2400" dirty="0"/>
              <a:t>• Productive cough </a:t>
            </a:r>
          </a:p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dirty="0" err="1"/>
              <a:t>Hepatosplenomegaly</a:t>
            </a:r>
            <a:r>
              <a:rPr lang="en-IN" sz="2400" dirty="0"/>
              <a:t> </a:t>
            </a:r>
          </a:p>
          <a:p>
            <a:pPr marL="0" indent="0">
              <a:buNone/>
            </a:pPr>
            <a:r>
              <a:rPr lang="en-IN" sz="2400" dirty="0"/>
              <a:t>• Lymphadenopathy </a:t>
            </a:r>
          </a:p>
          <a:p>
            <a:pPr marL="0" indent="0">
              <a:buNone/>
            </a:pPr>
            <a:r>
              <a:rPr lang="en-IN" sz="2400" dirty="0"/>
              <a:t>• Subcutaneous nodules </a:t>
            </a:r>
          </a:p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dirty="0" err="1"/>
              <a:t>Histoplasmin</a:t>
            </a:r>
            <a:r>
              <a:rPr lang="en-IN" sz="2400" dirty="0"/>
              <a:t> skin reaction </a:t>
            </a:r>
          </a:p>
          <a:p>
            <a:pPr marL="0" indent="0">
              <a:buNone/>
            </a:pPr>
            <a:r>
              <a:rPr lang="en-IN" sz="2400" dirty="0"/>
              <a:t> </a:t>
            </a:r>
          </a:p>
        </p:txBody>
      </p:sp>
      <p:pic>
        <p:nvPicPr>
          <p:cNvPr id="4" name="Picture 2" descr="https://classconnection.s3.amazonaws.com/220/flashcards/1237220/png/hcapsulatum13355896582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24" y="2232854"/>
            <a:ext cx="3246276" cy="21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24377" y="4648200"/>
            <a:ext cx="255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Histoplasma capsulatum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1842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rgbClr val="00B050"/>
                </a:solidFill>
              </a:rPr>
              <a:t>Oral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07523"/>
          </a:xfrm>
        </p:spPr>
        <p:txBody>
          <a:bodyPr>
            <a:normAutofit/>
          </a:bodyPr>
          <a:lstStyle/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– Nodular, ulcerative, or vegetative lesions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– Usually covered by nonspecific </a:t>
            </a:r>
            <a:r>
              <a:rPr lang="en-IN" sz="2400" dirty="0" err="1"/>
              <a:t>gray</a:t>
            </a:r>
            <a:r>
              <a:rPr lang="en-IN" sz="2400" dirty="0"/>
              <a:t> membrane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– Indurated </a:t>
            </a:r>
          </a:p>
          <a:p>
            <a:endParaRPr lang="en-IN" sz="2400" dirty="0"/>
          </a:p>
        </p:txBody>
      </p:sp>
      <p:pic>
        <p:nvPicPr>
          <p:cNvPr id="5" name="Picture 2" descr="Picture of oral lesion (mouth ulcer) in patient with severe histoplasm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4931"/>
            <a:ext cx="4038600" cy="26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53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B050"/>
                </a:solidFill>
              </a:rPr>
              <a:t>Histopathological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05200" cy="3352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/>
              <a:t>• Granulomatous inflammation</a:t>
            </a:r>
          </a:p>
          <a:p>
            <a:pPr marL="0" indent="0" algn="just">
              <a:buNone/>
            </a:pPr>
            <a:endParaRPr lang="en-IN" sz="2400" dirty="0"/>
          </a:p>
          <a:p>
            <a:pPr marL="0" indent="0" algn="just">
              <a:buNone/>
            </a:pPr>
            <a:r>
              <a:rPr lang="en-IN" sz="2400" dirty="0"/>
              <a:t>• Organisms are found in large numbers in phagocytic cells </a:t>
            </a:r>
          </a:p>
          <a:p>
            <a:endParaRPr lang="en-IN" sz="2400" dirty="0"/>
          </a:p>
        </p:txBody>
      </p:sp>
      <p:pic>
        <p:nvPicPr>
          <p:cNvPr id="7" name="Picture 2" descr="Image result for histoplasm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41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Mucormycosis</a:t>
            </a:r>
            <a:b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55271"/>
          </a:xfrm>
        </p:spPr>
        <p:txBody>
          <a:bodyPr>
            <a:normAutofit/>
          </a:bodyPr>
          <a:lstStyle/>
          <a:p>
            <a:pPr algn="just"/>
            <a:r>
              <a:rPr lang="en-AU" sz="2400" b="1" dirty="0" err="1">
                <a:solidFill>
                  <a:srgbClr val="00B050"/>
                </a:solidFill>
              </a:rPr>
              <a:t>Phycomycosis</a:t>
            </a:r>
            <a:r>
              <a:rPr lang="en-AU" sz="2400" b="1" dirty="0">
                <a:solidFill>
                  <a:srgbClr val="00B050"/>
                </a:solidFill>
              </a:rPr>
              <a:t> or </a:t>
            </a:r>
            <a:r>
              <a:rPr lang="en-AU" sz="2400" b="1" dirty="0" err="1">
                <a:solidFill>
                  <a:srgbClr val="00B050"/>
                </a:solidFill>
              </a:rPr>
              <a:t>Zygomycosis</a:t>
            </a:r>
            <a:endParaRPr lang="en-AU" sz="2400" b="1" dirty="0">
              <a:solidFill>
                <a:srgbClr val="00B050"/>
              </a:solidFill>
            </a:endParaRPr>
          </a:p>
          <a:p>
            <a:pPr algn="just"/>
            <a:r>
              <a:rPr lang="en-AU" sz="2400" dirty="0"/>
              <a:t>Caused by a saprophytic fungi found in soil, bread </a:t>
            </a:r>
            <a:r>
              <a:rPr lang="en-AU" sz="2400" dirty="0" err="1"/>
              <a:t>mold</a:t>
            </a:r>
            <a:r>
              <a:rPr lang="en-AU" sz="2400" dirty="0"/>
              <a:t>, decaying vegetation etc.</a:t>
            </a:r>
          </a:p>
          <a:p>
            <a:pPr algn="just"/>
            <a:r>
              <a:rPr lang="en-AU" sz="2400" dirty="0"/>
              <a:t>Involvement of the oral cavity is secondary to paranasal sinuses or nasal cavity</a:t>
            </a:r>
          </a:p>
          <a:p>
            <a:pPr algn="just"/>
            <a:r>
              <a:rPr lang="en-AU" sz="2400" dirty="0"/>
              <a:t>Usually present as a </a:t>
            </a:r>
            <a:r>
              <a:rPr lang="en-AU" sz="2400" b="1" dirty="0">
                <a:solidFill>
                  <a:srgbClr val="00B050"/>
                </a:solidFill>
              </a:rPr>
              <a:t>palatal necrosis or ulcerations</a:t>
            </a:r>
          </a:p>
          <a:p>
            <a:pPr algn="just"/>
            <a:r>
              <a:rPr lang="en-AU" sz="2400" dirty="0"/>
              <a:t>Extends to adjacent structures causing extensive tissue necrosis and invasion of brain</a:t>
            </a:r>
          </a:p>
          <a:p>
            <a:pPr algn="just"/>
            <a:r>
              <a:rPr lang="en-AU" sz="2400" dirty="0"/>
              <a:t>Organ transplant and poorly controlled diabetic patients are susceptible </a:t>
            </a:r>
          </a:p>
          <a:p>
            <a:pPr algn="just"/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34390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446"/>
            <a:ext cx="8229600" cy="4548554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Two orders of </a:t>
            </a:r>
            <a:r>
              <a:rPr lang="en-IN" sz="2400" dirty="0" err="1"/>
              <a:t>Zygomyces</a:t>
            </a:r>
            <a:r>
              <a:rPr lang="en-IN" sz="2400" dirty="0"/>
              <a:t> that are of clinical concern are </a:t>
            </a:r>
            <a:r>
              <a:rPr lang="en-IN" sz="2400" b="1" dirty="0" err="1">
                <a:solidFill>
                  <a:srgbClr val="00B050"/>
                </a:solidFill>
              </a:rPr>
              <a:t>Mucorales</a:t>
            </a:r>
            <a:r>
              <a:rPr lang="en-IN" sz="2400" b="1" dirty="0">
                <a:solidFill>
                  <a:srgbClr val="00B050"/>
                </a:solidFill>
              </a:rPr>
              <a:t> and </a:t>
            </a:r>
            <a:r>
              <a:rPr lang="en-IN" sz="2400" b="1" dirty="0" err="1">
                <a:solidFill>
                  <a:srgbClr val="00B050"/>
                </a:solidFill>
              </a:rPr>
              <a:t>Entomophthorales</a:t>
            </a:r>
            <a:r>
              <a:rPr lang="en-IN" sz="2400" b="1" dirty="0">
                <a:solidFill>
                  <a:srgbClr val="00B050"/>
                </a:solidFill>
              </a:rPr>
              <a:t> . </a:t>
            </a:r>
          </a:p>
          <a:p>
            <a:pPr algn="just"/>
            <a:endParaRPr lang="en-IN" sz="2400" b="1" dirty="0">
              <a:solidFill>
                <a:srgbClr val="00B050"/>
              </a:solidFill>
            </a:endParaRPr>
          </a:p>
          <a:p>
            <a:pPr algn="just"/>
            <a:r>
              <a:rPr lang="en-IN" sz="2400" b="1" dirty="0" err="1">
                <a:solidFill>
                  <a:srgbClr val="00B050"/>
                </a:solidFill>
              </a:rPr>
              <a:t>Mucorales</a:t>
            </a:r>
            <a:r>
              <a:rPr lang="en-IN" sz="2400" b="1" dirty="0">
                <a:solidFill>
                  <a:srgbClr val="00B050"/>
                </a:solidFill>
              </a:rPr>
              <a:t> includes the genera </a:t>
            </a:r>
            <a:r>
              <a:rPr lang="en-IN" sz="2400" b="1" dirty="0" err="1">
                <a:solidFill>
                  <a:srgbClr val="00B050"/>
                </a:solidFill>
              </a:rPr>
              <a:t>Rhizopus</a:t>
            </a:r>
            <a:r>
              <a:rPr lang="en-IN" sz="2400" b="1" dirty="0">
                <a:solidFill>
                  <a:srgbClr val="00B050"/>
                </a:solidFill>
              </a:rPr>
              <a:t>, </a:t>
            </a:r>
            <a:r>
              <a:rPr lang="en-IN" sz="2400" b="1" dirty="0" err="1">
                <a:solidFill>
                  <a:srgbClr val="00B050"/>
                </a:solidFill>
              </a:rPr>
              <a:t>Mucor</a:t>
            </a:r>
            <a:r>
              <a:rPr lang="en-IN" sz="2400" b="1" dirty="0">
                <a:solidFill>
                  <a:srgbClr val="00B050"/>
                </a:solidFill>
              </a:rPr>
              <a:t>, </a:t>
            </a:r>
            <a:r>
              <a:rPr lang="en-IN" sz="2400" b="1" dirty="0" err="1">
                <a:solidFill>
                  <a:srgbClr val="00B050"/>
                </a:solidFill>
              </a:rPr>
              <a:t>Absidia</a:t>
            </a:r>
            <a:r>
              <a:rPr lang="en-IN" sz="2400" b="1" dirty="0">
                <a:solidFill>
                  <a:srgbClr val="00B050"/>
                </a:solidFill>
              </a:rPr>
              <a:t> and </a:t>
            </a:r>
            <a:r>
              <a:rPr lang="en-IN" sz="2400" b="1" dirty="0" err="1">
                <a:solidFill>
                  <a:srgbClr val="00B050"/>
                </a:solidFill>
              </a:rPr>
              <a:t>Cunninghamella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, which are more often implicated in human diseases.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This disease is caused by numerous </a:t>
            </a:r>
            <a:r>
              <a:rPr lang="en-IN" sz="2400" dirty="0" err="1"/>
              <a:t>Phycomycetes</a:t>
            </a:r>
            <a:r>
              <a:rPr lang="en-IN" sz="2400" dirty="0"/>
              <a:t> organisms of the </a:t>
            </a:r>
            <a:r>
              <a:rPr lang="en-IN" sz="2400" b="1" dirty="0" err="1">
                <a:solidFill>
                  <a:srgbClr val="00B050"/>
                </a:solidFill>
              </a:rPr>
              <a:t>Eumycetes</a:t>
            </a:r>
            <a:r>
              <a:rPr lang="en-IN" sz="2400" b="1" dirty="0">
                <a:solidFill>
                  <a:srgbClr val="00B050"/>
                </a:solidFill>
              </a:rPr>
              <a:t> (true fungi) </a:t>
            </a:r>
            <a:r>
              <a:rPr lang="en-IN" sz="2400" dirty="0"/>
              <a:t>class characterized by the </a:t>
            </a:r>
            <a:r>
              <a:rPr lang="en-IN" sz="2400" b="1" dirty="0">
                <a:solidFill>
                  <a:srgbClr val="00B050"/>
                </a:solidFill>
              </a:rPr>
              <a:t>lack of </a:t>
            </a:r>
            <a:r>
              <a:rPr lang="en-IN" sz="2400" b="1" dirty="0" err="1">
                <a:solidFill>
                  <a:srgbClr val="00B050"/>
                </a:solidFill>
              </a:rPr>
              <a:t>septation</a:t>
            </a:r>
            <a:r>
              <a:rPr lang="en-IN" sz="2400" b="1" dirty="0">
                <a:solidFill>
                  <a:srgbClr val="00B050"/>
                </a:solidFill>
              </a:rPr>
              <a:t> (</a:t>
            </a:r>
            <a:r>
              <a:rPr lang="en-IN" sz="2400" b="1" dirty="0" err="1">
                <a:solidFill>
                  <a:srgbClr val="00B050"/>
                </a:solidFill>
              </a:rPr>
              <a:t>coenocytic</a:t>
            </a:r>
            <a:r>
              <a:rPr lang="en-IN" sz="2400" b="1" dirty="0">
                <a:solidFill>
                  <a:srgbClr val="00B050"/>
                </a:solidFill>
              </a:rPr>
              <a:t>).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95037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2.bp.blogspot.com/-qRCjoPXB5bo/Th0aVMhMoQI/AAAAAAAABFg/2g4wyWvkNAo/s1600/moldybread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16714" r="12312" b="4266"/>
          <a:stretch/>
        </p:blipFill>
        <p:spPr bwMode="auto">
          <a:xfrm>
            <a:off x="838200" y="2209800"/>
            <a:ext cx="3657599" cy="25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natur.cuni.cz/biologie/botanika/veda-a-vyzkum/atlas-zygomycetu/seznam/rhizopus-oryzae-went-prins.-geerl/sporangiofor-se-zralym-sporangiem-je-patrna-temer-kulovita-kolumela-s-apofyzou-mea-3-dny-melzerovo-cinidlo-dic-400x/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1"/>
            <a:ext cx="1781908" cy="25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4953000"/>
            <a:ext cx="1877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err="1"/>
              <a:t>Rhizopus</a:t>
            </a:r>
            <a:r>
              <a:rPr lang="en-AU" i="1" dirty="0"/>
              <a:t> </a:t>
            </a:r>
            <a:r>
              <a:rPr lang="en-AU" i="1" dirty="0" err="1"/>
              <a:t>oryzae</a:t>
            </a:r>
            <a:r>
              <a:rPr lang="en-A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01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Candida is a relatively </a:t>
            </a:r>
            <a:r>
              <a:rPr lang="en-IN" sz="2400" dirty="0">
                <a:solidFill>
                  <a:srgbClr val="C00000"/>
                </a:solidFill>
              </a:rPr>
              <a:t>common inhabitant</a:t>
            </a:r>
            <a:r>
              <a:rPr lang="en-IN" sz="2400" dirty="0"/>
              <a:t> of the oral cavity, gastrointestinal tract, and vagina of clinically normal persons.</a:t>
            </a:r>
          </a:p>
          <a:p>
            <a:pPr algn="just"/>
            <a:r>
              <a:rPr lang="en-IN" sz="2400" dirty="0"/>
              <a:t>When the </a:t>
            </a:r>
            <a:r>
              <a:rPr lang="en-IN" sz="2400" dirty="0">
                <a:solidFill>
                  <a:srgbClr val="C00000"/>
                </a:solidFill>
              </a:rPr>
              <a:t>favourable condition</a:t>
            </a:r>
            <a:r>
              <a:rPr lang="en-IN" sz="2400" dirty="0"/>
              <a:t> develops, the organism </a:t>
            </a:r>
            <a:r>
              <a:rPr lang="en-IN" sz="2400" dirty="0">
                <a:solidFill>
                  <a:srgbClr val="C00000"/>
                </a:solidFill>
              </a:rPr>
              <a:t>transforms into pathogenic form </a:t>
            </a:r>
            <a:r>
              <a:rPr lang="en-IN" sz="2400" dirty="0"/>
              <a:t>that is the yeast form transforms into </a:t>
            </a:r>
            <a:r>
              <a:rPr lang="en-IN" sz="2400" dirty="0" err="1"/>
              <a:t>hyphae</a:t>
            </a:r>
            <a:r>
              <a:rPr lang="en-IN" sz="2400" dirty="0"/>
              <a:t>. </a:t>
            </a:r>
          </a:p>
          <a:p>
            <a:pPr algn="just"/>
            <a:r>
              <a:rPr lang="en-IN" sz="2400" dirty="0"/>
              <a:t>It appears that mere presence of the fungus is not sufficient to cause the disease but there must be actual penetration of the tissues.</a:t>
            </a:r>
          </a:p>
          <a:p>
            <a:pPr algn="just"/>
            <a:r>
              <a:rPr lang="en-IN" sz="2400" dirty="0">
                <a:solidFill>
                  <a:srgbClr val="C00000"/>
                </a:solidFill>
              </a:rPr>
              <a:t>Most opportunistic infection</a:t>
            </a:r>
            <a:r>
              <a:rPr lang="en-IN" sz="2400" dirty="0"/>
              <a:t> in the world.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1825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/>
              <a:t>These microorganisms are capable of causing deep fungal infections that can rapidly deteriorate the condition of </a:t>
            </a:r>
            <a:r>
              <a:rPr lang="en-IN" sz="2400" dirty="0" err="1"/>
              <a:t>immunocompromised</a:t>
            </a:r>
            <a:r>
              <a:rPr lang="en-IN" sz="2400" dirty="0"/>
              <a:t> patients.</a:t>
            </a:r>
          </a:p>
          <a:p>
            <a:pPr algn="just"/>
            <a:r>
              <a:rPr lang="en-IN" sz="2400" dirty="0"/>
              <a:t> </a:t>
            </a:r>
          </a:p>
          <a:p>
            <a:pPr algn="just"/>
            <a:r>
              <a:rPr lang="en-IN" sz="2400" b="1" dirty="0" err="1">
                <a:solidFill>
                  <a:srgbClr val="00B050"/>
                </a:solidFill>
              </a:rPr>
              <a:t>Entomophthorales</a:t>
            </a:r>
            <a:r>
              <a:rPr lang="en-IN" sz="2400" dirty="0"/>
              <a:t> causes infections mainly in </a:t>
            </a:r>
            <a:r>
              <a:rPr lang="en-IN" sz="2400" dirty="0" err="1"/>
              <a:t>immunocompetent</a:t>
            </a:r>
            <a:r>
              <a:rPr lang="en-IN" sz="2400" dirty="0"/>
              <a:t> subjects following trauma, and are far </a:t>
            </a:r>
            <a:r>
              <a:rPr lang="en-IN" sz="2400" b="1" dirty="0">
                <a:solidFill>
                  <a:srgbClr val="00B050"/>
                </a:solidFill>
              </a:rPr>
              <a:t>less invasive than </a:t>
            </a:r>
            <a:r>
              <a:rPr lang="en-IN" sz="2400" b="1" dirty="0" err="1">
                <a:solidFill>
                  <a:srgbClr val="00B050"/>
                </a:solidFill>
              </a:rPr>
              <a:t>Mucorales</a:t>
            </a:r>
            <a:r>
              <a:rPr lang="en-IN" sz="2400" b="1" dirty="0">
                <a:solidFill>
                  <a:srgbClr val="00B050"/>
                </a:solidFill>
              </a:rPr>
              <a:t>. </a:t>
            </a:r>
          </a:p>
          <a:p>
            <a:pPr algn="just"/>
            <a:endParaRPr lang="en-IN" sz="2400" b="1" dirty="0">
              <a:solidFill>
                <a:srgbClr val="00B050"/>
              </a:solidFill>
            </a:endParaRPr>
          </a:p>
          <a:p>
            <a:pPr algn="just"/>
            <a:r>
              <a:rPr lang="en-IN" sz="2400" dirty="0"/>
              <a:t>Infection caused by </a:t>
            </a:r>
            <a:r>
              <a:rPr lang="en-IN" sz="2400" b="1" dirty="0" err="1">
                <a:solidFill>
                  <a:srgbClr val="00B050"/>
                </a:solidFill>
              </a:rPr>
              <a:t>Mucorales</a:t>
            </a:r>
            <a:r>
              <a:rPr lang="en-IN" sz="2400" b="1" dirty="0">
                <a:solidFill>
                  <a:srgbClr val="00B050"/>
                </a:solidFill>
              </a:rPr>
              <a:t> is known as </a:t>
            </a:r>
            <a:r>
              <a:rPr lang="en-IN" sz="2400" b="1" dirty="0" err="1">
                <a:solidFill>
                  <a:srgbClr val="00B050"/>
                </a:solidFill>
              </a:rPr>
              <a:t>mucormycosis</a:t>
            </a:r>
            <a:r>
              <a:rPr lang="en-IN" sz="2400" b="1" dirty="0">
                <a:solidFill>
                  <a:srgbClr val="00B050"/>
                </a:solidFill>
              </a:rPr>
              <a:t>, </a:t>
            </a:r>
            <a:r>
              <a:rPr lang="en-IN" sz="2400" dirty="0"/>
              <a:t>while </a:t>
            </a:r>
            <a:r>
              <a:rPr lang="en-IN" sz="2400" b="1" dirty="0" err="1">
                <a:solidFill>
                  <a:srgbClr val="00B050"/>
                </a:solidFill>
              </a:rPr>
              <a:t>entomophthoramycosis</a:t>
            </a:r>
            <a:r>
              <a:rPr lang="en-IN" sz="2400" dirty="0"/>
              <a:t> is infection of the </a:t>
            </a:r>
            <a:r>
              <a:rPr lang="en-IN" sz="2400" b="1" dirty="0" err="1">
                <a:solidFill>
                  <a:srgbClr val="00B050"/>
                </a:solidFill>
              </a:rPr>
              <a:t>Entomophthoral</a:t>
            </a:r>
            <a:r>
              <a:rPr lang="en-IN" sz="2400" b="1" dirty="0">
                <a:solidFill>
                  <a:srgbClr val="00B050"/>
                </a:solidFill>
              </a:rPr>
              <a:t> fungi.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rgbClr val="00B050"/>
                </a:solidFill>
              </a:rPr>
              <a:t>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35266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123"/>
            <a:ext cx="8229600" cy="4560277"/>
          </a:xfrm>
        </p:spPr>
        <p:txBody>
          <a:bodyPr>
            <a:noAutofit/>
          </a:bodyPr>
          <a:lstStyle/>
          <a:p>
            <a:pPr algn="just"/>
            <a:r>
              <a:rPr lang="en-IN" sz="2400" dirty="0"/>
              <a:t>Often manifested in </a:t>
            </a:r>
            <a:r>
              <a:rPr lang="en-IN" sz="2400" dirty="0" err="1"/>
              <a:t>immunocompromised</a:t>
            </a:r>
            <a:r>
              <a:rPr lang="en-IN" sz="2400" dirty="0"/>
              <a:t> patients with blood </a:t>
            </a:r>
            <a:r>
              <a:rPr lang="en-IN" sz="2400" dirty="0" err="1"/>
              <a:t>dyscrasia</a:t>
            </a:r>
            <a:r>
              <a:rPr lang="en-IN" sz="2400" dirty="0"/>
              <a:t>, diabetes, immunosuppressive therapy, corticosteroid therapy, malignancy, hepatitis, tuberculosis, </a:t>
            </a:r>
            <a:r>
              <a:rPr lang="en-IN" sz="2400" dirty="0" err="1"/>
              <a:t>etc</a:t>
            </a:r>
            <a:r>
              <a:rPr lang="en-IN" sz="2400" dirty="0"/>
              <a:t> . </a:t>
            </a:r>
          </a:p>
          <a:p>
            <a:pPr algn="just"/>
            <a:r>
              <a:rPr lang="en-IN" sz="2400" dirty="0"/>
              <a:t>Prior to HIV/AIDS, </a:t>
            </a:r>
            <a:r>
              <a:rPr lang="en-IN" sz="2400" b="1" dirty="0">
                <a:solidFill>
                  <a:srgbClr val="00B050"/>
                </a:solidFill>
              </a:rPr>
              <a:t>diabetic acidosis </a:t>
            </a:r>
            <a:r>
              <a:rPr lang="en-IN" sz="2400" dirty="0"/>
              <a:t>accounted for about 50-70% of patients reported with </a:t>
            </a:r>
            <a:r>
              <a:rPr lang="en-IN" sz="2400" dirty="0" err="1"/>
              <a:t>mucormycosis</a:t>
            </a:r>
            <a:r>
              <a:rPr lang="en-IN" sz="2400" dirty="0"/>
              <a:t>. 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Recently, this infection is encountered in </a:t>
            </a:r>
            <a:r>
              <a:rPr lang="en-IN" sz="2400" b="1" dirty="0">
                <a:solidFill>
                  <a:srgbClr val="00B050"/>
                </a:solidFill>
              </a:rPr>
              <a:t>HIV infection </a:t>
            </a:r>
            <a:r>
              <a:rPr lang="en-IN" sz="2400" dirty="0"/>
              <a:t>more frequently. </a:t>
            </a:r>
          </a:p>
        </p:txBody>
      </p:sp>
    </p:spTree>
    <p:extLst>
      <p:ext uri="{BB962C8B-B14F-4D97-AF65-F5344CB8AC3E}">
        <p14:creationId xmlns:p14="http://schemas.microsoft.com/office/powerpoint/2010/main" val="3951640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rgbClr val="00B050"/>
                </a:solidFill>
              </a:rPr>
              <a:t>Clinical features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2 types </a:t>
            </a:r>
          </a:p>
          <a:p>
            <a:pPr marL="0" indent="0">
              <a:buNone/>
            </a:pPr>
            <a:r>
              <a:rPr lang="en-IN" sz="2400" dirty="0"/>
              <a:t>        – </a:t>
            </a:r>
            <a:r>
              <a:rPr lang="en-IN" sz="2400" dirty="0">
                <a:solidFill>
                  <a:srgbClr val="0070C0"/>
                </a:solidFill>
              </a:rPr>
              <a:t>Superficial </a:t>
            </a:r>
          </a:p>
          <a:p>
            <a:pPr marL="0" indent="0">
              <a:buNone/>
            </a:pPr>
            <a:r>
              <a:rPr lang="en-IN" sz="2400" dirty="0"/>
              <a:t>             • External ear </a:t>
            </a:r>
          </a:p>
          <a:p>
            <a:pPr marL="0" indent="0">
              <a:buNone/>
            </a:pPr>
            <a:r>
              <a:rPr lang="en-IN" sz="2400" dirty="0"/>
              <a:t>             • Finger nails </a:t>
            </a:r>
          </a:p>
          <a:p>
            <a:pPr marL="0" indent="0">
              <a:buNone/>
            </a:pPr>
            <a:r>
              <a:rPr lang="en-IN" sz="2400" dirty="0"/>
              <a:t>             • Skin</a:t>
            </a:r>
          </a:p>
          <a:p>
            <a:pPr marL="0" indent="0">
              <a:buNone/>
            </a:pPr>
            <a:r>
              <a:rPr lang="en-IN" sz="2400" dirty="0"/>
              <a:t>        – </a:t>
            </a:r>
            <a:r>
              <a:rPr lang="en-IN" sz="2400" dirty="0">
                <a:solidFill>
                  <a:srgbClr val="0070C0"/>
                </a:solidFill>
              </a:rPr>
              <a:t>Visceral </a:t>
            </a:r>
          </a:p>
          <a:p>
            <a:pPr marL="0" indent="0">
              <a:buNone/>
            </a:pPr>
            <a:r>
              <a:rPr lang="en-IN" sz="2400" dirty="0"/>
              <a:t>             • Pulmonary </a:t>
            </a:r>
          </a:p>
          <a:p>
            <a:pPr marL="0" indent="0">
              <a:buNone/>
            </a:pPr>
            <a:r>
              <a:rPr lang="en-IN" sz="2400" dirty="0"/>
              <a:t>             • Gastrointestinal </a:t>
            </a:r>
          </a:p>
          <a:p>
            <a:pPr marL="0" indent="0">
              <a:buNone/>
            </a:pPr>
            <a:r>
              <a:rPr lang="en-IN" sz="2400" dirty="0"/>
              <a:t>             • </a:t>
            </a:r>
            <a:r>
              <a:rPr lang="en-IN" sz="2400" dirty="0" err="1"/>
              <a:t>Rhinocerebral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7390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• May cause extensive necrosis and sloughing</a:t>
            </a:r>
          </a:p>
          <a:p>
            <a:pPr marL="0" indent="0">
              <a:buNone/>
            </a:pPr>
            <a:r>
              <a:rPr lang="en-IN" sz="2400" dirty="0"/>
              <a:t>• May resemble carcinoma 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The most common oral manifestations are </a:t>
            </a:r>
            <a:r>
              <a:rPr lang="en-IN" sz="2400" b="1" dirty="0">
                <a:solidFill>
                  <a:srgbClr val="00B050"/>
                </a:solidFill>
              </a:rPr>
              <a:t>palatal ulcers</a:t>
            </a:r>
            <a:r>
              <a:rPr lang="en-IN" sz="2400" dirty="0"/>
              <a:t>, which are frequently </a:t>
            </a:r>
            <a:r>
              <a:rPr lang="en-IN" sz="2400" b="1" dirty="0">
                <a:solidFill>
                  <a:srgbClr val="00B050"/>
                </a:solidFill>
              </a:rPr>
              <a:t>necrotic,</a:t>
            </a:r>
            <a:r>
              <a:rPr lang="en-IN" sz="2400" dirty="0"/>
              <a:t> well-delimited, with </a:t>
            </a:r>
            <a:r>
              <a:rPr lang="en-IN" sz="2400" b="1" dirty="0">
                <a:solidFill>
                  <a:srgbClr val="00B050"/>
                </a:solidFill>
              </a:rPr>
              <a:t>well-defined borders </a:t>
            </a:r>
            <a:r>
              <a:rPr lang="en-IN" sz="2400" dirty="0"/>
              <a:t>and may appear as either </a:t>
            </a:r>
            <a:r>
              <a:rPr lang="en-IN" sz="2400" b="1" dirty="0">
                <a:solidFill>
                  <a:srgbClr val="00B050"/>
                </a:solidFill>
              </a:rPr>
              <a:t>black or white.</a:t>
            </a:r>
          </a:p>
        </p:txBody>
      </p:sp>
    </p:spTree>
    <p:extLst>
      <p:ext uri="{BB962C8B-B14F-4D97-AF65-F5344CB8AC3E}">
        <p14:creationId xmlns:p14="http://schemas.microsoft.com/office/powerpoint/2010/main" val="42906456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/>
              <a:t>Mucor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F1F597-78A6-474F-80E8-EFF3911F866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4419600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</a:rPr>
              <a:t>Organism appear as large, nonseptate hyphae with branching at obtuse angles.</a:t>
            </a:r>
          </a:p>
          <a:p>
            <a:pPr algn="just" eaLnBrk="1" hangingPunct="1"/>
            <a:endParaRPr lang="en-US" sz="2400" b="1">
              <a:latin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</a:rPr>
              <a:t>Round or ovoid sporangia are also seen</a:t>
            </a:r>
          </a:p>
        </p:txBody>
      </p:sp>
      <p:pic>
        <p:nvPicPr>
          <p:cNvPr id="14342" name="Picture 2" descr="http://eso-cdn.bestpractice.bmj.com/best-practice/images/bp/en-gb/921-3_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962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19800" y="4953000"/>
            <a:ext cx="2514600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Gomori Methenamine Silver Stain</a:t>
            </a:r>
          </a:p>
        </p:txBody>
      </p:sp>
    </p:spTree>
    <p:extLst>
      <p:ext uri="{BB962C8B-B14F-4D97-AF65-F5344CB8AC3E}">
        <p14:creationId xmlns:p14="http://schemas.microsoft.com/office/powerpoint/2010/main" val="3420810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50"/>
                </a:solidFill>
              </a:rPr>
              <a:t>Histopathology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/>
              <a:t>Extensive necrosis of the involved tissue.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Hyphae: Larger in size (6 – 50 </a:t>
            </a:r>
            <a:r>
              <a:rPr lang="el-GR" dirty="0"/>
              <a:t>μ</a:t>
            </a:r>
            <a:r>
              <a:rPr lang="en-US" dirty="0"/>
              <a:t>m)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Irregular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Branching at 90° angle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Ribbon like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Devoid of septa</a:t>
            </a:r>
          </a:p>
          <a:p>
            <a:endParaRPr lang="en-IN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910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06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Wet mount smear</a:t>
            </a:r>
          </a:p>
        </p:txBody>
      </p:sp>
      <p:pic>
        <p:nvPicPr>
          <p:cNvPr id="21507" name="Picture 2" descr="http://www.sjkdt.org/articles/2011/22/1/images/SaudiJKidneyDisTranspl_2011_22_1_134_74388_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626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019800"/>
            <a:ext cx="7848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Potassium hydroxide wet mount preparation showing non-</a:t>
            </a:r>
            <a:r>
              <a:rPr lang="en-US" sz="2000" dirty="0" err="1"/>
              <a:t>septate</a:t>
            </a:r>
            <a:r>
              <a:rPr lang="en-US" sz="2000" dirty="0"/>
              <a:t> hyphae of mucormycosis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7F8E80-36A4-441B-ABE1-BB4BEB5F719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659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315200" cy="954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Laboratory Methods for Detection and Diagnosis of Mucormycosis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1295400"/>
            <a:ext cx="4267200" cy="2862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Arial" charset="0"/>
                <a:cs typeface="Arial" charset="0"/>
              </a:rPr>
              <a:t>5) Culture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Arial" charset="0"/>
                <a:cs typeface="Arial" charset="0"/>
              </a:rPr>
              <a:t>6) Molecular methods</a:t>
            </a:r>
          </a:p>
          <a:p>
            <a:pPr marL="344488" indent="-344488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latin typeface="Arial" charset="0"/>
                <a:cs typeface="Arial" charset="0"/>
              </a:rPr>
              <a:t>Direct sequencing of cultured organism or formalin-fixed tissue</a:t>
            </a:r>
          </a:p>
          <a:p>
            <a:pPr marL="344488" indent="-344488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latin typeface="Arial" charset="0"/>
                <a:cs typeface="Arial" charset="0"/>
              </a:rPr>
              <a:t>Fluorescent in situ hybridization</a:t>
            </a:r>
          </a:p>
          <a:p>
            <a:pPr marL="344488" indent="-344488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latin typeface="Arial" charset="0"/>
                <a:cs typeface="Arial" charset="0"/>
              </a:rPr>
              <a:t>Quantitative PCR of blood.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4572000" cy="563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charset="0"/>
                <a:cs typeface="Arial" charset="0"/>
              </a:rPr>
              <a:t>1) Direct examination</a:t>
            </a: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Arial" charset="0"/>
                <a:cs typeface="Arial" charset="0"/>
              </a:rPr>
              <a:t>Wet mount</a:t>
            </a: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Arial" charset="0"/>
                <a:cs typeface="Arial" charset="0"/>
              </a:rPr>
              <a:t>Calcofluor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charset="0"/>
                <a:cs typeface="Arial" charset="0"/>
              </a:rPr>
              <a:t>2) Cytopathological examination</a:t>
            </a:r>
          </a:p>
          <a:p>
            <a:pPr marL="404813" indent="-3444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Arial" charset="0"/>
                <a:cs typeface="Arial" charset="0"/>
              </a:rPr>
              <a:t>Periodic acid–Schiff stain</a:t>
            </a:r>
          </a:p>
          <a:p>
            <a:pPr marL="404813" indent="-3444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Arial" charset="0"/>
                <a:cs typeface="Arial" charset="0"/>
              </a:rPr>
              <a:t>Gomori methenamine silver stain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charset="0"/>
                <a:cs typeface="Arial" charset="0"/>
              </a:rPr>
              <a:t>3) Histopathological examination</a:t>
            </a:r>
          </a:p>
          <a:p>
            <a:pPr marL="284163" indent="-28416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200" dirty="0">
                <a:latin typeface="Arial" charset="0"/>
                <a:cs typeface="Arial" charset="0"/>
              </a:rPr>
              <a:t>Periodic acid–Schiff stain</a:t>
            </a:r>
          </a:p>
          <a:p>
            <a:pPr marL="284163" indent="-28416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200" dirty="0">
                <a:latin typeface="Arial" charset="0"/>
                <a:cs typeface="Arial" charset="0"/>
              </a:rPr>
              <a:t>Gomori methenamine silver stain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charset="0"/>
                <a:cs typeface="Arial" charset="0"/>
              </a:rPr>
              <a:t>4) Immunohistochemistry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32C8E2-2F70-49ED-8643-607E7D0F8886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89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BLASTOMYCOSIS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NORTH AMERICAN BLASTOMYCOSIS </a:t>
            </a:r>
          </a:p>
          <a:p>
            <a:r>
              <a:rPr lang="en-IN" sz="2400" b="1" dirty="0">
                <a:solidFill>
                  <a:srgbClr val="00B050"/>
                </a:solidFill>
              </a:rPr>
              <a:t>Gilchrist’s disease</a:t>
            </a:r>
          </a:p>
          <a:p>
            <a:r>
              <a:rPr lang="en-IN" sz="2400" dirty="0"/>
              <a:t>Caused by </a:t>
            </a:r>
            <a:r>
              <a:rPr lang="en-IN" sz="2400" b="1" dirty="0" err="1">
                <a:solidFill>
                  <a:srgbClr val="00B050"/>
                </a:solidFill>
              </a:rPr>
              <a:t>Blastomyces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b="1" dirty="0" err="1">
                <a:solidFill>
                  <a:srgbClr val="00B050"/>
                </a:solidFill>
              </a:rPr>
              <a:t>dermatitidis</a:t>
            </a:r>
            <a:endParaRPr lang="en-IN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rgbClr val="00B050"/>
                </a:solidFill>
              </a:rPr>
              <a:t>• Two types 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00B050"/>
                </a:solidFill>
              </a:rPr>
              <a:t>      – Cutaneous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00B050"/>
                </a:solidFill>
              </a:rPr>
              <a:t>      – Systemic </a:t>
            </a:r>
          </a:p>
          <a:p>
            <a:pPr marL="0" indent="0">
              <a:buNone/>
            </a:pPr>
            <a:r>
              <a:rPr lang="en-IN" sz="2400" dirty="0"/>
              <a:t>          • Bones </a:t>
            </a:r>
          </a:p>
          <a:p>
            <a:pPr marL="0" indent="0">
              <a:buNone/>
            </a:pPr>
            <a:r>
              <a:rPr lang="en-IN" sz="2400" dirty="0"/>
              <a:t>          • Liver </a:t>
            </a:r>
          </a:p>
          <a:p>
            <a:pPr marL="0" indent="0">
              <a:buNone/>
            </a:pPr>
            <a:r>
              <a:rPr lang="en-IN" sz="2400" dirty="0"/>
              <a:t>          • Lungs </a:t>
            </a:r>
          </a:p>
          <a:p>
            <a:pPr marL="0" indent="0">
              <a:buNone/>
            </a:pPr>
            <a:r>
              <a:rPr lang="en-IN" sz="2400" dirty="0"/>
              <a:t>          • Subcutaneous tissue</a:t>
            </a:r>
          </a:p>
          <a:p>
            <a:pPr marL="0" indent="0">
              <a:buNone/>
            </a:pPr>
            <a:r>
              <a:rPr lang="en-IN" sz="2400" dirty="0"/>
              <a:t>  </a:t>
            </a:r>
          </a:p>
          <a:p>
            <a:pPr marL="0" indent="0">
              <a:buNone/>
            </a:pPr>
            <a:r>
              <a:rPr lang="en-IN" sz="2400" dirty="0"/>
              <a:t>• Source of infection in humans is unknown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8148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rgbClr val="00B05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400" dirty="0"/>
              <a:t> </a:t>
            </a:r>
          </a:p>
          <a:p>
            <a:pPr marL="0" indent="0">
              <a:buNone/>
            </a:pPr>
            <a:r>
              <a:rPr lang="en-IN" sz="2400" dirty="0"/>
              <a:t>• More common in males</a:t>
            </a:r>
          </a:p>
          <a:p>
            <a:pPr marL="0" indent="0">
              <a:buNone/>
            </a:pPr>
            <a:r>
              <a:rPr lang="en-IN" sz="2400" dirty="0"/>
              <a:t>• Middle age</a:t>
            </a:r>
          </a:p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b="1" dirty="0">
                <a:solidFill>
                  <a:srgbClr val="00B050"/>
                </a:solidFill>
              </a:rPr>
              <a:t>Small red papules</a:t>
            </a:r>
            <a:r>
              <a:rPr lang="en-IN" sz="2400" dirty="0"/>
              <a:t> that slowly increase in size and form </a:t>
            </a:r>
            <a:r>
              <a:rPr lang="en-IN" sz="2400" b="1" dirty="0">
                <a:solidFill>
                  <a:srgbClr val="00B050"/>
                </a:solidFill>
              </a:rPr>
              <a:t>tiny military abscesses or pustules</a:t>
            </a:r>
          </a:p>
          <a:p>
            <a:pPr marL="0" indent="0">
              <a:buNone/>
            </a:pPr>
            <a:r>
              <a:rPr lang="en-IN" sz="2400" dirty="0"/>
              <a:t>• Ulcerate to discharge pus through a tiny sinus</a:t>
            </a:r>
          </a:p>
          <a:p>
            <a:pPr marL="0" indent="0">
              <a:buNone/>
            </a:pPr>
            <a:r>
              <a:rPr lang="en-IN" sz="2400" b="1" dirty="0" err="1">
                <a:solidFill>
                  <a:srgbClr val="00B050"/>
                </a:solidFill>
              </a:rPr>
              <a:t>Crateriform</a:t>
            </a:r>
            <a:r>
              <a:rPr lang="en-IN" sz="2400" b="1" dirty="0">
                <a:solidFill>
                  <a:srgbClr val="00B050"/>
                </a:solidFill>
              </a:rPr>
              <a:t> lesions </a:t>
            </a:r>
            <a:r>
              <a:rPr lang="en-IN" sz="2400" dirty="0"/>
              <a:t>are typical with indurated and elevated borders.</a:t>
            </a:r>
          </a:p>
          <a:p>
            <a:pPr marL="0" indent="0">
              <a:buNone/>
            </a:pPr>
            <a:r>
              <a:rPr lang="en-IN" sz="2400" dirty="0"/>
              <a:t>• Spreads through subcutaneous tissue and disseminates through blood </a:t>
            </a:r>
          </a:p>
          <a:p>
            <a:r>
              <a:rPr lang="en-AU" sz="2400" dirty="0"/>
              <a:t>When inhaled, spores produce disseminated or local respiratory infections</a:t>
            </a:r>
            <a:endParaRPr lang="en-IN" sz="2400" b="1" dirty="0">
              <a:solidFill>
                <a:srgbClr val="00B050"/>
              </a:solidFill>
            </a:endParaRPr>
          </a:p>
          <a:p>
            <a:r>
              <a:rPr lang="en-IN" sz="2400" b="1" dirty="0">
                <a:solidFill>
                  <a:srgbClr val="00B050"/>
                </a:solidFill>
              </a:rPr>
              <a:t>Symptoms of pulmonary tuberculosis</a:t>
            </a:r>
            <a:r>
              <a:rPr lang="en-IN" sz="2400" dirty="0"/>
              <a:t> like fever, sudden weight loss, productive cough.</a:t>
            </a:r>
            <a:r>
              <a:rPr lang="en-A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68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IN" sz="2400" dirty="0"/>
              <a:t>Its occurrence increases with the use of antibiotics which destroy the normally inhibitory bacterial flora and  immunosuppressive drugs particularly corticosteroids and </a:t>
            </a:r>
            <a:r>
              <a:rPr lang="en-IN" sz="2400" dirty="0" err="1"/>
              <a:t>cytotoxic</a:t>
            </a:r>
            <a:r>
              <a:rPr lang="en-IN" sz="2400" dirty="0"/>
              <a:t> drugs. </a:t>
            </a:r>
          </a:p>
          <a:p>
            <a:pPr algn="just"/>
            <a:r>
              <a:rPr lang="en-IN" sz="2400" dirty="0"/>
              <a:t>This is the chief cause of this disease in patients with </a:t>
            </a:r>
            <a:r>
              <a:rPr lang="en-IN" sz="2400" dirty="0" err="1"/>
              <a:t>leukemia</a:t>
            </a:r>
            <a:r>
              <a:rPr lang="en-IN" sz="2400" dirty="0"/>
              <a:t>, lymphoma, and other tumours. </a:t>
            </a:r>
          </a:p>
          <a:p>
            <a:pPr algn="just"/>
            <a:r>
              <a:rPr lang="en-IN" sz="2400" dirty="0"/>
              <a:t>It is reported that more than 90% of patients with HIV infection develop oral </a:t>
            </a:r>
            <a:r>
              <a:rPr lang="en-IN" sz="2400" dirty="0" err="1"/>
              <a:t>candidiasis</a:t>
            </a:r>
            <a:r>
              <a:rPr lang="en-IN" sz="2400" dirty="0"/>
              <a:t> during some part of their disease. </a:t>
            </a:r>
          </a:p>
          <a:p>
            <a:pPr algn="just"/>
            <a:r>
              <a:rPr lang="en-IN" sz="2400" dirty="0"/>
              <a:t>Oral </a:t>
            </a:r>
            <a:r>
              <a:rPr lang="en-IN" sz="2400" dirty="0" err="1"/>
              <a:t>candidiasis</a:t>
            </a:r>
            <a:r>
              <a:rPr lang="en-IN" sz="2400" dirty="0"/>
              <a:t> usually remains a localized disease but may show extension to the pharynx, or even to the lungs often with a fatal outcome. 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 </a:t>
            </a:r>
            <a:r>
              <a:rPr lang="en-IN" dirty="0">
                <a:solidFill>
                  <a:srgbClr val="00B050"/>
                </a:solidFill>
              </a:rPr>
              <a:t>Oral manifestations </a:t>
            </a:r>
          </a:p>
          <a:p>
            <a:r>
              <a:rPr lang="en-AU" sz="2400" dirty="0"/>
              <a:t>Oral lesions are rare</a:t>
            </a:r>
          </a:p>
          <a:p>
            <a:r>
              <a:rPr lang="en-AU" sz="2400" dirty="0"/>
              <a:t>May produce ulcerated mucosal lesions in the oral cavity</a:t>
            </a:r>
            <a:endParaRPr lang="en-IN" sz="24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IN" sz="2400" dirty="0"/>
              <a:t>– Seen in 25% of cases</a:t>
            </a:r>
          </a:p>
          <a:p>
            <a:pPr marL="0" indent="0" algn="just">
              <a:buNone/>
            </a:pPr>
            <a:r>
              <a:rPr lang="en-IN" sz="2400" dirty="0"/>
              <a:t>– Resemble </a:t>
            </a:r>
            <a:r>
              <a:rPr lang="en-IN" sz="2400" dirty="0" err="1"/>
              <a:t>actinomycosis</a:t>
            </a:r>
            <a:r>
              <a:rPr lang="en-IN" sz="2400" dirty="0"/>
              <a:t>, but abscess formation may not be prominent.</a:t>
            </a:r>
          </a:p>
          <a:p>
            <a:pPr marL="0" indent="0" algn="just">
              <a:buNone/>
            </a:pPr>
            <a:r>
              <a:rPr lang="en-IN" sz="2400" dirty="0"/>
              <a:t>– Tiny ulcers</a:t>
            </a:r>
          </a:p>
          <a:p>
            <a:pPr marL="0" indent="0" algn="just">
              <a:buNone/>
            </a:pPr>
            <a:r>
              <a:rPr lang="en-IN" sz="2400" dirty="0"/>
              <a:t>– May sometimes resemble oral cancer or </a:t>
            </a:r>
            <a:r>
              <a:rPr lang="en-IN" sz="2400" dirty="0" err="1"/>
              <a:t>epidermoid</a:t>
            </a:r>
            <a:r>
              <a:rPr lang="en-IN" sz="2400" dirty="0"/>
              <a:t> carcinoma</a:t>
            </a:r>
          </a:p>
          <a:p>
            <a:pPr algn="just"/>
            <a:endParaRPr lang="en-IN" sz="2400" dirty="0"/>
          </a:p>
        </p:txBody>
      </p:sp>
      <p:pic>
        <p:nvPicPr>
          <p:cNvPr id="6" name="Picture 2" descr="http://www.medical-labs.net/wp-content/uploads/2015/03/Blastomyces-dermatit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98316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FF0000"/>
                </a:solidFill>
              </a:rPr>
              <a:t>BLASTOMYCES DERMATITIDIS</a:t>
            </a:r>
          </a:p>
        </p:txBody>
      </p:sp>
    </p:spTree>
    <p:extLst>
      <p:ext uri="{BB962C8B-B14F-4D97-AF65-F5344CB8AC3E}">
        <p14:creationId xmlns:p14="http://schemas.microsoft.com/office/powerpoint/2010/main" val="2665072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medscapestatic.com/pi/meds/ckb/57/28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219200"/>
            <a:ext cx="3209925" cy="42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Nonspecific papillary nodular lesion on the hard palate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3581400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Extensive ulceration involving the skin of the face and neck. </a:t>
            </a:r>
          </a:p>
        </p:txBody>
      </p:sp>
    </p:spTree>
    <p:extLst>
      <p:ext uri="{BB962C8B-B14F-4D97-AF65-F5344CB8AC3E}">
        <p14:creationId xmlns:p14="http://schemas.microsoft.com/office/powerpoint/2010/main" val="2849665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B050"/>
                </a:solidFill>
              </a:rPr>
              <a:t>Histopathological features </a:t>
            </a:r>
            <a:br>
              <a:rPr lang="en-IN" dirty="0">
                <a:solidFill>
                  <a:srgbClr val="00B050"/>
                </a:solidFill>
              </a:rPr>
            </a:b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1600200"/>
            <a:ext cx="40092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b="1" dirty="0">
                <a:solidFill>
                  <a:srgbClr val="00B050"/>
                </a:solidFill>
              </a:rPr>
              <a:t>Chronic Granulomatous inflammation</a:t>
            </a:r>
          </a:p>
          <a:p>
            <a:pPr marL="0" indent="0">
              <a:buNone/>
            </a:pPr>
            <a:r>
              <a:rPr lang="en-IN" sz="2400" dirty="0"/>
              <a:t> – Giant cells </a:t>
            </a:r>
          </a:p>
          <a:p>
            <a:pPr marL="0" indent="0">
              <a:buNone/>
            </a:pPr>
            <a:r>
              <a:rPr lang="en-IN" sz="2400" dirty="0"/>
              <a:t>– Macrophages </a:t>
            </a:r>
          </a:p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b="1" dirty="0" err="1">
                <a:solidFill>
                  <a:srgbClr val="00B050"/>
                </a:solidFill>
              </a:rPr>
              <a:t>Microabcess</a:t>
            </a:r>
            <a:r>
              <a:rPr lang="en-IN" sz="2400" dirty="0"/>
              <a:t> within the epithelium</a:t>
            </a:r>
          </a:p>
          <a:p>
            <a:pPr marL="0" indent="0">
              <a:buNone/>
            </a:pPr>
            <a:r>
              <a:rPr lang="en-IN" sz="2400" dirty="0"/>
              <a:t>• </a:t>
            </a:r>
            <a:r>
              <a:rPr lang="en-IN" sz="2400" b="1" dirty="0">
                <a:solidFill>
                  <a:srgbClr val="00B050"/>
                </a:solidFill>
              </a:rPr>
              <a:t>Organism </a:t>
            </a:r>
          </a:p>
          <a:p>
            <a:pPr marL="0" indent="0">
              <a:buNone/>
            </a:pPr>
            <a:r>
              <a:rPr lang="en-IN" sz="2400" dirty="0"/>
              <a:t>– Round in shape </a:t>
            </a:r>
          </a:p>
          <a:p>
            <a:pPr marL="0" indent="0">
              <a:buNone/>
            </a:pPr>
            <a:r>
              <a:rPr lang="en-IN" sz="2400" dirty="0"/>
              <a:t>– Budding is often seen</a:t>
            </a:r>
          </a:p>
          <a:p>
            <a:pPr marL="0" indent="0">
              <a:buNone/>
            </a:pPr>
            <a:r>
              <a:rPr lang="en-IN" sz="2400" dirty="0"/>
              <a:t> – Doubly </a:t>
            </a:r>
            <a:r>
              <a:rPr lang="en-IN" sz="2400" dirty="0" err="1"/>
              <a:t>refractile</a:t>
            </a:r>
            <a:r>
              <a:rPr lang="en-IN" sz="2400" dirty="0"/>
              <a:t> capsule</a:t>
            </a:r>
          </a:p>
        </p:txBody>
      </p:sp>
      <p:pic>
        <p:nvPicPr>
          <p:cNvPr id="1030" name="Picture 6" descr="Image result for NORTH AMERICAN BLASTOMYC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10001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357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PARACOCCIDIOIDOMYCOSIS 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SOUTH AMERICAN BLASTOMYCOSIS 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r>
              <a:rPr lang="en-IN" sz="2400" b="1" dirty="0">
                <a:solidFill>
                  <a:srgbClr val="00B050"/>
                </a:solidFill>
              </a:rPr>
              <a:t>Lutz’s disease</a:t>
            </a:r>
          </a:p>
          <a:p>
            <a:r>
              <a:rPr lang="en-IN" sz="2400" dirty="0"/>
              <a:t>Caused by </a:t>
            </a:r>
            <a:r>
              <a:rPr lang="en-IN" sz="2400" b="1" dirty="0" err="1">
                <a:solidFill>
                  <a:srgbClr val="00B050"/>
                </a:solidFill>
              </a:rPr>
              <a:t>Paracoccidioides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IN" sz="2400" b="1" dirty="0" err="1">
                <a:solidFill>
                  <a:srgbClr val="00B050"/>
                </a:solidFill>
              </a:rPr>
              <a:t>brasiliensis</a:t>
            </a:r>
            <a:endParaRPr lang="en-IN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N" sz="2400" dirty="0"/>
              <a:t>• Systemic lesions similar to those of </a:t>
            </a:r>
            <a:r>
              <a:rPr lang="en-IN" sz="2400" dirty="0" err="1"/>
              <a:t>blastomycosis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• Oral manifestations </a:t>
            </a:r>
          </a:p>
          <a:p>
            <a:pPr marL="0" indent="0">
              <a:buNone/>
            </a:pPr>
            <a:r>
              <a:rPr lang="en-IN" sz="2400" dirty="0"/>
              <a:t>         – Sever lymphadenopathy </a:t>
            </a:r>
          </a:p>
          <a:p>
            <a:pPr marL="0" indent="0">
              <a:buNone/>
            </a:pPr>
            <a:r>
              <a:rPr lang="en-IN" sz="2400" dirty="0"/>
              <a:t>         – Papillary lesions </a:t>
            </a:r>
          </a:p>
          <a:p>
            <a:pPr marL="0" indent="0">
              <a:buNone/>
            </a:pPr>
            <a:r>
              <a:rPr lang="en-IN" sz="2400" dirty="0"/>
              <a:t>         – ulcers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99919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rgbClr val="00B050"/>
                </a:solidFill>
              </a:rPr>
              <a:t>Histopathological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dirty="0"/>
              <a:t>• Granulomatous inflammation </a:t>
            </a:r>
          </a:p>
          <a:p>
            <a:pPr marL="0" indent="0">
              <a:buNone/>
            </a:pPr>
            <a:r>
              <a:rPr lang="en-IN" sz="2400" dirty="0"/>
              <a:t>– </a:t>
            </a:r>
            <a:r>
              <a:rPr lang="en-IN" sz="2400" dirty="0" err="1"/>
              <a:t>Epithelioid</a:t>
            </a:r>
            <a:r>
              <a:rPr lang="en-IN" sz="2400" dirty="0"/>
              <a:t> macrophages </a:t>
            </a:r>
          </a:p>
          <a:p>
            <a:pPr marL="0" indent="0">
              <a:buNone/>
            </a:pPr>
            <a:r>
              <a:rPr lang="en-IN" sz="2400" dirty="0"/>
              <a:t>– Giant cells </a:t>
            </a:r>
          </a:p>
          <a:p>
            <a:pPr marL="0" indent="0">
              <a:buNone/>
            </a:pPr>
            <a:r>
              <a:rPr lang="en-IN" sz="2400" dirty="0"/>
              <a:t>• Scattered yeast like organisms with </a:t>
            </a:r>
            <a:r>
              <a:rPr lang="en-IN" sz="2400" b="1" dirty="0">
                <a:solidFill>
                  <a:srgbClr val="00B050"/>
                </a:solidFill>
              </a:rPr>
              <a:t>multiple buddings (“pilot wheel” or “mickey mouse” appearance)  </a:t>
            </a:r>
          </a:p>
          <a:p>
            <a:pPr marL="0" indent="0">
              <a:buNone/>
            </a:pPr>
            <a:r>
              <a:rPr lang="en-IN" sz="2400" dirty="0"/>
              <a:t>• Stains </a:t>
            </a:r>
          </a:p>
          <a:p>
            <a:pPr marL="0" indent="0">
              <a:buNone/>
            </a:pPr>
            <a:r>
              <a:rPr lang="en-IN" sz="2400" dirty="0"/>
              <a:t>– PAS </a:t>
            </a:r>
          </a:p>
          <a:p>
            <a:pPr marL="0" indent="0">
              <a:buNone/>
            </a:pPr>
            <a:r>
              <a:rPr lang="en-IN" sz="2400" dirty="0"/>
              <a:t>– </a:t>
            </a:r>
            <a:r>
              <a:rPr lang="en-IN" sz="2400" dirty="0" err="1"/>
              <a:t>Methenamine</a:t>
            </a:r>
            <a:r>
              <a:rPr lang="en-IN" sz="2400" dirty="0"/>
              <a:t> silver</a:t>
            </a:r>
          </a:p>
        </p:txBody>
      </p:sp>
      <p:pic>
        <p:nvPicPr>
          <p:cNvPr id="1026" name="Picture 2" descr="Image result for mickey mouse app in south american blastomycosis 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505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283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A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of deep seated oral fungal infections</a:t>
            </a:r>
            <a:endParaRPr lang="en-A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AU" dirty="0"/>
              <a:t>Biopsy</a:t>
            </a:r>
          </a:p>
          <a:p>
            <a:pPr algn="just"/>
            <a:r>
              <a:rPr lang="en-AU" dirty="0"/>
              <a:t>Pathologist should be given  patients’ medical history e.g. immune suppression</a:t>
            </a:r>
          </a:p>
          <a:p>
            <a:pPr algn="just"/>
            <a:r>
              <a:rPr lang="en-AU" dirty="0"/>
              <a:t>Patients with deep oral fungal infections must be referred to medical specialists for further evaluation</a:t>
            </a:r>
          </a:p>
          <a:p>
            <a:pPr algn="just"/>
            <a:r>
              <a:rPr lang="en-AU" dirty="0" err="1"/>
              <a:t>Blastomycosis</a:t>
            </a:r>
            <a:r>
              <a:rPr lang="en-AU" dirty="0"/>
              <a:t>: smear/culture, Direct immunostaining, DNA probes</a:t>
            </a:r>
          </a:p>
          <a:p>
            <a:pPr algn="just"/>
            <a:r>
              <a:rPr lang="en-AU" dirty="0"/>
              <a:t>Cryptococcosis: microscopy/staining, serology</a:t>
            </a:r>
          </a:p>
          <a:p>
            <a:pPr algn="just"/>
            <a:r>
              <a:rPr lang="en-AU" dirty="0"/>
              <a:t>Histoplasmosis: microscopy/staining, serology, skin tests</a:t>
            </a:r>
          </a:p>
          <a:p>
            <a:pPr algn="just"/>
            <a:r>
              <a:rPr lang="en-AU" dirty="0"/>
              <a:t>Mucormycosis: microscopy/Histology, smear/culture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026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NA010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19200"/>
            <a:ext cx="26352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1828800" y="4724400"/>
            <a:ext cx="54102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990099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CLINICAL FEATURES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IN" sz="2400" dirty="0" err="1"/>
              <a:t>Candidal</a:t>
            </a:r>
            <a:r>
              <a:rPr lang="en-IN" sz="2400" dirty="0"/>
              <a:t> infection may range from mild superficial mucosal involvement to severe , fatal disseminated form seen in immunocompromised individuals. </a:t>
            </a:r>
          </a:p>
          <a:p>
            <a:r>
              <a:rPr lang="en-IN" sz="2400" dirty="0"/>
              <a:t>The classification proposed by </a:t>
            </a:r>
            <a:r>
              <a:rPr lang="en-IN" sz="2400" b="1" dirty="0" err="1">
                <a:solidFill>
                  <a:srgbClr val="0070C0"/>
                </a:solidFill>
              </a:rPr>
              <a:t>Samarnayake</a:t>
            </a:r>
            <a:r>
              <a:rPr lang="en-IN" sz="2400" b="1" dirty="0">
                <a:solidFill>
                  <a:srgbClr val="0070C0"/>
                </a:solidFill>
              </a:rPr>
              <a:t> in 1991 and modified by </a:t>
            </a:r>
            <a:r>
              <a:rPr lang="en-IN" sz="2400" b="1" dirty="0" err="1">
                <a:solidFill>
                  <a:srgbClr val="0070C0"/>
                </a:solidFill>
              </a:rPr>
              <a:t>Axell</a:t>
            </a:r>
            <a:r>
              <a:rPr lang="en-IN" sz="2400" b="1" dirty="0">
                <a:solidFill>
                  <a:srgbClr val="0070C0"/>
                </a:solidFill>
              </a:rPr>
              <a:t> et al in 1997</a:t>
            </a:r>
            <a:r>
              <a:rPr lang="en-IN" sz="2400" dirty="0"/>
              <a:t> divides </a:t>
            </a:r>
            <a:r>
              <a:rPr lang="en-IN" sz="2400" dirty="0" err="1"/>
              <a:t>candidiasis</a:t>
            </a:r>
            <a:r>
              <a:rPr lang="en-IN" sz="2400" dirty="0"/>
              <a:t> into two major categories.</a:t>
            </a:r>
          </a:p>
          <a:p>
            <a:pPr>
              <a:buNone/>
            </a:pPr>
            <a:r>
              <a:rPr lang="en-IN" sz="2400" dirty="0"/>
              <a:t>    </a:t>
            </a:r>
            <a:r>
              <a:rPr lang="en-IN" sz="2400" dirty="0">
                <a:solidFill>
                  <a:srgbClr val="C00000"/>
                </a:solidFill>
              </a:rPr>
              <a:t>(1)Primary oral candidiasis </a:t>
            </a:r>
            <a:r>
              <a:rPr lang="en-IN" sz="2400" dirty="0"/>
              <a:t>(infection exclusively confined to oral and perioral tissues)</a:t>
            </a:r>
          </a:p>
          <a:p>
            <a:pPr>
              <a:buNone/>
            </a:pPr>
            <a:r>
              <a:rPr lang="en-IN" sz="2400" dirty="0">
                <a:solidFill>
                  <a:srgbClr val="C00000"/>
                </a:solidFill>
              </a:rPr>
              <a:t>    (2) Secondary oral candidiasis </a:t>
            </a:r>
            <a:r>
              <a:rPr lang="en-IN" sz="2400" dirty="0"/>
              <a:t>(oral lesions as a manifestation of systemic </a:t>
            </a:r>
            <a:r>
              <a:rPr lang="en-IN" sz="2400" dirty="0" err="1"/>
              <a:t>mucocutaneous</a:t>
            </a:r>
            <a:r>
              <a:rPr lang="en-IN" sz="2400" dirty="0"/>
              <a:t> candidiasis)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CLASSIFICATION OF ORAL CANDIDIASIS AS PROPOSED BY SAMARNAYAKE (1991) AND MODIFIED BY AXELL  ET AL (1997)</a:t>
            </a:r>
            <a:br>
              <a:rPr lang="en-IN" sz="2000" b="1" dirty="0">
                <a:solidFill>
                  <a:srgbClr val="002060"/>
                </a:solidFill>
              </a:rPr>
            </a:br>
            <a:endParaRPr lang="en-IN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5181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b="1" dirty="0">
                <a:solidFill>
                  <a:srgbClr val="C00000"/>
                </a:solidFill>
              </a:rPr>
              <a:t>      PRIMARY ORAL CANDIDIASIS </a:t>
            </a:r>
            <a:r>
              <a:rPr lang="en-IN" sz="2000" dirty="0">
                <a:solidFill>
                  <a:srgbClr val="C00000"/>
                </a:solidFill>
              </a:rPr>
              <a:t>                                                 </a:t>
            </a:r>
          </a:p>
          <a:p>
            <a:pPr>
              <a:buNone/>
            </a:pPr>
            <a:r>
              <a:rPr lang="en-IN" sz="2000" b="1" dirty="0"/>
              <a:t>      ACUTE FORMS</a:t>
            </a:r>
          </a:p>
          <a:p>
            <a:r>
              <a:rPr lang="en-IN" sz="2000" dirty="0" err="1"/>
              <a:t>Pseudomemebranous</a:t>
            </a:r>
            <a:endParaRPr lang="en-IN" sz="2000" dirty="0"/>
          </a:p>
          <a:p>
            <a:r>
              <a:rPr lang="en-IN" sz="2000" dirty="0" err="1"/>
              <a:t>Erythematosus</a:t>
            </a:r>
            <a:endParaRPr lang="en-IN" sz="2000" dirty="0"/>
          </a:p>
          <a:p>
            <a:pPr>
              <a:buNone/>
            </a:pPr>
            <a:r>
              <a:rPr lang="en-IN" sz="2000" b="1" dirty="0"/>
              <a:t>      CHRONIC FORMS</a:t>
            </a:r>
          </a:p>
          <a:p>
            <a:r>
              <a:rPr lang="en-IN" sz="2000" dirty="0" err="1"/>
              <a:t>Hyperplastic</a:t>
            </a:r>
            <a:endParaRPr lang="en-IN" sz="2000" dirty="0"/>
          </a:p>
          <a:p>
            <a:r>
              <a:rPr lang="en-IN" sz="2000" dirty="0"/>
              <a:t>Nodular</a:t>
            </a:r>
          </a:p>
          <a:p>
            <a:r>
              <a:rPr lang="en-IN" sz="2000" dirty="0"/>
              <a:t>Plaque like</a:t>
            </a:r>
          </a:p>
          <a:p>
            <a:r>
              <a:rPr lang="en-IN" sz="2000" dirty="0" err="1"/>
              <a:t>Erythematosus</a:t>
            </a:r>
            <a:endParaRPr lang="en-IN" sz="2000" dirty="0"/>
          </a:p>
          <a:p>
            <a:r>
              <a:rPr lang="en-IN" sz="2000" dirty="0" err="1"/>
              <a:t>Pseudomembranus</a:t>
            </a:r>
            <a:endParaRPr lang="en-IN" sz="2000" dirty="0"/>
          </a:p>
          <a:p>
            <a:pPr>
              <a:buNone/>
            </a:pPr>
            <a:r>
              <a:rPr lang="en-IN" sz="2000" b="1" dirty="0"/>
              <a:t>      CANDIDA ASSOCIATED LESIONS</a:t>
            </a:r>
          </a:p>
          <a:p>
            <a:r>
              <a:rPr lang="en-IN" sz="2000" dirty="0"/>
              <a:t>Denture </a:t>
            </a:r>
            <a:r>
              <a:rPr lang="en-IN" sz="2000" dirty="0" err="1"/>
              <a:t>stomatitis</a:t>
            </a:r>
            <a:endParaRPr lang="en-IN" sz="2000" dirty="0"/>
          </a:p>
          <a:p>
            <a:r>
              <a:rPr lang="en-IN" sz="2000" dirty="0"/>
              <a:t>Angular </a:t>
            </a:r>
            <a:r>
              <a:rPr lang="en-IN" sz="2000" dirty="0" err="1"/>
              <a:t>cheilitis</a:t>
            </a:r>
            <a:endParaRPr lang="en-IN" sz="2000" dirty="0"/>
          </a:p>
          <a:p>
            <a:r>
              <a:rPr lang="en-IN" sz="2000" dirty="0"/>
              <a:t>Median rhomboid glossitis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886200"/>
            <a:ext cx="41910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      SECONDARY ORAL CANDIDIASIS</a:t>
            </a:r>
          </a:p>
          <a:p>
            <a:pPr algn="just"/>
            <a:r>
              <a:rPr lang="en-IN" sz="2000" dirty="0"/>
              <a:t>Oral manifestations of systemic </a:t>
            </a:r>
            <a:r>
              <a:rPr lang="en-IN" sz="2000" dirty="0" err="1"/>
              <a:t>mucocutaneous</a:t>
            </a:r>
            <a:r>
              <a:rPr lang="en-IN" sz="2000" dirty="0"/>
              <a:t> </a:t>
            </a:r>
            <a:r>
              <a:rPr lang="en-IN" sz="2000" dirty="0" err="1"/>
              <a:t>candidiasis</a:t>
            </a:r>
            <a:r>
              <a:rPr lang="en-IN" sz="2000" dirty="0"/>
              <a:t> as a result of diseases such as </a:t>
            </a:r>
            <a:r>
              <a:rPr lang="en-IN" sz="2000" dirty="0" err="1"/>
              <a:t>thymic</a:t>
            </a:r>
            <a:r>
              <a:rPr lang="en-IN" sz="2000" dirty="0"/>
              <a:t> </a:t>
            </a:r>
            <a:r>
              <a:rPr lang="en-IN" sz="2000" dirty="0" err="1"/>
              <a:t>aplasia</a:t>
            </a:r>
            <a:r>
              <a:rPr lang="en-IN" sz="2000" dirty="0"/>
              <a:t> and </a:t>
            </a:r>
            <a:r>
              <a:rPr lang="en-IN" sz="2000" dirty="0" err="1"/>
              <a:t>candidiasis</a:t>
            </a:r>
            <a:r>
              <a:rPr lang="en-IN" sz="2000" dirty="0"/>
              <a:t> </a:t>
            </a:r>
            <a:r>
              <a:rPr lang="en-IN" sz="2000" dirty="0" err="1"/>
              <a:t>endocrinopathy</a:t>
            </a:r>
            <a:r>
              <a:rPr lang="en-IN" sz="2000" dirty="0"/>
              <a:t> syndrome</a:t>
            </a:r>
          </a:p>
          <a:p>
            <a:pPr algn="just"/>
            <a:endParaRPr lang="en-IN" sz="2000" dirty="0"/>
          </a:p>
        </p:txBody>
      </p:sp>
      <p:sp>
        <p:nvSpPr>
          <p:cNvPr id="7" name="Rectangle 6"/>
          <p:cNvSpPr/>
          <p:nvPr/>
        </p:nvSpPr>
        <p:spPr>
          <a:xfrm>
            <a:off x="5029200" y="1219200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KERATINIZED PRIMARY LESIONS SUPERINFECTED WITH CANDIDA</a:t>
            </a:r>
          </a:p>
          <a:p>
            <a:r>
              <a:rPr lang="en-IN" sz="2000" dirty="0" err="1"/>
              <a:t>Leukoplakia</a:t>
            </a:r>
            <a:endParaRPr lang="en-IN" sz="2000" dirty="0"/>
          </a:p>
          <a:p>
            <a:r>
              <a:rPr lang="en-IN" sz="2000" dirty="0"/>
              <a:t>Lichen </a:t>
            </a:r>
            <a:r>
              <a:rPr lang="en-IN" sz="2000" dirty="0" err="1"/>
              <a:t>planus</a:t>
            </a:r>
            <a:endParaRPr lang="en-IN" sz="2000" dirty="0"/>
          </a:p>
          <a:p>
            <a:r>
              <a:rPr lang="en-IN" sz="2000" dirty="0"/>
              <a:t>Lupus </a:t>
            </a:r>
            <a:r>
              <a:rPr lang="en-IN" sz="2000" dirty="0" err="1"/>
              <a:t>erythemaosus</a:t>
            </a:r>
            <a:endParaRPr lang="en-IN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3998</Words>
  <Application>Microsoft Office PowerPoint</Application>
  <PresentationFormat>On-screen Show (4:3)</PresentationFormat>
  <Paragraphs>500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Arial Black</vt:lpstr>
      <vt:lpstr>Calibri</vt:lpstr>
      <vt:lpstr>Times New Roman</vt:lpstr>
      <vt:lpstr>Wingdings</vt:lpstr>
      <vt:lpstr>Office Theme</vt:lpstr>
      <vt:lpstr>FUNGAL INFECTIONS OF THE maxillofacial tissue</vt:lpstr>
      <vt:lpstr>CANDIDIASIS</vt:lpstr>
      <vt:lpstr>INTRODUCTION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CLASSIFICATION OF ORAL CANDIDIASIS AS PROPOSED BY SAMARNAYAKE (1991) AND MODIFIED BY AXELL  ET AL (1997) </vt:lpstr>
      <vt:lpstr>PSEUDOMEMBRANOUS CANDIDIASIS</vt:lpstr>
      <vt:lpstr>PowerPoint Presentation</vt:lpstr>
      <vt:lpstr>ERYTHEMATOUS CANDIDIASIS</vt:lpstr>
      <vt:lpstr>PowerPoint Presentation</vt:lpstr>
      <vt:lpstr>CHRONIC HYPERPLASTIC CANDIDIASIS</vt:lpstr>
      <vt:lpstr>PowerPoint Presentation</vt:lpstr>
      <vt:lpstr>PowerPoint Presentation</vt:lpstr>
      <vt:lpstr>CANDIDA-ASSOCIATED LESIONS </vt:lpstr>
      <vt:lpstr>PowerPoint Presentation</vt:lpstr>
      <vt:lpstr>SECONDARY ORAL CANDIDIASIS </vt:lpstr>
      <vt:lpstr>CHRONIC MUCOCUTANEOUS CANDIDIASIS</vt:lpstr>
      <vt:lpstr>PowerPoint Presentation</vt:lpstr>
      <vt:lpstr>PowerPoint Presentation</vt:lpstr>
      <vt:lpstr>CHRONIC LOCALIZED MUCOCUTANEOUS CANDIDIASIS </vt:lpstr>
      <vt:lpstr>PowerPoint Presentation</vt:lpstr>
      <vt:lpstr>PowerPoint Presentation</vt:lpstr>
      <vt:lpstr>PowerPoint Presentation</vt:lpstr>
      <vt:lpstr>HISTOLOGIC FEATURES</vt:lpstr>
      <vt:lpstr>PowerPoint Presentation</vt:lpstr>
      <vt:lpstr>PowerPoint Presentation</vt:lpstr>
      <vt:lpstr>PowerPoint Presentation</vt:lpstr>
      <vt:lpstr>CANDIDA AND ORAL CANCER</vt:lpstr>
      <vt:lpstr>PowerPoint Presentation</vt:lpstr>
      <vt:lpstr>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NYSTATIN </vt:lpstr>
      <vt:lpstr>Oral fungal infections</vt:lpstr>
      <vt:lpstr>PowerPoint Presentation</vt:lpstr>
      <vt:lpstr>ASPERGILLOSIS</vt:lpstr>
      <vt:lpstr>PowerPoint Presentation</vt:lpstr>
      <vt:lpstr>PowerPoint Presentation</vt:lpstr>
      <vt:lpstr>Aspergillosis </vt:lpstr>
      <vt:lpstr>Histopathology</vt:lpstr>
      <vt:lpstr>Dichotomous branching</vt:lpstr>
      <vt:lpstr>Differential Diagnosis</vt:lpstr>
      <vt:lpstr>Diagnosis</vt:lpstr>
      <vt:lpstr>HISTOPLASMOSIS</vt:lpstr>
      <vt:lpstr>Clinical features</vt:lpstr>
      <vt:lpstr>Oral manifestations</vt:lpstr>
      <vt:lpstr>Histopathological features</vt:lpstr>
      <vt:lpstr>Mucormycosis </vt:lpstr>
      <vt:lpstr>PowerPoint Presentation</vt:lpstr>
      <vt:lpstr>PowerPoint Presentation</vt:lpstr>
      <vt:lpstr>PowerPoint Presentation</vt:lpstr>
      <vt:lpstr>PowerPoint Presentation</vt:lpstr>
      <vt:lpstr>Clinical features </vt:lpstr>
      <vt:lpstr>PowerPoint Presentation</vt:lpstr>
      <vt:lpstr>Mucor </vt:lpstr>
      <vt:lpstr>Histopathology</vt:lpstr>
      <vt:lpstr>Wet mount smear</vt:lpstr>
      <vt:lpstr>PowerPoint Presentation</vt:lpstr>
      <vt:lpstr>BLASTOMYCOSIS</vt:lpstr>
      <vt:lpstr>Clinical Features</vt:lpstr>
      <vt:lpstr>PowerPoint Presentation</vt:lpstr>
      <vt:lpstr>PowerPoint Presentation</vt:lpstr>
      <vt:lpstr>Histopathological features  </vt:lpstr>
      <vt:lpstr>PARACOCCIDIOIDOMYCOSIS  </vt:lpstr>
      <vt:lpstr>Histopathological features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CANDIDIASIS</dc:title>
  <dc:creator>Acer</dc:creator>
  <cp:lastModifiedBy>abdalbasit Fatihallah</cp:lastModifiedBy>
  <cp:revision>145</cp:revision>
  <dcterms:created xsi:type="dcterms:W3CDTF">2006-08-16T00:00:00Z</dcterms:created>
  <dcterms:modified xsi:type="dcterms:W3CDTF">2025-03-30T19:23:06Z</dcterms:modified>
</cp:coreProperties>
</file>