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4630400" cy="8229600"/>
  <p:notesSz cx="8229600" cy="14630400"/>
  <p:embeddedFontLst>
    <p:embeddedFont>
      <p:font typeface="Libre Baskerville" panose="02000000000000000000" pitchFamily="2" charset="0"/>
      <p:regular r:id="rId11"/>
    </p:embeddedFont>
    <p:embeddedFont>
      <p:font typeface="Open Sans" panose="020B0606030504020204" pitchFamily="34" charset="0"/>
      <p:regular r:id="rId12"/>
      <p:bold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63" d="100"/>
          <a:sy n="63" d="100"/>
        </p:scale>
        <p:origin x="237" y="5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37877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4F0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A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4F0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A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4F0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A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4F0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A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4F0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A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4F0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A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4F0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A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4F0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A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1339215"/>
            <a:ext cx="7556421" cy="21263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403CCF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3D Bioprinting: A New Frontier for Gum Tissue Regeneration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6280190" y="3805714"/>
            <a:ext cx="7556421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3D bioprinting is a revolutionary approach. It promises to change regenerative medicine. We will focus on periodontal disease. New therapies are urgently needed.</a:t>
            </a:r>
            <a:endParaRPr lang="en-US" sz="1750" dirty="0"/>
          </a:p>
        </p:txBody>
      </p:sp>
      <p:sp>
        <p:nvSpPr>
          <p:cNvPr id="5" name="Text 2"/>
          <p:cNvSpPr/>
          <p:nvPr/>
        </p:nvSpPr>
        <p:spPr>
          <a:xfrm>
            <a:off x="6280190" y="5149572"/>
            <a:ext cx="7556421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Periodontitis affects nearly half of US adults over 30. Current treatments have limitations. Guided tissue regeneration has limited success. This is especially true in severe cases.</a:t>
            </a:r>
            <a:endParaRPr lang="en-US" sz="1750" dirty="0"/>
          </a:p>
        </p:txBody>
      </p:sp>
      <p:sp>
        <p:nvSpPr>
          <p:cNvPr id="6" name="Shape 3"/>
          <p:cNvSpPr/>
          <p:nvPr/>
        </p:nvSpPr>
        <p:spPr>
          <a:xfrm>
            <a:off x="6280190" y="6510338"/>
            <a:ext cx="362903" cy="362903"/>
          </a:xfrm>
          <a:prstGeom prst="roundRect">
            <a:avLst>
              <a:gd name="adj" fmla="val 25194296"/>
            </a:avLst>
          </a:prstGeom>
          <a:noFill/>
          <a:ln w="7620">
            <a:solidFill>
              <a:srgbClr val="FFFFF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9826DAA-B7EE-541A-6D9E-75BC6C344D01}"/>
              </a:ext>
            </a:extLst>
          </p:cNvPr>
          <p:cNvSpPr/>
          <p:nvPr/>
        </p:nvSpPr>
        <p:spPr>
          <a:xfrm>
            <a:off x="12712390" y="7515922"/>
            <a:ext cx="1918010" cy="6244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748796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69620" y="3353514"/>
            <a:ext cx="13091160" cy="13742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400"/>
              </a:lnSpc>
              <a:buNone/>
            </a:pPr>
            <a:r>
              <a:rPr lang="en-US" sz="4300" dirty="0">
                <a:solidFill>
                  <a:srgbClr val="403CCF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Understanding Gum Tissue: Structure and Function</a:t>
            </a:r>
            <a:endParaRPr lang="en-US" sz="4300" dirty="0"/>
          </a:p>
        </p:txBody>
      </p:sp>
      <p:sp>
        <p:nvSpPr>
          <p:cNvPr id="4" name="Shape 1"/>
          <p:cNvSpPr/>
          <p:nvPr/>
        </p:nvSpPr>
        <p:spPr>
          <a:xfrm>
            <a:off x="769620" y="5057537"/>
            <a:ext cx="4217194" cy="1970603"/>
          </a:xfrm>
          <a:prstGeom prst="roundRect">
            <a:avLst>
              <a:gd name="adj" fmla="val 1674"/>
            </a:avLst>
          </a:prstGeom>
          <a:solidFill>
            <a:srgbClr val="EAE8F3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" name="Text 2"/>
          <p:cNvSpPr/>
          <p:nvPr/>
        </p:nvSpPr>
        <p:spPr>
          <a:xfrm>
            <a:off x="989409" y="5277326"/>
            <a:ext cx="2748796" cy="34361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215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Anatomy</a:t>
            </a:r>
            <a:endParaRPr lang="en-US" sz="2150" dirty="0"/>
          </a:p>
        </p:txBody>
      </p:sp>
      <p:sp>
        <p:nvSpPr>
          <p:cNvPr id="6" name="Text 3"/>
          <p:cNvSpPr/>
          <p:nvPr/>
        </p:nvSpPr>
        <p:spPr>
          <a:xfrm>
            <a:off x="989409" y="5752862"/>
            <a:ext cx="3777615" cy="10554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170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The periodontium includes gingiva, periodontal ligament, cementum, and alveolar bone.</a:t>
            </a:r>
            <a:endParaRPr lang="en-US" sz="1700" dirty="0"/>
          </a:p>
        </p:txBody>
      </p:sp>
      <p:sp>
        <p:nvSpPr>
          <p:cNvPr id="7" name="Shape 4"/>
          <p:cNvSpPr/>
          <p:nvPr/>
        </p:nvSpPr>
        <p:spPr>
          <a:xfrm>
            <a:off x="5206603" y="5057537"/>
            <a:ext cx="4217194" cy="1970603"/>
          </a:xfrm>
          <a:prstGeom prst="roundRect">
            <a:avLst>
              <a:gd name="adj" fmla="val 1674"/>
            </a:avLst>
          </a:prstGeom>
          <a:solidFill>
            <a:srgbClr val="EAE8F3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8" name="Text 5"/>
          <p:cNvSpPr/>
          <p:nvPr/>
        </p:nvSpPr>
        <p:spPr>
          <a:xfrm>
            <a:off x="5426393" y="5277326"/>
            <a:ext cx="2748796" cy="34361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215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Key Cells</a:t>
            </a:r>
            <a:endParaRPr lang="en-US" sz="2150" dirty="0"/>
          </a:p>
        </p:txBody>
      </p:sp>
      <p:sp>
        <p:nvSpPr>
          <p:cNvPr id="9" name="Text 6"/>
          <p:cNvSpPr/>
          <p:nvPr/>
        </p:nvSpPr>
        <p:spPr>
          <a:xfrm>
            <a:off x="5426393" y="5752862"/>
            <a:ext cx="3777615" cy="703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170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Fibroblasts, keratinocytes, and immune cells are essential.</a:t>
            </a:r>
            <a:endParaRPr lang="en-US" sz="1700" dirty="0"/>
          </a:p>
        </p:txBody>
      </p:sp>
      <p:sp>
        <p:nvSpPr>
          <p:cNvPr id="10" name="Shape 7"/>
          <p:cNvSpPr/>
          <p:nvPr/>
        </p:nvSpPr>
        <p:spPr>
          <a:xfrm>
            <a:off x="9643586" y="5057537"/>
            <a:ext cx="4217194" cy="1970603"/>
          </a:xfrm>
          <a:prstGeom prst="roundRect">
            <a:avLst>
              <a:gd name="adj" fmla="val 1674"/>
            </a:avLst>
          </a:prstGeom>
          <a:solidFill>
            <a:srgbClr val="EAE8F3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1" name="Text 8"/>
          <p:cNvSpPr/>
          <p:nvPr/>
        </p:nvSpPr>
        <p:spPr>
          <a:xfrm>
            <a:off x="9863376" y="5277326"/>
            <a:ext cx="2813685" cy="34361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215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Extracellular Matrix</a:t>
            </a:r>
            <a:endParaRPr lang="en-US" sz="2150" dirty="0"/>
          </a:p>
        </p:txBody>
      </p:sp>
      <p:sp>
        <p:nvSpPr>
          <p:cNvPr id="12" name="Text 9"/>
          <p:cNvSpPr/>
          <p:nvPr/>
        </p:nvSpPr>
        <p:spPr>
          <a:xfrm>
            <a:off x="9863376" y="5752862"/>
            <a:ext cx="3777615" cy="703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170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Collagen, fibronectin, and laminin are key ECM components.</a:t>
            </a:r>
            <a:endParaRPr lang="en-US" sz="1700" dirty="0"/>
          </a:p>
        </p:txBody>
      </p:sp>
      <p:sp>
        <p:nvSpPr>
          <p:cNvPr id="13" name="Text 10"/>
          <p:cNvSpPr/>
          <p:nvPr/>
        </p:nvSpPr>
        <p:spPr>
          <a:xfrm>
            <a:off x="769620" y="7275433"/>
            <a:ext cx="13091160" cy="3518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170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Gingiva protects, supports, and provides sensation. Gum tissue thickness ranges from 0.8mm to 1.5mm.</a:t>
            </a:r>
            <a:endParaRPr lang="en-US" sz="17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32FCBBF-BFB6-5334-909E-C8C43E31F832}"/>
              </a:ext>
            </a:extLst>
          </p:cNvPr>
          <p:cNvSpPr/>
          <p:nvPr/>
        </p:nvSpPr>
        <p:spPr>
          <a:xfrm>
            <a:off x="12712390" y="7515922"/>
            <a:ext cx="1918010" cy="6244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049423"/>
            <a:ext cx="8212098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403CCF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Principles of 3D Bioprinting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332517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403CCF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Definition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3906322"/>
            <a:ext cx="3978116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Automated deposition of cells and biomaterials. Creates 3D tissue constructs.</a:t>
            </a:r>
            <a:endParaRPr lang="en-US" sz="1750" dirty="0"/>
          </a:p>
        </p:txBody>
      </p:sp>
      <p:sp>
        <p:nvSpPr>
          <p:cNvPr id="5" name="Text 3"/>
          <p:cNvSpPr/>
          <p:nvPr/>
        </p:nvSpPr>
        <p:spPr>
          <a:xfrm>
            <a:off x="5332928" y="332517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403CCF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Key Components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5332928" y="3906322"/>
            <a:ext cx="3978116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Bioink, bioprinting system, bioprinting process.</a:t>
            </a:r>
            <a:endParaRPr lang="en-US" sz="1750" dirty="0"/>
          </a:p>
        </p:txBody>
      </p:sp>
      <p:sp>
        <p:nvSpPr>
          <p:cNvPr id="7" name="Text 5"/>
          <p:cNvSpPr/>
          <p:nvPr/>
        </p:nvSpPr>
        <p:spPr>
          <a:xfrm>
            <a:off x="9872067" y="332517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403CCF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Bioink Materials</a:t>
            </a:r>
            <a:endParaRPr lang="en-US" sz="2200" dirty="0"/>
          </a:p>
        </p:txBody>
      </p:sp>
      <p:sp>
        <p:nvSpPr>
          <p:cNvPr id="8" name="Text 6"/>
          <p:cNvSpPr/>
          <p:nvPr/>
        </p:nvSpPr>
        <p:spPr>
          <a:xfrm>
            <a:off x="9872067" y="3906322"/>
            <a:ext cx="3978116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Hydrogels like alginate, gelatin, collagen, and decellularized ECM are used.</a:t>
            </a:r>
            <a:endParaRPr lang="en-US" sz="1750" dirty="0"/>
          </a:p>
        </p:txBody>
      </p:sp>
      <p:sp>
        <p:nvSpPr>
          <p:cNvPr id="9" name="Text 7"/>
          <p:cNvSpPr/>
          <p:nvPr/>
        </p:nvSpPr>
        <p:spPr>
          <a:xfrm>
            <a:off x="793790" y="5454253"/>
            <a:ext cx="130428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Extrusion-based, inkjet-based, and laser-assisted are bioprinting techniques. Cell viability is typically above 85% with optimized parameters.</a:t>
            </a:r>
            <a:endParaRPr lang="en-US" sz="175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22BCCCC-095D-419B-DEEB-1B0470C882C8}"/>
              </a:ext>
            </a:extLst>
          </p:cNvPr>
          <p:cNvSpPr/>
          <p:nvPr/>
        </p:nvSpPr>
        <p:spPr>
          <a:xfrm>
            <a:off x="12712390" y="7515922"/>
            <a:ext cx="1918010" cy="6244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763679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73787" y="3373041"/>
            <a:ext cx="11689675" cy="69080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400"/>
              </a:lnSpc>
              <a:buNone/>
            </a:pPr>
            <a:r>
              <a:rPr lang="en-US" sz="4350" dirty="0">
                <a:solidFill>
                  <a:srgbClr val="403CCF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Bioprinting Gum Tissue: A Detailed Look</a:t>
            </a:r>
            <a:endParaRPr lang="en-US" sz="435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787" y="4395430"/>
            <a:ext cx="4360902" cy="884277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994767" y="5611297"/>
            <a:ext cx="2763679" cy="3454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Bioink</a:t>
            </a:r>
            <a:endParaRPr lang="en-US" sz="2150" dirty="0"/>
          </a:p>
        </p:txBody>
      </p:sp>
      <p:sp>
        <p:nvSpPr>
          <p:cNvPr id="6" name="Text 2"/>
          <p:cNvSpPr/>
          <p:nvPr/>
        </p:nvSpPr>
        <p:spPr>
          <a:xfrm>
            <a:off x="994767" y="6089333"/>
            <a:ext cx="3918942" cy="7074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Formulation: fibroblasts + keratinocytes in collagen hydrogel.</a:t>
            </a:r>
            <a:endParaRPr lang="en-US" sz="170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34689" y="4395430"/>
            <a:ext cx="4360902" cy="884277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5355669" y="5611297"/>
            <a:ext cx="2763679" cy="3454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Parameters</a:t>
            </a:r>
            <a:endParaRPr lang="en-US" sz="2150" dirty="0"/>
          </a:p>
        </p:txBody>
      </p:sp>
      <p:sp>
        <p:nvSpPr>
          <p:cNvPr id="9" name="Text 4"/>
          <p:cNvSpPr/>
          <p:nvPr/>
        </p:nvSpPr>
        <p:spPr>
          <a:xfrm>
            <a:off x="5355669" y="6089333"/>
            <a:ext cx="3918942" cy="7074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Nozzle diameter, printing speed, and layer thickness are critical.</a:t>
            </a:r>
            <a:endParaRPr lang="en-US" sz="170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95592" y="4395430"/>
            <a:ext cx="4360902" cy="884277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9716572" y="5611297"/>
            <a:ext cx="2763679" cy="3454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Crosslinking</a:t>
            </a:r>
            <a:endParaRPr lang="en-US" sz="2150" dirty="0"/>
          </a:p>
        </p:txBody>
      </p:sp>
      <p:sp>
        <p:nvSpPr>
          <p:cNvPr id="12" name="Text 6"/>
          <p:cNvSpPr/>
          <p:nvPr/>
        </p:nvSpPr>
        <p:spPr>
          <a:xfrm>
            <a:off x="9716572" y="6089333"/>
            <a:ext cx="3918942" cy="7074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Chemical (glutaraldehyde) or physical (UV light) methods are used.</a:t>
            </a:r>
            <a:endParaRPr lang="en-US" sz="1700" dirty="0"/>
          </a:p>
        </p:txBody>
      </p:sp>
      <p:sp>
        <p:nvSpPr>
          <p:cNvPr id="13" name="Text 7"/>
          <p:cNvSpPr/>
          <p:nvPr/>
        </p:nvSpPr>
        <p:spPr>
          <a:xfrm>
            <a:off x="773787" y="7266503"/>
            <a:ext cx="13082826" cy="3537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170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Maintain cell viability and functionality after printing. Bioprinted constructs mimic native tissue structure.</a:t>
            </a:r>
            <a:endParaRPr lang="en-US" sz="17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96B5D21-3529-B67D-E1B1-089FC2EED82F}"/>
              </a:ext>
            </a:extLst>
          </p:cNvPr>
          <p:cNvSpPr/>
          <p:nvPr/>
        </p:nvSpPr>
        <p:spPr>
          <a:xfrm>
            <a:off x="12712390" y="7515922"/>
            <a:ext cx="1918010" cy="6244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979170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403CCF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In Vitro and In Vivo Studies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793790" y="2992041"/>
            <a:ext cx="510302" cy="510302"/>
          </a:xfrm>
          <a:prstGeom prst="roundRect">
            <a:avLst>
              <a:gd name="adj" fmla="val 6667"/>
            </a:avLst>
          </a:prstGeom>
          <a:solidFill>
            <a:srgbClr val="EAE8F3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" name="Text 2"/>
          <p:cNvSpPr/>
          <p:nvPr/>
        </p:nvSpPr>
        <p:spPr>
          <a:xfrm>
            <a:off x="972979" y="3077051"/>
            <a:ext cx="151805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1</a:t>
            </a:r>
            <a:endParaRPr lang="en-US" sz="2650" dirty="0"/>
          </a:p>
        </p:txBody>
      </p:sp>
      <p:sp>
        <p:nvSpPr>
          <p:cNvPr id="6" name="Text 3"/>
          <p:cNvSpPr/>
          <p:nvPr/>
        </p:nvSpPr>
        <p:spPr>
          <a:xfrm>
            <a:off x="1530906" y="2992041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In Vitro Results</a:t>
            </a:r>
            <a:endParaRPr lang="en-US" sz="2200" dirty="0"/>
          </a:p>
        </p:txBody>
      </p:sp>
      <p:sp>
        <p:nvSpPr>
          <p:cNvPr id="7" name="Text 4"/>
          <p:cNvSpPr/>
          <p:nvPr/>
        </p:nvSpPr>
        <p:spPr>
          <a:xfrm>
            <a:off x="1530906" y="3482459"/>
            <a:ext cx="2927747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Bioprinted constructs show increased cell proliferation and ECM production.</a:t>
            </a:r>
            <a:endParaRPr lang="en-US" sz="1750" dirty="0"/>
          </a:p>
        </p:txBody>
      </p:sp>
      <p:sp>
        <p:nvSpPr>
          <p:cNvPr id="8" name="Shape 5"/>
          <p:cNvSpPr/>
          <p:nvPr/>
        </p:nvSpPr>
        <p:spPr>
          <a:xfrm>
            <a:off x="4685467" y="2992041"/>
            <a:ext cx="510302" cy="510302"/>
          </a:xfrm>
          <a:prstGeom prst="roundRect">
            <a:avLst>
              <a:gd name="adj" fmla="val 6667"/>
            </a:avLst>
          </a:prstGeom>
          <a:solidFill>
            <a:srgbClr val="EAE8F3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9" name="Text 6"/>
          <p:cNvSpPr/>
          <p:nvPr/>
        </p:nvSpPr>
        <p:spPr>
          <a:xfrm>
            <a:off x="4835843" y="3077051"/>
            <a:ext cx="209550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2</a:t>
            </a:r>
            <a:endParaRPr lang="en-US" sz="2650" dirty="0"/>
          </a:p>
        </p:txBody>
      </p:sp>
      <p:sp>
        <p:nvSpPr>
          <p:cNvPr id="10" name="Text 7"/>
          <p:cNvSpPr/>
          <p:nvPr/>
        </p:nvSpPr>
        <p:spPr>
          <a:xfrm>
            <a:off x="5422583" y="2992041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Gene Expression</a:t>
            </a:r>
            <a:endParaRPr lang="en-US" sz="2200" dirty="0"/>
          </a:p>
        </p:txBody>
      </p:sp>
      <p:sp>
        <p:nvSpPr>
          <p:cNvPr id="11" name="Text 8"/>
          <p:cNvSpPr/>
          <p:nvPr/>
        </p:nvSpPr>
        <p:spPr>
          <a:xfrm>
            <a:off x="5422583" y="3482459"/>
            <a:ext cx="2927747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Increased collagen I, fibronectin, and keratin gene expression.</a:t>
            </a:r>
            <a:endParaRPr lang="en-US" sz="1750" dirty="0"/>
          </a:p>
        </p:txBody>
      </p:sp>
      <p:sp>
        <p:nvSpPr>
          <p:cNvPr id="12" name="Shape 9"/>
          <p:cNvSpPr/>
          <p:nvPr/>
        </p:nvSpPr>
        <p:spPr>
          <a:xfrm>
            <a:off x="793790" y="5053132"/>
            <a:ext cx="510302" cy="510302"/>
          </a:xfrm>
          <a:prstGeom prst="roundRect">
            <a:avLst>
              <a:gd name="adj" fmla="val 6667"/>
            </a:avLst>
          </a:prstGeom>
          <a:solidFill>
            <a:srgbClr val="EAE8F3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3" name="Text 10"/>
          <p:cNvSpPr/>
          <p:nvPr/>
        </p:nvSpPr>
        <p:spPr>
          <a:xfrm>
            <a:off x="944166" y="5138142"/>
            <a:ext cx="209550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3</a:t>
            </a:r>
            <a:endParaRPr lang="en-US" sz="2650" dirty="0"/>
          </a:p>
        </p:txBody>
      </p:sp>
      <p:sp>
        <p:nvSpPr>
          <p:cNvPr id="14" name="Text 11"/>
          <p:cNvSpPr/>
          <p:nvPr/>
        </p:nvSpPr>
        <p:spPr>
          <a:xfrm>
            <a:off x="1530906" y="505313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In Vivo Results</a:t>
            </a:r>
            <a:endParaRPr lang="en-US" sz="2200" dirty="0"/>
          </a:p>
        </p:txBody>
      </p:sp>
      <p:sp>
        <p:nvSpPr>
          <p:cNvPr id="15" name="Text 12"/>
          <p:cNvSpPr/>
          <p:nvPr/>
        </p:nvSpPr>
        <p:spPr>
          <a:xfrm>
            <a:off x="1530906" y="5543550"/>
            <a:ext cx="6819305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Animal studies show successful integration of bioprinted gum tissue.</a:t>
            </a:r>
            <a:endParaRPr lang="en-US" sz="1750" dirty="0"/>
          </a:p>
        </p:txBody>
      </p:sp>
      <p:sp>
        <p:nvSpPr>
          <p:cNvPr id="16" name="Text 13"/>
          <p:cNvSpPr/>
          <p:nvPr/>
        </p:nvSpPr>
        <p:spPr>
          <a:xfrm>
            <a:off x="793790" y="6524506"/>
            <a:ext cx="75564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Reduced inflammation and accelerated wound healing occur in vivo. Complete defect closure is seen in animal models within 4-8 weeks.</a:t>
            </a:r>
            <a:endParaRPr lang="en-US" sz="17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942023"/>
            <a:ext cx="869061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403CCF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Challenges and Opportunities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1857256" y="255246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2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Complexity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3042880"/>
            <a:ext cx="389870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850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Matching complex tissue architectures and gradients.</a:t>
            </a:r>
            <a:endParaRPr lang="en-US" sz="1750" dirty="0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2653" y="2104430"/>
            <a:ext cx="4564975" cy="4564975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6122075" y="3030260"/>
            <a:ext cx="126444" cy="4535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550"/>
              </a:lnSpc>
              <a:buNone/>
            </a:pPr>
            <a:r>
              <a:rPr lang="en-US" sz="22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1</a:t>
            </a:r>
            <a:endParaRPr lang="en-US" sz="2200" dirty="0"/>
          </a:p>
        </p:txBody>
      </p:sp>
      <p:sp>
        <p:nvSpPr>
          <p:cNvPr id="7" name="Text 4"/>
          <p:cNvSpPr/>
          <p:nvPr/>
        </p:nvSpPr>
        <p:spPr>
          <a:xfrm>
            <a:off x="9937790" y="255246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Vascularization</a:t>
            </a:r>
            <a:endParaRPr lang="en-US" sz="2200" dirty="0"/>
          </a:p>
        </p:txBody>
      </p:sp>
      <p:sp>
        <p:nvSpPr>
          <p:cNvPr id="8" name="Text 5"/>
          <p:cNvSpPr/>
          <p:nvPr/>
        </p:nvSpPr>
        <p:spPr>
          <a:xfrm>
            <a:off x="9937790" y="3042880"/>
            <a:ext cx="38988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Incorporating blood vessels into constructs.</a:t>
            </a:r>
            <a:endParaRPr lang="en-US" sz="1750" dirty="0"/>
          </a:p>
        </p:txBody>
      </p:sp>
      <p:pic>
        <p:nvPicPr>
          <p:cNvPr id="9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2653" y="2104430"/>
            <a:ext cx="4564975" cy="4564975"/>
          </a:xfrm>
          <a:prstGeom prst="rect">
            <a:avLst/>
          </a:prstGeom>
        </p:spPr>
      </p:pic>
      <p:sp>
        <p:nvSpPr>
          <p:cNvPr id="10" name="Text 6"/>
          <p:cNvSpPr/>
          <p:nvPr/>
        </p:nvSpPr>
        <p:spPr>
          <a:xfrm>
            <a:off x="8357473" y="3030260"/>
            <a:ext cx="174665" cy="4535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550"/>
              </a:lnSpc>
              <a:buNone/>
            </a:pPr>
            <a:r>
              <a:rPr lang="en-US" sz="22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2</a:t>
            </a:r>
            <a:endParaRPr lang="en-US" sz="2200" dirty="0"/>
          </a:p>
        </p:txBody>
      </p:sp>
      <p:sp>
        <p:nvSpPr>
          <p:cNvPr id="11" name="Text 7"/>
          <p:cNvSpPr/>
          <p:nvPr/>
        </p:nvSpPr>
        <p:spPr>
          <a:xfrm>
            <a:off x="9937790" y="500503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Immune Response</a:t>
            </a:r>
            <a:endParaRPr lang="en-US" sz="2200" dirty="0"/>
          </a:p>
        </p:txBody>
      </p:sp>
      <p:sp>
        <p:nvSpPr>
          <p:cNvPr id="12" name="Text 8"/>
          <p:cNvSpPr/>
          <p:nvPr/>
        </p:nvSpPr>
        <p:spPr>
          <a:xfrm>
            <a:off x="9937790" y="5495449"/>
            <a:ext cx="38988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Minimizing rejection of bioprinted tissues.</a:t>
            </a:r>
            <a:endParaRPr lang="en-US" sz="1750" dirty="0"/>
          </a:p>
        </p:txBody>
      </p:sp>
      <p:pic>
        <p:nvPicPr>
          <p:cNvPr id="13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32653" y="2104430"/>
            <a:ext cx="4564975" cy="4564975"/>
          </a:xfrm>
          <a:prstGeom prst="rect">
            <a:avLst/>
          </a:prstGeom>
        </p:spPr>
      </p:pic>
      <p:sp>
        <p:nvSpPr>
          <p:cNvPr id="14" name="Text 9"/>
          <p:cNvSpPr/>
          <p:nvPr/>
        </p:nvSpPr>
        <p:spPr>
          <a:xfrm>
            <a:off x="8357473" y="5289828"/>
            <a:ext cx="174665" cy="4535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550"/>
              </a:lnSpc>
              <a:buNone/>
            </a:pPr>
            <a:r>
              <a:rPr lang="en-US" sz="22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3</a:t>
            </a:r>
            <a:endParaRPr lang="en-US" sz="2200" dirty="0"/>
          </a:p>
        </p:txBody>
      </p:sp>
      <p:sp>
        <p:nvSpPr>
          <p:cNvPr id="15" name="Text 10"/>
          <p:cNvSpPr/>
          <p:nvPr/>
        </p:nvSpPr>
        <p:spPr>
          <a:xfrm>
            <a:off x="1857256" y="500503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2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Regulatory</a:t>
            </a:r>
            <a:endParaRPr lang="en-US" sz="2200" dirty="0"/>
          </a:p>
        </p:txBody>
      </p:sp>
      <p:sp>
        <p:nvSpPr>
          <p:cNvPr id="16" name="Text 11"/>
          <p:cNvSpPr/>
          <p:nvPr/>
        </p:nvSpPr>
        <p:spPr>
          <a:xfrm>
            <a:off x="793790" y="5495449"/>
            <a:ext cx="389870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850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FDA approval hurdles for medical devices.</a:t>
            </a:r>
            <a:endParaRPr lang="en-US" sz="1750" dirty="0"/>
          </a:p>
        </p:txBody>
      </p:sp>
      <p:pic>
        <p:nvPicPr>
          <p:cNvPr id="17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32653" y="2104430"/>
            <a:ext cx="4564975" cy="4564975"/>
          </a:xfrm>
          <a:prstGeom prst="rect">
            <a:avLst/>
          </a:prstGeom>
        </p:spPr>
      </p:pic>
      <p:sp>
        <p:nvSpPr>
          <p:cNvPr id="18" name="Text 12"/>
          <p:cNvSpPr/>
          <p:nvPr/>
        </p:nvSpPr>
        <p:spPr>
          <a:xfrm>
            <a:off x="6102310" y="5289828"/>
            <a:ext cx="165854" cy="4535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550"/>
              </a:lnSpc>
              <a:buNone/>
            </a:pPr>
            <a:r>
              <a:rPr lang="en-US" sz="22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4</a:t>
            </a:r>
            <a:endParaRPr lang="en-US" sz="2200" dirty="0"/>
          </a:p>
        </p:txBody>
      </p:sp>
      <p:sp>
        <p:nvSpPr>
          <p:cNvPr id="19" name="Text 13"/>
          <p:cNvSpPr/>
          <p:nvPr/>
        </p:nvSpPr>
        <p:spPr>
          <a:xfrm>
            <a:off x="793790" y="6924556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Personalized bioprinting provides a unique opportunity. It allows patient-specific gum regeneration.</a:t>
            </a:r>
            <a:endParaRPr lang="en-US" sz="175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FAFFF5F-0CD7-EA27-25A5-D9202C120FAD}"/>
              </a:ext>
            </a:extLst>
          </p:cNvPr>
          <p:cNvSpPr/>
          <p:nvPr/>
        </p:nvSpPr>
        <p:spPr>
          <a:xfrm>
            <a:off x="12712390" y="7515922"/>
            <a:ext cx="1918010" cy="6244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30672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81526" y="614005"/>
            <a:ext cx="7580948" cy="13956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450"/>
              </a:lnSpc>
              <a:buNone/>
            </a:pPr>
            <a:r>
              <a:rPr lang="en-US" sz="4350" dirty="0">
                <a:solidFill>
                  <a:srgbClr val="403CCF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Future Directions and Clinical Translation</a:t>
            </a:r>
            <a:endParaRPr lang="en-US" sz="4350" dirty="0"/>
          </a:p>
        </p:txBody>
      </p:sp>
      <p:sp>
        <p:nvSpPr>
          <p:cNvPr id="4" name="Shape 1"/>
          <p:cNvSpPr/>
          <p:nvPr/>
        </p:nvSpPr>
        <p:spPr>
          <a:xfrm>
            <a:off x="1101209" y="2344579"/>
            <a:ext cx="30480" cy="4306253"/>
          </a:xfrm>
          <a:prstGeom prst="roundRect">
            <a:avLst>
              <a:gd name="adj" fmla="val 109898"/>
            </a:avLst>
          </a:prstGeom>
          <a:solidFill>
            <a:srgbClr val="D0CED9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" name="Shape 2"/>
          <p:cNvSpPr/>
          <p:nvPr/>
        </p:nvSpPr>
        <p:spPr>
          <a:xfrm>
            <a:off x="1337191" y="2831783"/>
            <a:ext cx="781526" cy="30480"/>
          </a:xfrm>
          <a:prstGeom prst="roundRect">
            <a:avLst>
              <a:gd name="adj" fmla="val 109898"/>
            </a:avLst>
          </a:prstGeom>
          <a:solidFill>
            <a:srgbClr val="D0CED9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6" name="Shape 3"/>
          <p:cNvSpPr/>
          <p:nvPr/>
        </p:nvSpPr>
        <p:spPr>
          <a:xfrm>
            <a:off x="865227" y="2595801"/>
            <a:ext cx="502444" cy="502444"/>
          </a:xfrm>
          <a:prstGeom prst="roundRect">
            <a:avLst>
              <a:gd name="adj" fmla="val 6667"/>
            </a:avLst>
          </a:prstGeom>
          <a:solidFill>
            <a:srgbClr val="EAE8F3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7" name="Text 4"/>
          <p:cNvSpPr/>
          <p:nvPr/>
        </p:nvSpPr>
        <p:spPr>
          <a:xfrm>
            <a:off x="1041678" y="2679502"/>
            <a:ext cx="149423" cy="33492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00"/>
              </a:lnSpc>
              <a:buNone/>
            </a:pPr>
            <a:r>
              <a:rPr lang="en-US" sz="26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1</a:t>
            </a:r>
            <a:endParaRPr lang="en-US" sz="2600" dirty="0"/>
          </a:p>
        </p:txBody>
      </p:sp>
      <p:sp>
        <p:nvSpPr>
          <p:cNvPr id="8" name="Text 5"/>
          <p:cNvSpPr/>
          <p:nvPr/>
        </p:nvSpPr>
        <p:spPr>
          <a:xfrm>
            <a:off x="2344579" y="2567821"/>
            <a:ext cx="2791301" cy="34885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Advances</a:t>
            </a:r>
            <a:endParaRPr lang="en-US" sz="2150" dirty="0"/>
          </a:p>
        </p:txBody>
      </p:sp>
      <p:sp>
        <p:nvSpPr>
          <p:cNvPr id="9" name="Text 6"/>
          <p:cNvSpPr/>
          <p:nvPr/>
        </p:nvSpPr>
        <p:spPr>
          <a:xfrm>
            <a:off x="2344579" y="3050619"/>
            <a:ext cx="6017895" cy="3573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New bioink materials and bioprinting tech.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1337191" y="4341614"/>
            <a:ext cx="781526" cy="30480"/>
          </a:xfrm>
          <a:prstGeom prst="roundRect">
            <a:avLst>
              <a:gd name="adj" fmla="val 109898"/>
            </a:avLst>
          </a:prstGeom>
          <a:solidFill>
            <a:srgbClr val="D0CED9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1" name="Shape 8"/>
          <p:cNvSpPr/>
          <p:nvPr/>
        </p:nvSpPr>
        <p:spPr>
          <a:xfrm>
            <a:off x="865227" y="4105632"/>
            <a:ext cx="502444" cy="502444"/>
          </a:xfrm>
          <a:prstGeom prst="roundRect">
            <a:avLst>
              <a:gd name="adj" fmla="val 6667"/>
            </a:avLst>
          </a:prstGeom>
          <a:solidFill>
            <a:srgbClr val="EAE8F3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2" name="Text 9"/>
          <p:cNvSpPr/>
          <p:nvPr/>
        </p:nvSpPr>
        <p:spPr>
          <a:xfrm>
            <a:off x="1013222" y="4189333"/>
            <a:ext cx="206335" cy="33492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00"/>
              </a:lnSpc>
              <a:buNone/>
            </a:pPr>
            <a:r>
              <a:rPr lang="en-US" sz="26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2</a:t>
            </a:r>
            <a:endParaRPr lang="en-US" sz="2600" dirty="0"/>
          </a:p>
        </p:txBody>
      </p:sp>
      <p:sp>
        <p:nvSpPr>
          <p:cNvPr id="13" name="Text 10"/>
          <p:cNvSpPr/>
          <p:nvPr/>
        </p:nvSpPr>
        <p:spPr>
          <a:xfrm>
            <a:off x="2344579" y="4077653"/>
            <a:ext cx="2791301" cy="34885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Vascularization</a:t>
            </a:r>
            <a:endParaRPr lang="en-US" sz="2150" dirty="0"/>
          </a:p>
        </p:txBody>
      </p:sp>
      <p:sp>
        <p:nvSpPr>
          <p:cNvPr id="14" name="Text 11"/>
          <p:cNvSpPr/>
          <p:nvPr/>
        </p:nvSpPr>
        <p:spPr>
          <a:xfrm>
            <a:off x="2344579" y="4560451"/>
            <a:ext cx="6017895" cy="3573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Develop fully vascularized gum tissue.</a:t>
            </a:r>
            <a:endParaRPr lang="en-US" sz="1750" dirty="0"/>
          </a:p>
        </p:txBody>
      </p:sp>
      <p:sp>
        <p:nvSpPr>
          <p:cNvPr id="15" name="Shape 12"/>
          <p:cNvSpPr/>
          <p:nvPr/>
        </p:nvSpPr>
        <p:spPr>
          <a:xfrm>
            <a:off x="1337191" y="5851446"/>
            <a:ext cx="781526" cy="30480"/>
          </a:xfrm>
          <a:prstGeom prst="roundRect">
            <a:avLst>
              <a:gd name="adj" fmla="val 109898"/>
            </a:avLst>
          </a:prstGeom>
          <a:solidFill>
            <a:srgbClr val="D0CED9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6" name="Shape 13"/>
          <p:cNvSpPr/>
          <p:nvPr/>
        </p:nvSpPr>
        <p:spPr>
          <a:xfrm>
            <a:off x="865227" y="5615464"/>
            <a:ext cx="502444" cy="502444"/>
          </a:xfrm>
          <a:prstGeom prst="roundRect">
            <a:avLst>
              <a:gd name="adj" fmla="val 6667"/>
            </a:avLst>
          </a:prstGeom>
          <a:solidFill>
            <a:srgbClr val="EAE8F3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7" name="Text 14"/>
          <p:cNvSpPr/>
          <p:nvPr/>
        </p:nvSpPr>
        <p:spPr>
          <a:xfrm>
            <a:off x="1013222" y="5699165"/>
            <a:ext cx="206335" cy="33492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00"/>
              </a:lnSpc>
              <a:buNone/>
            </a:pPr>
            <a:r>
              <a:rPr lang="en-US" sz="26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3</a:t>
            </a:r>
            <a:endParaRPr lang="en-US" sz="2600" dirty="0"/>
          </a:p>
        </p:txBody>
      </p:sp>
      <p:sp>
        <p:nvSpPr>
          <p:cNvPr id="18" name="Text 15"/>
          <p:cNvSpPr/>
          <p:nvPr/>
        </p:nvSpPr>
        <p:spPr>
          <a:xfrm>
            <a:off x="2344579" y="5587484"/>
            <a:ext cx="2791301" cy="34885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Clinical Trials</a:t>
            </a:r>
            <a:endParaRPr lang="en-US" sz="2150" dirty="0"/>
          </a:p>
        </p:txBody>
      </p:sp>
      <p:sp>
        <p:nvSpPr>
          <p:cNvPr id="19" name="Text 16"/>
          <p:cNvSpPr/>
          <p:nvPr/>
        </p:nvSpPr>
        <p:spPr>
          <a:xfrm>
            <a:off x="2344579" y="6070283"/>
            <a:ext cx="6017895" cy="3573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Assess safety and efficacy in humans.</a:t>
            </a:r>
            <a:endParaRPr lang="en-US" sz="1750" dirty="0"/>
          </a:p>
        </p:txBody>
      </p:sp>
      <p:sp>
        <p:nvSpPr>
          <p:cNvPr id="20" name="Text 17"/>
          <p:cNvSpPr/>
          <p:nvPr/>
        </p:nvSpPr>
        <p:spPr>
          <a:xfrm>
            <a:off x="781526" y="6902053"/>
            <a:ext cx="7580948" cy="7146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00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Integrate with regenerative therapies. Human trials could happen within 5-7 years.</a:t>
            </a:r>
            <a:endParaRPr lang="en-US" sz="17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1892022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403CCF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Conclusion: The Future is Bright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6280190" y="3649742"/>
            <a:ext cx="75564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3D bioprinting has great potential. It could revolutionize gum tissue regeneration.</a:t>
            </a:r>
            <a:endParaRPr lang="en-US" sz="1750" dirty="0"/>
          </a:p>
        </p:txBody>
      </p:sp>
      <p:sp>
        <p:nvSpPr>
          <p:cNvPr id="5" name="Text 2"/>
          <p:cNvSpPr/>
          <p:nvPr/>
        </p:nvSpPr>
        <p:spPr>
          <a:xfrm>
            <a:off x="6280190" y="4630698"/>
            <a:ext cx="75564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Overcoming challenges will enable clinical use. Personalized treatments for periodontal disease are coming.</a:t>
            </a:r>
            <a:endParaRPr lang="en-US" sz="1750" dirty="0"/>
          </a:p>
        </p:txBody>
      </p:sp>
      <p:sp>
        <p:nvSpPr>
          <p:cNvPr id="6" name="Text 3"/>
          <p:cNvSpPr/>
          <p:nvPr/>
        </p:nvSpPr>
        <p:spPr>
          <a:xfrm>
            <a:off x="6280190" y="5611654"/>
            <a:ext cx="75564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Further research and collaboration are needed. This will accelerate clinical translation.</a:t>
            </a:r>
            <a:endParaRPr lang="en-US" sz="175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E68A46F-A154-4EBA-1FB0-D669FB4227BC}"/>
              </a:ext>
            </a:extLst>
          </p:cNvPr>
          <p:cNvSpPr/>
          <p:nvPr/>
        </p:nvSpPr>
        <p:spPr>
          <a:xfrm>
            <a:off x="12712390" y="7515922"/>
            <a:ext cx="1918010" cy="6244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477</Words>
  <Application>Microsoft Office PowerPoint</Application>
  <PresentationFormat>Custom</PresentationFormat>
  <Paragraphs>75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Libre Baskerville</vt:lpstr>
      <vt:lpstr>Open Sans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abdalbasit Fatihallah</cp:lastModifiedBy>
  <cp:revision>2</cp:revision>
  <dcterms:created xsi:type="dcterms:W3CDTF">2025-03-04T19:18:40Z</dcterms:created>
  <dcterms:modified xsi:type="dcterms:W3CDTF">2025-03-26T17:41:00Z</dcterms:modified>
</cp:coreProperties>
</file>