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04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B52-1E9A-4721-9D81-C84EA6CE770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9C22-6888-4789-8E2F-5829A3D4F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3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B52-1E9A-4721-9D81-C84EA6CE770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9C22-6888-4789-8E2F-5829A3D4F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5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B52-1E9A-4721-9D81-C84EA6CE770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9C22-6888-4789-8E2F-5829A3D4F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18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B52-1E9A-4721-9D81-C84EA6CE770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9C22-6888-4789-8E2F-5829A3D4F5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764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B52-1E9A-4721-9D81-C84EA6CE770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9C22-6888-4789-8E2F-5829A3D4F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15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B52-1E9A-4721-9D81-C84EA6CE770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9C22-6888-4789-8E2F-5829A3D4F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39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B52-1E9A-4721-9D81-C84EA6CE770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9C22-6888-4789-8E2F-5829A3D4F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47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B52-1E9A-4721-9D81-C84EA6CE770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9C22-6888-4789-8E2F-5829A3D4F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30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B52-1E9A-4721-9D81-C84EA6CE770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9C22-6888-4789-8E2F-5829A3D4F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1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B52-1E9A-4721-9D81-C84EA6CE770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9C22-6888-4789-8E2F-5829A3D4F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9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B52-1E9A-4721-9D81-C84EA6CE770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9C22-6888-4789-8E2F-5829A3D4F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5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B52-1E9A-4721-9D81-C84EA6CE770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9C22-6888-4789-8E2F-5829A3D4F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2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B52-1E9A-4721-9D81-C84EA6CE770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9C22-6888-4789-8E2F-5829A3D4F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7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B52-1E9A-4721-9D81-C84EA6CE770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9C22-6888-4789-8E2F-5829A3D4F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B52-1E9A-4721-9D81-C84EA6CE770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9C22-6888-4789-8E2F-5829A3D4F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6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B52-1E9A-4721-9D81-C84EA6CE770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9C22-6888-4789-8E2F-5829A3D4F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7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B52-1E9A-4721-9D81-C84EA6CE770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9C22-6888-4789-8E2F-5829A3D4F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1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843DB52-1E9A-4721-9D81-C84EA6CE770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B9C22-6888-4789-8E2F-5829A3D4F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988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517894"/>
            <a:ext cx="8825658" cy="3336999"/>
          </a:xfrm>
        </p:spPr>
        <p:txBody>
          <a:bodyPr/>
          <a:lstStyle/>
          <a:p>
            <a:r>
              <a:rPr lang="en-US" sz="48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The dilemma of connecting natural teeth to implants in fixed partial prosthesis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502039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lec.Ammar</a:t>
            </a: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azeez</a:t>
            </a: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lateef</a:t>
            </a: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College of dentistry/ university of Baghdad</a:t>
            </a:r>
          </a:p>
          <a:p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Conservative department</a:t>
            </a:r>
          </a:p>
        </p:txBody>
      </p:sp>
    </p:spTree>
    <p:extLst>
      <p:ext uri="{BB962C8B-B14F-4D97-AF65-F5344CB8AC3E}">
        <p14:creationId xmlns:p14="http://schemas.microsoft.com/office/powerpoint/2010/main" val="296345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796436"/>
            <a:ext cx="8825658" cy="2082733"/>
          </a:xfrm>
        </p:spPr>
        <p:txBody>
          <a:bodyPr/>
          <a:lstStyle/>
          <a:p>
            <a:pPr algn="ctr"/>
            <a:r>
              <a:rPr lang="en-US" sz="8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3746101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26" y="121381"/>
            <a:ext cx="9945111" cy="65140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dental implant is essentially a titanium/zirconia screw or cylinder, which is inserted into a prepared bony socket in the jaw and acts as a replacement root for the missing teeth to restore function and esthetics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Osseointegration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joining of implant to bone by remodeling and new bone apposition at implant-bone interface resulting in secondary stability of the implant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Surface topography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and wettability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implants besides the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non-invasive drilling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insertion torque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play an important role in primary stability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49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100" y="194210"/>
            <a:ext cx="9337754" cy="6054190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Traditional implants are the more secure and permanent option, but in case we have an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atrophic bone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compromised patient’s health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that hinder doing multiple surgical procedure for bone augmentation so compressive or basal implants provide the reliable substitute.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One pilot drill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is usually needed for trans mucosal placement, so healing of gingiva occurs within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2-5 days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Upon insertion the distinctive design of threads increases bone-implant contact, tapered implant ( self-tapping system) produce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more compressive forces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than cylindrical at tooth-implant interface but the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viscoelastic property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of the bone increases resistance to that force for a short period of time making it possible to introduce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higher insertion torque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for adequate primary stability 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­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398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982" y="169934"/>
            <a:ext cx="9523871" cy="629560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Ideally designed implants would have a micro-movement of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50-150 µm during the bone healing process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Bone regeneration requires a resting period with no mechanical loading in which one masticatory cycle takes about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0.8-1 sec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 teeth have a vertical movement of 8-28 µm and a horizontal movement of 56-73 µm for posterior teeth and 97-108 µm for anterior teeth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with small force like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gram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implants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vertical movement of 0-5 µm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to the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elastic property of bone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 that,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connecting implants to posterior teeth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increase the success in implant –tooth supported restorations 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8771316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88" y="-72828"/>
            <a:ext cx="9224465" cy="7031977"/>
          </a:xfrm>
        </p:spPr>
        <p:txBody>
          <a:bodyPr>
            <a:no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schools regarding connecting teeth to implants, one adopts non-rigid connection, another prefers rigid connection and the third recommends no connection.</a:t>
            </a:r>
          </a:p>
          <a:p>
            <a:pPr algn="just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Non-rigid connection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utilizing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on tooth side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keyway attachment on the prosthesis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mechanical binding between matrix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patrix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precision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semiprecision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attachment that could create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microjamming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preventing the tooth to return to its natural position causing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disuse atrophy of the PDL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Another theory that the force applied on the prosthesis transmitted to the tooth connected to an implant may cause a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wavey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stress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activating osteoclasts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periapical area resulting in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tooth intrusion</a:t>
            </a:r>
            <a:r>
              <a:rPr lang="en-US" sz="24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13–15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 reduce this effect a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telescopic crown with a vertical locking screw in the cemented coping has constructed.</a:t>
            </a:r>
            <a:r>
              <a:rPr lang="en-US" sz="24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Rigid connection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cementing the prosthesis directly on teeth and implants, with which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implants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could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 higher stress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the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especially with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number of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pontics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resulting in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marginal bone loss</a:t>
            </a:r>
            <a:r>
              <a:rPr lang="en-US" sz="24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17,18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Better results in tooth-implant FPDs success found in presence of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interpositioning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abutment</a:t>
            </a:r>
            <a:r>
              <a:rPr lang="en-US" sz="24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19,20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48857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204" y="186117"/>
            <a:ext cx="9240649" cy="635224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/>
              <a:t>Conclusion:</a:t>
            </a:r>
            <a:endParaRPr lang="en-US" sz="2400" dirty="0"/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standing implants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be the first choice for supporting fixed prosthesis whenever possible.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Combining tooth to implant in FPDs could be the choice if we have a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 and stable posterior strategic tooth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by which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bone volume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proprioception are maintained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increase the success rate of tooth-implant FPDs, it is better to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 using short implants, poor bone quality.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Cantilever extensions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avoided.</a:t>
            </a:r>
          </a:p>
        </p:txBody>
      </p:sp>
    </p:spTree>
    <p:extLst>
      <p:ext uri="{BB962C8B-B14F-4D97-AF65-F5344CB8AC3E}">
        <p14:creationId xmlns:p14="http://schemas.microsoft.com/office/powerpoint/2010/main" val="31212631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284" y="267037"/>
            <a:ext cx="9321570" cy="6271327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bridges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saddle should be avoided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much as possible in tooth-implant FPDs.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Rigid connection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preferred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tooth-implant FPDs, with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 number of implants or teeth support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which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parallelism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should be taken in consideration to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effect of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horizontal stresses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Occlusal forces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distributed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evenly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tooth-implant FPDs. 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Tooth-implant connection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be avoided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patients with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parafunctional habits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If we have to, then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maximum implants must be used.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02144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720" y="72829"/>
            <a:ext cx="9637614" cy="66840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Referrences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Dental implants explained - European Federation of Periodontology. Accessed February 19, 2025. https://www.efp.org/for-patients/dental-implants/dental-implants-explained/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Gehrke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Aramburú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Junior J, Perez-Diaz L, et al. Can changes in implant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macrogeometry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accelerate the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osseointegration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process?: An in vivo experimental biomechanical and histological evaluations.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PLOS ONE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2020;15. doi:10.1371/journal.pone.0233304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Al-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Sawai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Labib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Success of immediate loading implants compared to conventionally-loaded implants: a literature review.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Investig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2016;7(3):217-224. doi:10.1111/jicd.12152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Yadav D, Garg R,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Ahlawat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Chhabra D. 3D printable biomaterials for orthopedic implants: Solution for sustainable and circular economy.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Policy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2020;68:101767. doi:10.1016/j.resourpol.2020.101767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Duyck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Vandamme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K. The effect of loading on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-implant bone: a critical review of the literature.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Oral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Rehabil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2014;41(10):783-794. doi:10.1111/joor.12195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Fazel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Aalai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Rismanchian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M, Sadr-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Eshkevari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Micromotion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stress distribution of immediate loaded implants: a finite element analysis.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Implant Dent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2009;11(4):267-271. doi:10.1111/j.1708-8208.2008.00121.x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	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Dental Implant Prosthetics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 2004. Accessed March 8, 2025. https://shop.elsevier.com/books/dental-implant-prosthetics/misch/978-0-323-01955-2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	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Pesun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IJ,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Steflik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DE, Parr GR, Hanes PJ. Histologic evaluation of the periodontium of abutment teeth in combination implant/tooth fixed partial denture.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 Oral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Maxillofac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Implants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1999;14(3):342-350.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	Dyer SR. Fixed Partial Dentures Supported By Natural Teeth and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Branemark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System Implants: A 3-Year Report.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Implant Dentistry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2002;11(4):392.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	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Muddugangadhar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BC,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Amarnath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GS,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Sonika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Chheda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PS, Garg A. Meta-analysis of Failure and Survival Rate of Implant-supported Single Crowns, Fixed Partial Denture, and Implant Tooth-supported Prostheses.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Oral Health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2015;7(9):11-17.</a:t>
            </a:r>
          </a:p>
        </p:txBody>
      </p:sp>
    </p:spTree>
    <p:extLst>
      <p:ext uri="{BB962C8B-B14F-4D97-AF65-F5344CB8AC3E}">
        <p14:creationId xmlns:p14="http://schemas.microsoft.com/office/powerpoint/2010/main" val="1069532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38" y="283221"/>
            <a:ext cx="9580515" cy="6336063"/>
          </a:xfrm>
        </p:spPr>
        <p:txBody>
          <a:bodyPr>
            <a:no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	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Naert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IE,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Duyck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Hosny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MM,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Quirynen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M, van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Steenberghe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D. Freestanding and tooth-implant connected prostheses in the treatment of partially edentulous patients Part II: An up to 15-years radiographic evaluation.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Oral Implants Res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2001;12(3):245-251. doi:10.1034/j.1600-0501.2001.012003245.x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	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Naert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Koutsikakis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Duyck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Quirynen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M, Jacobs R, van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Steenberghe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D. Biologic outcome of single-implant restorations as tooth replacements: a long-term follow-up study.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Implant Dent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2000;2(4):209-218. doi:10.1111/j.1708-8208.2000.tb00119.x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	Sheets CG,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Earthmann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JC. Natural tooth intrusion and reversal in implant-assisted prosthesis: evidence of and a hypothesis for the occurrence.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Prosthet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1993;70(6):513-520. doi:10.1016/0022-3913(93)90265-p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	Sheets CG, Earthman JC. Tooth intrusion in implant-assisted prostheses.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Prosthet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1997;77(1):39-45. doi:10.1016/s0022-3913(97)70205-1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	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Ormianer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Brosh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Laufer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BZ,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Shifman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Strains recorded in a combined tooth-implant restoration: an in vivo study.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Implant Dent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2005;14(1):58-62. doi:10.1097/01.id.0000154792.14103.94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	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Hosny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Duyck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J, van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Steenberghe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Naert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 Within-subject comparison between connected and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nonconnected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tooth-to-implant fixed partial prostheses: up to 14-year follow-up study.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Prosthodont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2000;13(4):340-346.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	Nishimura RD,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Ochiai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KT, Caputo AA,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Jeong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CM.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Photoelastic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stress analysis of load transfer to implants and natural teeth comparing rigid and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semirigid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connectors.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Prosthet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1999;81(6):696-703. doi:10.1016/s0022-3913(99)70109-5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	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Zhiyong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L, Arataki T,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Shimamura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The influence of prosthesis designs and loading conditions on the stress distribution of tooth-implant supported prostheses.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Bull Tokyo Dent Coll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2004;45(4):213-221. doi:10.2209/tdcpublication.45.213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	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Astrand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P, Borg K,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Gunne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J, Olsson M. Combination of natural teeth and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osseointegrated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implants as prosthesis abutments: a 2-year longitudinal study.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 Oral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Maxillofac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Implants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1991;6(3):305-312.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	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Gunne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Astrand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P, Lindh T, Borg K, Olsson M. Tooth-implant and implant supported fixed partial dentures: a 10-year report.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Prosthodont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1999;12(3):216-221.</a:t>
            </a:r>
          </a:p>
        </p:txBody>
      </p:sp>
    </p:spTree>
    <p:extLst>
      <p:ext uri="{BB962C8B-B14F-4D97-AF65-F5344CB8AC3E}">
        <p14:creationId xmlns:p14="http://schemas.microsoft.com/office/powerpoint/2010/main" val="2231652423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559</TotalTime>
  <Words>1509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Black</vt:lpstr>
      <vt:lpstr>Century Gothic</vt:lpstr>
      <vt:lpstr>Times New Roman</vt:lpstr>
      <vt:lpstr>Wingdings 3</vt:lpstr>
      <vt:lpstr>Ion</vt:lpstr>
      <vt:lpstr>The dilemma of connecting natural teeth to implants in fixed partial prosthesis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dilemma of connecting natural teeth to implants in fixed partial prosthesis</dc:title>
  <dc:creator>pc</dc:creator>
  <cp:lastModifiedBy>abdalbasit Fatihallah</cp:lastModifiedBy>
  <cp:revision>30</cp:revision>
  <dcterms:created xsi:type="dcterms:W3CDTF">2025-03-16T15:23:33Z</dcterms:created>
  <dcterms:modified xsi:type="dcterms:W3CDTF">2025-03-26T17:03:20Z</dcterms:modified>
</cp:coreProperties>
</file>