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330" r:id="rId4"/>
    <p:sldId id="349" r:id="rId5"/>
    <p:sldId id="331" r:id="rId6"/>
    <p:sldId id="342" r:id="rId7"/>
    <p:sldId id="258" r:id="rId8"/>
    <p:sldId id="332" r:id="rId9"/>
    <p:sldId id="308" r:id="rId10"/>
    <p:sldId id="309" r:id="rId11"/>
    <p:sldId id="310" r:id="rId12"/>
    <p:sldId id="340" r:id="rId13"/>
    <p:sldId id="333" r:id="rId14"/>
    <p:sldId id="265" r:id="rId15"/>
    <p:sldId id="354" r:id="rId16"/>
    <p:sldId id="306" r:id="rId17"/>
    <p:sldId id="356" r:id="rId18"/>
    <p:sldId id="335" r:id="rId19"/>
    <p:sldId id="259" r:id="rId20"/>
    <p:sldId id="313" r:id="rId21"/>
    <p:sldId id="365" r:id="rId22"/>
    <p:sldId id="326" r:id="rId23"/>
    <p:sldId id="364" r:id="rId24"/>
    <p:sldId id="303" r:id="rId25"/>
    <p:sldId id="260" r:id="rId26"/>
    <p:sldId id="288" r:id="rId27"/>
    <p:sldId id="261" r:id="rId28"/>
    <p:sldId id="336" r:id="rId29"/>
    <p:sldId id="362" r:id="rId30"/>
    <p:sldId id="363" r:id="rId31"/>
    <p:sldId id="352" r:id="rId32"/>
    <p:sldId id="357" r:id="rId33"/>
    <p:sldId id="263" r:id="rId34"/>
    <p:sldId id="359" r:id="rId35"/>
    <p:sldId id="266" r:id="rId36"/>
    <p:sldId id="341" r:id="rId37"/>
    <p:sldId id="346" r:id="rId38"/>
    <p:sldId id="343" r:id="rId39"/>
    <p:sldId id="344"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structure" id="{15B33FC2-E589-49CA-959F-A464300CE7F5}">
          <p14:sldIdLst>
            <p14:sldId id="330"/>
            <p14:sldId id="349"/>
            <p14:sldId id="331"/>
            <p14:sldId id="342"/>
          </p14:sldIdLst>
        </p14:section>
        <p14:section name="Introduction" id="{B3CFC91D-E5F1-4EED-A77F-F1C204A423EB}">
          <p14:sldIdLst>
            <p14:sldId id="258"/>
            <p14:sldId id="332"/>
            <p14:sldId id="308"/>
            <p14:sldId id="309"/>
            <p14:sldId id="310"/>
            <p14:sldId id="340"/>
            <p14:sldId id="333"/>
            <p14:sldId id="265"/>
            <p14:sldId id="354"/>
            <p14:sldId id="306"/>
            <p14:sldId id="356"/>
          </p14:sldIdLst>
        </p14:section>
        <p14:section name="Aims" id="{097D0347-EC3A-40FA-B8B2-D07500F3AB7A}">
          <p14:sldIdLst>
            <p14:sldId id="335"/>
          </p14:sldIdLst>
        </p14:section>
        <p14:section name="Materials and methods" id="{9475D622-B10B-4F6D-8F34-B244AD2D9C4B}">
          <p14:sldIdLst>
            <p14:sldId id="259"/>
            <p14:sldId id="313"/>
            <p14:sldId id="365"/>
            <p14:sldId id="326"/>
            <p14:sldId id="364"/>
          </p14:sldIdLst>
        </p14:section>
        <p14:section name="Results" id="{408CD4BD-28B4-4716-9D07-E76549484F27}">
          <p14:sldIdLst>
            <p14:sldId id="303"/>
            <p14:sldId id="260"/>
            <p14:sldId id="288"/>
            <p14:sldId id="261"/>
            <p14:sldId id="336"/>
            <p14:sldId id="362"/>
            <p14:sldId id="363"/>
            <p14:sldId id="352"/>
            <p14:sldId id="357"/>
            <p14:sldId id="263"/>
          </p14:sldIdLst>
        </p14:section>
        <p14:section name="Conclusions" id="{891EA262-C486-4CB1-803A-7D2D2629E7E2}">
          <p14:sldIdLst>
            <p14:sldId id="359"/>
            <p14:sldId id="266"/>
            <p14:sldId id="341"/>
            <p14:sldId id="346"/>
            <p14:sldId id="343"/>
            <p14:sldId id="344"/>
            <p14:sldId id="3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7253E"/>
    <a:srgbClr val="E6E6E6"/>
    <a:srgbClr val="33CCFF"/>
    <a:srgbClr val="00CCFF"/>
    <a:srgbClr val="99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71" d="100"/>
          <a:sy n="71" d="100"/>
        </p:scale>
        <p:origin x="423" y="4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E3094A-9368-4F97-9872-50255EB6EC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6658E7-2069-4441-A327-A29CB8353898}">
      <dgm:prSet custT="1"/>
      <dgm:spPr>
        <a:solidFill>
          <a:srgbClr val="002060"/>
        </a:solidFill>
      </dgm:spPr>
      <dgm:t>
        <a:bodyPr/>
        <a:lstStyle/>
        <a:p>
          <a:pPr algn="ctr"/>
          <a:r>
            <a:rPr lang="en-US" sz="2800" b="1" dirty="0">
              <a:solidFill>
                <a:srgbClr val="FFFF00"/>
              </a:solidFill>
            </a:rPr>
            <a:t>Objectives and outcome of root canal treatment</a:t>
          </a:r>
        </a:p>
      </dgm:t>
    </dgm:pt>
    <dgm:pt modelId="{6A84658B-3954-42F1-85B7-82FE59C5270D}" type="parTrans" cxnId="{2A96AD30-B287-4A57-81E6-DBD0FD4EC6EC}">
      <dgm:prSet/>
      <dgm:spPr/>
      <dgm:t>
        <a:bodyPr/>
        <a:lstStyle/>
        <a:p>
          <a:pPr algn="ctr"/>
          <a:endParaRPr lang="en-US" sz="2000" b="1"/>
        </a:p>
      </dgm:t>
    </dgm:pt>
    <dgm:pt modelId="{39924B4D-ADEE-4188-AE64-BD97290BE420}" type="sibTrans" cxnId="{2A96AD30-B287-4A57-81E6-DBD0FD4EC6EC}">
      <dgm:prSet/>
      <dgm:spPr/>
      <dgm:t>
        <a:bodyPr/>
        <a:lstStyle/>
        <a:p>
          <a:pPr algn="ctr"/>
          <a:endParaRPr lang="en-US" sz="2000" b="1"/>
        </a:p>
      </dgm:t>
    </dgm:pt>
    <dgm:pt modelId="{4DFD3ECA-3184-4FF4-BF86-6DEF9B371432}" type="pres">
      <dgm:prSet presAssocID="{B8E3094A-9368-4F97-9872-50255EB6ECAE}" presName="linear" presStyleCnt="0">
        <dgm:presLayoutVars>
          <dgm:animLvl val="lvl"/>
          <dgm:resizeHandles val="exact"/>
        </dgm:presLayoutVars>
      </dgm:prSet>
      <dgm:spPr/>
    </dgm:pt>
    <dgm:pt modelId="{66A08B57-DA74-4434-A447-CDB7427C5389}" type="pres">
      <dgm:prSet presAssocID="{6C6658E7-2069-4441-A327-A29CB8353898}" presName="parentText" presStyleLbl="node1" presStyleIdx="0" presStyleCnt="1" custScaleY="265342">
        <dgm:presLayoutVars>
          <dgm:chMax val="0"/>
          <dgm:bulletEnabled val="1"/>
        </dgm:presLayoutVars>
      </dgm:prSet>
      <dgm:spPr/>
    </dgm:pt>
  </dgm:ptLst>
  <dgm:cxnLst>
    <dgm:cxn modelId="{2A96AD30-B287-4A57-81E6-DBD0FD4EC6EC}" srcId="{B8E3094A-9368-4F97-9872-50255EB6ECAE}" destId="{6C6658E7-2069-4441-A327-A29CB8353898}" srcOrd="0" destOrd="0" parTransId="{6A84658B-3954-42F1-85B7-82FE59C5270D}" sibTransId="{39924B4D-ADEE-4188-AE64-BD97290BE420}"/>
    <dgm:cxn modelId="{B77FEB85-1712-4609-8EFF-E3FCD0E9723B}" type="presOf" srcId="{6C6658E7-2069-4441-A327-A29CB8353898}" destId="{66A08B57-DA74-4434-A447-CDB7427C5389}" srcOrd="0" destOrd="0" presId="urn:microsoft.com/office/officeart/2005/8/layout/vList2"/>
    <dgm:cxn modelId="{1F6D3088-DB10-413F-A306-8E42730CDCDA}" type="presOf" srcId="{B8E3094A-9368-4F97-9872-50255EB6ECAE}" destId="{4DFD3ECA-3184-4FF4-BF86-6DEF9B371432}" srcOrd="0" destOrd="0" presId="urn:microsoft.com/office/officeart/2005/8/layout/vList2"/>
    <dgm:cxn modelId="{0387E320-FDA1-4AA1-B225-DBC2801C5A5D}" type="presParOf" srcId="{4DFD3ECA-3184-4FF4-BF86-6DEF9B371432}" destId="{66A08B57-DA74-4434-A447-CDB7427C5389}" srcOrd="0"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E3094A-9368-4F97-9872-50255EB6EC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6658E7-2069-4441-A327-A29CB8353898}">
      <dgm:prSet custT="1"/>
      <dgm:spPr>
        <a:solidFill>
          <a:schemeClr val="tx1"/>
        </a:solidFill>
      </dgm:spPr>
      <dgm:t>
        <a:bodyPr/>
        <a:lstStyle/>
        <a:p>
          <a:pPr algn="ctr"/>
          <a:r>
            <a:rPr lang="en-US" sz="2800" b="1" dirty="0">
              <a:solidFill>
                <a:srgbClr val="FFFF00"/>
              </a:solidFill>
            </a:rPr>
            <a:t>Objectives and outcome of root canal treatment</a:t>
          </a:r>
        </a:p>
      </dgm:t>
    </dgm:pt>
    <dgm:pt modelId="{6A84658B-3954-42F1-85B7-82FE59C5270D}" type="parTrans" cxnId="{2A96AD30-B287-4A57-81E6-DBD0FD4EC6EC}">
      <dgm:prSet/>
      <dgm:spPr/>
      <dgm:t>
        <a:bodyPr/>
        <a:lstStyle/>
        <a:p>
          <a:pPr algn="ctr"/>
          <a:endParaRPr lang="en-US" sz="2000" b="1"/>
        </a:p>
      </dgm:t>
    </dgm:pt>
    <dgm:pt modelId="{39924B4D-ADEE-4188-AE64-BD97290BE420}" type="sibTrans" cxnId="{2A96AD30-B287-4A57-81E6-DBD0FD4EC6EC}">
      <dgm:prSet/>
      <dgm:spPr/>
      <dgm:t>
        <a:bodyPr/>
        <a:lstStyle/>
        <a:p>
          <a:pPr algn="ctr"/>
          <a:endParaRPr lang="en-US" sz="2000" b="1"/>
        </a:p>
      </dgm:t>
    </dgm:pt>
    <dgm:pt modelId="{4DFD3ECA-3184-4FF4-BF86-6DEF9B371432}" type="pres">
      <dgm:prSet presAssocID="{B8E3094A-9368-4F97-9872-50255EB6ECAE}" presName="linear" presStyleCnt="0">
        <dgm:presLayoutVars>
          <dgm:animLvl val="lvl"/>
          <dgm:resizeHandles val="exact"/>
        </dgm:presLayoutVars>
      </dgm:prSet>
      <dgm:spPr/>
    </dgm:pt>
    <dgm:pt modelId="{66A08B57-DA74-4434-A447-CDB7427C5389}" type="pres">
      <dgm:prSet presAssocID="{6C6658E7-2069-4441-A327-A29CB8353898}" presName="parentText" presStyleLbl="node1" presStyleIdx="0" presStyleCnt="1" custScaleY="265342">
        <dgm:presLayoutVars>
          <dgm:chMax val="0"/>
          <dgm:bulletEnabled val="1"/>
        </dgm:presLayoutVars>
      </dgm:prSet>
      <dgm:spPr/>
    </dgm:pt>
  </dgm:ptLst>
  <dgm:cxnLst>
    <dgm:cxn modelId="{2A96AD30-B287-4A57-81E6-DBD0FD4EC6EC}" srcId="{B8E3094A-9368-4F97-9872-50255EB6ECAE}" destId="{6C6658E7-2069-4441-A327-A29CB8353898}" srcOrd="0" destOrd="0" parTransId="{6A84658B-3954-42F1-85B7-82FE59C5270D}" sibTransId="{39924B4D-ADEE-4188-AE64-BD97290BE420}"/>
    <dgm:cxn modelId="{B77FEB85-1712-4609-8EFF-E3FCD0E9723B}" type="presOf" srcId="{6C6658E7-2069-4441-A327-A29CB8353898}" destId="{66A08B57-DA74-4434-A447-CDB7427C5389}" srcOrd="0" destOrd="0" presId="urn:microsoft.com/office/officeart/2005/8/layout/vList2"/>
    <dgm:cxn modelId="{1F6D3088-DB10-413F-A306-8E42730CDCDA}" type="presOf" srcId="{B8E3094A-9368-4F97-9872-50255EB6ECAE}" destId="{4DFD3ECA-3184-4FF4-BF86-6DEF9B371432}" srcOrd="0" destOrd="0" presId="urn:microsoft.com/office/officeart/2005/8/layout/vList2"/>
    <dgm:cxn modelId="{0387E320-FDA1-4AA1-B225-DBC2801C5A5D}" type="presParOf" srcId="{4DFD3ECA-3184-4FF4-BF86-6DEF9B371432}" destId="{66A08B57-DA74-4434-A447-CDB7427C538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6D7165-B51A-4EDB-A80C-D828C89880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0E1B6B-8D9D-45CC-9A94-9306B725EAFD}">
      <dgm:prSet/>
      <dgm:spPr>
        <a:noFill/>
      </dgm:spPr>
      <dgm:t>
        <a:bodyPr/>
        <a:lstStyle/>
        <a:p>
          <a:pPr algn="ctr"/>
          <a:r>
            <a:rPr lang="en-US" dirty="0">
              <a:solidFill>
                <a:schemeClr val="tx1"/>
              </a:solidFill>
            </a:rPr>
            <a:t>Why it is important to assess the prevalence of apical periodontitis?</a:t>
          </a:r>
          <a:br>
            <a:rPr lang="en-US" dirty="0">
              <a:solidFill>
                <a:schemeClr val="tx1"/>
              </a:solidFill>
            </a:rPr>
          </a:br>
          <a:endParaRPr lang="en-US" dirty="0">
            <a:solidFill>
              <a:schemeClr val="tx1"/>
            </a:solidFill>
          </a:endParaRPr>
        </a:p>
      </dgm:t>
    </dgm:pt>
    <dgm:pt modelId="{2B367F7B-92B4-4696-848D-F3790A6F31CF}" type="parTrans" cxnId="{9D70A897-F6D5-4F0A-893B-FD20F784599D}">
      <dgm:prSet/>
      <dgm:spPr/>
      <dgm:t>
        <a:bodyPr/>
        <a:lstStyle/>
        <a:p>
          <a:endParaRPr lang="en-US">
            <a:solidFill>
              <a:schemeClr val="tx1"/>
            </a:solidFill>
          </a:endParaRPr>
        </a:p>
      </dgm:t>
    </dgm:pt>
    <dgm:pt modelId="{10EE609B-6654-47D2-BDC4-E8792596F075}" type="sibTrans" cxnId="{9D70A897-F6D5-4F0A-893B-FD20F784599D}">
      <dgm:prSet/>
      <dgm:spPr/>
      <dgm:t>
        <a:bodyPr/>
        <a:lstStyle/>
        <a:p>
          <a:endParaRPr lang="en-US">
            <a:solidFill>
              <a:schemeClr val="tx1"/>
            </a:solidFill>
          </a:endParaRPr>
        </a:p>
      </dgm:t>
    </dgm:pt>
    <dgm:pt modelId="{146234FF-F73E-4098-8436-977EEBDF959D}" type="pres">
      <dgm:prSet presAssocID="{636D7165-B51A-4EDB-A80C-D828C8988041}" presName="linear" presStyleCnt="0">
        <dgm:presLayoutVars>
          <dgm:animLvl val="lvl"/>
          <dgm:resizeHandles val="exact"/>
        </dgm:presLayoutVars>
      </dgm:prSet>
      <dgm:spPr/>
    </dgm:pt>
    <dgm:pt modelId="{3594A661-A3A8-4622-BC96-FEAA1FE07036}" type="pres">
      <dgm:prSet presAssocID="{570E1B6B-8D9D-45CC-9A94-9306B725EAFD}" presName="parentText" presStyleLbl="node1" presStyleIdx="0" presStyleCnt="1">
        <dgm:presLayoutVars>
          <dgm:chMax val="0"/>
          <dgm:bulletEnabled val="1"/>
        </dgm:presLayoutVars>
      </dgm:prSet>
      <dgm:spPr/>
    </dgm:pt>
  </dgm:ptLst>
  <dgm:cxnLst>
    <dgm:cxn modelId="{2B9C5E26-FF0E-45CF-B3EA-A8543345D81A}" type="presOf" srcId="{636D7165-B51A-4EDB-A80C-D828C8988041}" destId="{146234FF-F73E-4098-8436-977EEBDF959D}" srcOrd="0" destOrd="0" presId="urn:microsoft.com/office/officeart/2005/8/layout/vList2"/>
    <dgm:cxn modelId="{56C0A886-C94F-4F0C-A93D-41CF6586C83B}" type="presOf" srcId="{570E1B6B-8D9D-45CC-9A94-9306B725EAFD}" destId="{3594A661-A3A8-4622-BC96-FEAA1FE07036}" srcOrd="0" destOrd="0" presId="urn:microsoft.com/office/officeart/2005/8/layout/vList2"/>
    <dgm:cxn modelId="{9D70A897-F6D5-4F0A-893B-FD20F784599D}" srcId="{636D7165-B51A-4EDB-A80C-D828C8988041}" destId="{570E1B6B-8D9D-45CC-9A94-9306B725EAFD}" srcOrd="0" destOrd="0" parTransId="{2B367F7B-92B4-4696-848D-F3790A6F31CF}" sibTransId="{10EE609B-6654-47D2-BDC4-E8792596F075}"/>
    <dgm:cxn modelId="{D2AF4A57-6242-48B9-879B-A9B1C9A00F54}" type="presParOf" srcId="{146234FF-F73E-4098-8436-977EEBDF959D}" destId="{3594A661-A3A8-4622-BC96-FEAA1FE0703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3B0599-172E-4386-8A4B-481591E2CC1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B3A39A1-EFE7-4FEF-934D-DAA5C4607A4A}">
      <dgm:prSet/>
      <dgm:spPr/>
      <dgm:t>
        <a:bodyPr/>
        <a:lstStyle/>
        <a:p>
          <a:pPr algn="ctr"/>
          <a:r>
            <a:rPr lang="en-US" dirty="0"/>
            <a:t>No significant differences in AP prevalence based on gender, tooth position, or quality of coronal restoration.</a:t>
          </a:r>
        </a:p>
      </dgm:t>
    </dgm:pt>
    <dgm:pt modelId="{2A0E08F3-73A8-43C5-B067-6269DDB50DA9}" type="parTrans" cxnId="{9A11D540-CDE0-425A-B86E-0227B7669F86}">
      <dgm:prSet/>
      <dgm:spPr/>
      <dgm:t>
        <a:bodyPr/>
        <a:lstStyle/>
        <a:p>
          <a:pPr algn="ctr"/>
          <a:endParaRPr lang="en-US"/>
        </a:p>
      </dgm:t>
    </dgm:pt>
    <dgm:pt modelId="{8ACCAB6F-20D7-4537-9C66-0DF7BC300570}" type="sibTrans" cxnId="{9A11D540-CDE0-425A-B86E-0227B7669F86}">
      <dgm:prSet/>
      <dgm:spPr/>
      <dgm:t>
        <a:bodyPr/>
        <a:lstStyle/>
        <a:p>
          <a:pPr algn="ctr"/>
          <a:endParaRPr lang="en-US"/>
        </a:p>
      </dgm:t>
    </dgm:pt>
    <dgm:pt modelId="{7F7102A5-5C48-4CE1-B2D8-8CCCC7B296B4}">
      <dgm:prSet/>
      <dgm:spPr/>
      <dgm:t>
        <a:bodyPr/>
        <a:lstStyle/>
        <a:p>
          <a:pPr algn="ctr"/>
          <a:r>
            <a:rPr lang="en-US" dirty="0"/>
            <a:t>Significant factors: unfilled canals, non-homogenous RCF, perforations and root filling length.</a:t>
          </a:r>
        </a:p>
      </dgm:t>
    </dgm:pt>
    <dgm:pt modelId="{18C09C78-794D-4400-8ECF-D254E799AA26}" type="parTrans" cxnId="{79CC12E1-9ACC-466D-A273-CCCBF63BFC38}">
      <dgm:prSet/>
      <dgm:spPr/>
      <dgm:t>
        <a:bodyPr/>
        <a:lstStyle/>
        <a:p>
          <a:pPr algn="ctr"/>
          <a:endParaRPr lang="en-US"/>
        </a:p>
      </dgm:t>
    </dgm:pt>
    <dgm:pt modelId="{DECA3DC0-0776-45B7-B72A-127772CEC9DC}" type="sibTrans" cxnId="{79CC12E1-9ACC-466D-A273-CCCBF63BFC38}">
      <dgm:prSet/>
      <dgm:spPr/>
      <dgm:t>
        <a:bodyPr/>
        <a:lstStyle/>
        <a:p>
          <a:pPr algn="ctr"/>
          <a:endParaRPr lang="en-US"/>
        </a:p>
      </dgm:t>
    </dgm:pt>
    <dgm:pt modelId="{94023A24-43CD-481B-BFEA-0E609F875C7F}" type="pres">
      <dgm:prSet presAssocID="{6D3B0599-172E-4386-8A4B-481591E2CC18}" presName="linear" presStyleCnt="0">
        <dgm:presLayoutVars>
          <dgm:animLvl val="lvl"/>
          <dgm:resizeHandles val="exact"/>
        </dgm:presLayoutVars>
      </dgm:prSet>
      <dgm:spPr/>
    </dgm:pt>
    <dgm:pt modelId="{BF43695F-9566-4CFE-B081-2F1A4B40EE40}" type="pres">
      <dgm:prSet presAssocID="{1B3A39A1-EFE7-4FEF-934D-DAA5C4607A4A}" presName="parentText" presStyleLbl="node1" presStyleIdx="0" presStyleCnt="2">
        <dgm:presLayoutVars>
          <dgm:chMax val="0"/>
          <dgm:bulletEnabled val="1"/>
        </dgm:presLayoutVars>
      </dgm:prSet>
      <dgm:spPr/>
    </dgm:pt>
    <dgm:pt modelId="{EC2085E4-EB8B-419C-BC29-A7CB6F093D16}" type="pres">
      <dgm:prSet presAssocID="{8ACCAB6F-20D7-4537-9C66-0DF7BC300570}" presName="spacer" presStyleCnt="0"/>
      <dgm:spPr/>
    </dgm:pt>
    <dgm:pt modelId="{75C8BB78-09B6-463E-83B2-46BF2035F0B2}" type="pres">
      <dgm:prSet presAssocID="{7F7102A5-5C48-4CE1-B2D8-8CCCC7B296B4}" presName="parentText" presStyleLbl="node1" presStyleIdx="1" presStyleCnt="2">
        <dgm:presLayoutVars>
          <dgm:chMax val="0"/>
          <dgm:bulletEnabled val="1"/>
        </dgm:presLayoutVars>
      </dgm:prSet>
      <dgm:spPr/>
    </dgm:pt>
  </dgm:ptLst>
  <dgm:cxnLst>
    <dgm:cxn modelId="{9A11D540-CDE0-425A-B86E-0227B7669F86}" srcId="{6D3B0599-172E-4386-8A4B-481591E2CC18}" destId="{1B3A39A1-EFE7-4FEF-934D-DAA5C4607A4A}" srcOrd="0" destOrd="0" parTransId="{2A0E08F3-73A8-43C5-B067-6269DDB50DA9}" sibTransId="{8ACCAB6F-20D7-4537-9C66-0DF7BC300570}"/>
    <dgm:cxn modelId="{0CC2B345-8747-416E-B3DC-859E4ABC0A7F}" type="presOf" srcId="{6D3B0599-172E-4386-8A4B-481591E2CC18}" destId="{94023A24-43CD-481B-BFEA-0E609F875C7F}" srcOrd="0" destOrd="0" presId="urn:microsoft.com/office/officeart/2005/8/layout/vList2"/>
    <dgm:cxn modelId="{BCC405C7-87FE-4D1D-9480-F480DE92D043}" type="presOf" srcId="{7F7102A5-5C48-4CE1-B2D8-8CCCC7B296B4}" destId="{75C8BB78-09B6-463E-83B2-46BF2035F0B2}" srcOrd="0" destOrd="0" presId="urn:microsoft.com/office/officeart/2005/8/layout/vList2"/>
    <dgm:cxn modelId="{79CC12E1-9ACC-466D-A273-CCCBF63BFC38}" srcId="{6D3B0599-172E-4386-8A4B-481591E2CC18}" destId="{7F7102A5-5C48-4CE1-B2D8-8CCCC7B296B4}" srcOrd="1" destOrd="0" parTransId="{18C09C78-794D-4400-8ECF-D254E799AA26}" sibTransId="{DECA3DC0-0776-45B7-B72A-127772CEC9DC}"/>
    <dgm:cxn modelId="{A8FCB6F0-1A75-4BEF-B11D-F8F08FA2BB34}" type="presOf" srcId="{1B3A39A1-EFE7-4FEF-934D-DAA5C4607A4A}" destId="{BF43695F-9566-4CFE-B081-2F1A4B40EE40}" srcOrd="0" destOrd="0" presId="urn:microsoft.com/office/officeart/2005/8/layout/vList2"/>
    <dgm:cxn modelId="{5AB3C307-A635-4A93-9358-A0FDB04D3CAA}" type="presParOf" srcId="{94023A24-43CD-481B-BFEA-0E609F875C7F}" destId="{BF43695F-9566-4CFE-B081-2F1A4B40EE40}" srcOrd="0" destOrd="0" presId="urn:microsoft.com/office/officeart/2005/8/layout/vList2"/>
    <dgm:cxn modelId="{2742DD7D-7DFF-496D-B9E0-A16F54DCF4E1}" type="presParOf" srcId="{94023A24-43CD-481B-BFEA-0E609F875C7F}" destId="{EC2085E4-EB8B-419C-BC29-A7CB6F093D16}" srcOrd="1" destOrd="0" presId="urn:microsoft.com/office/officeart/2005/8/layout/vList2"/>
    <dgm:cxn modelId="{9DA0BAC3-1982-481B-B71A-064D31E1BD40}" type="presParOf" srcId="{94023A24-43CD-481B-BFEA-0E609F875C7F}" destId="{75C8BB78-09B6-463E-83B2-46BF2035F0B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80F34C-572E-46E2-B034-A76F9BE0DC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AF5C4-2ACF-463A-BFB6-4723A0A9F2C9}">
      <dgm:prSet/>
      <dgm:spPr>
        <a:noFill/>
      </dgm:spPr>
      <dgm:t>
        <a:bodyPr/>
        <a:lstStyle/>
        <a:p>
          <a:r>
            <a:rPr lang="en-US" dirty="0">
              <a:solidFill>
                <a:srgbClr val="FFFF00"/>
              </a:solidFill>
            </a:rPr>
            <a:t>Limitations</a:t>
          </a:r>
        </a:p>
      </dgm:t>
    </dgm:pt>
    <dgm:pt modelId="{9803CC7B-453F-40CE-8B1E-2F932A33E0A5}" type="parTrans" cxnId="{3A24743E-95F4-45FF-BE11-4025C3B88877}">
      <dgm:prSet/>
      <dgm:spPr/>
      <dgm:t>
        <a:bodyPr/>
        <a:lstStyle/>
        <a:p>
          <a:endParaRPr lang="en-US"/>
        </a:p>
      </dgm:t>
    </dgm:pt>
    <dgm:pt modelId="{8C1B8918-A0E8-4948-B89A-ED5F30020DC1}" type="sibTrans" cxnId="{3A24743E-95F4-45FF-BE11-4025C3B88877}">
      <dgm:prSet/>
      <dgm:spPr/>
      <dgm:t>
        <a:bodyPr/>
        <a:lstStyle/>
        <a:p>
          <a:endParaRPr lang="en-US"/>
        </a:p>
      </dgm:t>
    </dgm:pt>
    <dgm:pt modelId="{FD570633-6675-464C-B86C-11DBDBA626FF}" type="pres">
      <dgm:prSet presAssocID="{9080F34C-572E-46E2-B034-A76F9BE0DCA5}" presName="linear" presStyleCnt="0">
        <dgm:presLayoutVars>
          <dgm:animLvl val="lvl"/>
          <dgm:resizeHandles val="exact"/>
        </dgm:presLayoutVars>
      </dgm:prSet>
      <dgm:spPr/>
    </dgm:pt>
    <dgm:pt modelId="{E5F8395A-3454-42D2-B1A1-D962B5F7FEF0}" type="pres">
      <dgm:prSet presAssocID="{7E2AF5C4-2ACF-463A-BFB6-4723A0A9F2C9}" presName="parentText" presStyleLbl="node1" presStyleIdx="0" presStyleCnt="1">
        <dgm:presLayoutVars>
          <dgm:chMax val="0"/>
          <dgm:bulletEnabled val="1"/>
        </dgm:presLayoutVars>
      </dgm:prSet>
      <dgm:spPr/>
    </dgm:pt>
  </dgm:ptLst>
  <dgm:cxnLst>
    <dgm:cxn modelId="{3A24743E-95F4-45FF-BE11-4025C3B88877}" srcId="{9080F34C-572E-46E2-B034-A76F9BE0DCA5}" destId="{7E2AF5C4-2ACF-463A-BFB6-4723A0A9F2C9}" srcOrd="0" destOrd="0" parTransId="{9803CC7B-453F-40CE-8B1E-2F932A33E0A5}" sibTransId="{8C1B8918-A0E8-4948-B89A-ED5F30020DC1}"/>
    <dgm:cxn modelId="{F1B5AE46-7841-4BC9-A30F-1DEA6A47377D}" type="presOf" srcId="{9080F34C-572E-46E2-B034-A76F9BE0DCA5}" destId="{FD570633-6675-464C-B86C-11DBDBA626FF}" srcOrd="0" destOrd="0" presId="urn:microsoft.com/office/officeart/2005/8/layout/vList2"/>
    <dgm:cxn modelId="{D5525AD2-4612-4F6B-8BF3-23F4BE36CD41}" type="presOf" srcId="{7E2AF5C4-2ACF-463A-BFB6-4723A0A9F2C9}" destId="{E5F8395A-3454-42D2-B1A1-D962B5F7FEF0}" srcOrd="0" destOrd="0" presId="urn:microsoft.com/office/officeart/2005/8/layout/vList2"/>
    <dgm:cxn modelId="{3CE539F2-0DFE-4998-ADA3-F14304F6737A}" type="presParOf" srcId="{FD570633-6675-464C-B86C-11DBDBA626FF}" destId="{E5F8395A-3454-42D2-B1A1-D962B5F7FEF0}"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8B57-DA74-4434-A447-CDB7427C5389}">
      <dsp:nvSpPr>
        <dsp:cNvPr id="0" name=""/>
        <dsp:cNvSpPr/>
      </dsp:nvSpPr>
      <dsp:spPr>
        <a:xfrm>
          <a:off x="0" y="408"/>
          <a:ext cx="6072003" cy="83658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FF00"/>
              </a:solidFill>
            </a:rPr>
            <a:t>Objectives and outcome of root canal treatment</a:t>
          </a:r>
        </a:p>
      </dsp:txBody>
      <dsp:txXfrm>
        <a:off x="40838" y="41246"/>
        <a:ext cx="5990327" cy="754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08B57-DA74-4434-A447-CDB7427C5389}">
      <dsp:nvSpPr>
        <dsp:cNvPr id="0" name=""/>
        <dsp:cNvSpPr/>
      </dsp:nvSpPr>
      <dsp:spPr>
        <a:xfrm>
          <a:off x="0" y="408"/>
          <a:ext cx="6072003" cy="83658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FF00"/>
              </a:solidFill>
            </a:rPr>
            <a:t>Objectives and outcome of root canal treatment</a:t>
          </a:r>
        </a:p>
      </dsp:txBody>
      <dsp:txXfrm>
        <a:off x="40838" y="41246"/>
        <a:ext cx="5990327" cy="754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4A661-A3A8-4622-BC96-FEAA1FE07036}">
      <dsp:nvSpPr>
        <dsp:cNvPr id="0" name=""/>
        <dsp:cNvSpPr/>
      </dsp:nvSpPr>
      <dsp:spPr>
        <a:xfrm>
          <a:off x="0" y="24123"/>
          <a:ext cx="10515600" cy="280448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solidFill>
                <a:schemeClr val="tx1"/>
              </a:solidFill>
            </a:rPr>
            <a:t>Why it is important to assess the prevalence of apical periodontitis?</a:t>
          </a:r>
          <a:br>
            <a:rPr lang="en-US" sz="5100" kern="1200" dirty="0">
              <a:solidFill>
                <a:schemeClr val="tx1"/>
              </a:solidFill>
            </a:rPr>
          </a:br>
          <a:endParaRPr lang="en-US" sz="5100" kern="1200" dirty="0">
            <a:solidFill>
              <a:schemeClr val="tx1"/>
            </a:solidFill>
          </a:endParaRPr>
        </a:p>
      </dsp:txBody>
      <dsp:txXfrm>
        <a:off x="136904" y="161027"/>
        <a:ext cx="10241792" cy="2530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3695F-9566-4CFE-B081-2F1A4B40EE40}">
      <dsp:nvSpPr>
        <dsp:cNvPr id="0" name=""/>
        <dsp:cNvSpPr/>
      </dsp:nvSpPr>
      <dsp:spPr>
        <a:xfrm>
          <a:off x="0" y="282067"/>
          <a:ext cx="6109599" cy="25693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No significant differences in AP prevalence based on gender, tooth position, or quality of coronal restoration.</a:t>
          </a:r>
        </a:p>
      </dsp:txBody>
      <dsp:txXfrm>
        <a:off x="125424" y="407491"/>
        <a:ext cx="5858751" cy="2318471"/>
      </dsp:txXfrm>
    </dsp:sp>
    <dsp:sp modelId="{75C8BB78-09B6-463E-83B2-46BF2035F0B2}">
      <dsp:nvSpPr>
        <dsp:cNvPr id="0" name=""/>
        <dsp:cNvSpPr/>
      </dsp:nvSpPr>
      <dsp:spPr>
        <a:xfrm>
          <a:off x="0" y="2955067"/>
          <a:ext cx="6109599" cy="256931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Significant factors: unfilled canals, non-homogenous RCF, perforations and root filling length.</a:t>
          </a:r>
        </a:p>
      </dsp:txBody>
      <dsp:txXfrm>
        <a:off x="125424" y="3080491"/>
        <a:ext cx="5858751" cy="2318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8395A-3454-42D2-B1A1-D962B5F7FEF0}">
      <dsp:nvSpPr>
        <dsp:cNvPr id="0" name=""/>
        <dsp:cNvSpPr/>
      </dsp:nvSpPr>
      <dsp:spPr>
        <a:xfrm>
          <a:off x="0" y="3193"/>
          <a:ext cx="10515600" cy="1319175"/>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dirty="0">
              <a:solidFill>
                <a:srgbClr val="FFFF00"/>
              </a:solidFill>
            </a:rPr>
            <a:t>Limitations</a:t>
          </a:r>
        </a:p>
      </dsp:txBody>
      <dsp:txXfrm>
        <a:off x="64397" y="67590"/>
        <a:ext cx="10386806" cy="11903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5158B-9BF7-4BB0-AD5D-25114A11105D}" type="datetimeFigureOut">
              <a:rPr lang="en-US" smtClean="0"/>
              <a:t>3/26/2025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5212A-2A9F-4C17-97E8-DB0B25A0FDA7}" type="slidenum">
              <a:rPr lang="en-US" smtClean="0"/>
              <a:t>‹#›</a:t>
            </a:fld>
            <a:endParaRPr lang="en-US" dirty="0"/>
          </a:p>
        </p:txBody>
      </p:sp>
    </p:spTree>
    <p:extLst>
      <p:ext uri="{BB962C8B-B14F-4D97-AF65-F5344CB8AC3E}">
        <p14:creationId xmlns:p14="http://schemas.microsoft.com/office/powerpoint/2010/main" val="3749761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5</a:t>
            </a:fld>
            <a:endParaRPr lang="en-US" dirty="0"/>
          </a:p>
        </p:txBody>
      </p:sp>
    </p:spTree>
    <p:extLst>
      <p:ext uri="{BB962C8B-B14F-4D97-AF65-F5344CB8AC3E}">
        <p14:creationId xmlns:p14="http://schemas.microsoft.com/office/powerpoint/2010/main" val="159980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7</a:t>
            </a:fld>
            <a:endParaRPr lang="en-US" dirty="0"/>
          </a:p>
        </p:txBody>
      </p:sp>
    </p:spTree>
    <p:extLst>
      <p:ext uri="{BB962C8B-B14F-4D97-AF65-F5344CB8AC3E}">
        <p14:creationId xmlns:p14="http://schemas.microsoft.com/office/powerpoint/2010/main" val="41657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14</a:t>
            </a:fld>
            <a:endParaRPr lang="en-US" dirty="0"/>
          </a:p>
        </p:txBody>
      </p:sp>
    </p:spTree>
    <p:extLst>
      <p:ext uri="{BB962C8B-B14F-4D97-AF65-F5344CB8AC3E}">
        <p14:creationId xmlns:p14="http://schemas.microsoft.com/office/powerpoint/2010/main" val="400470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AD279-1835-C338-B8BE-AA237C24D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658FE-E8E2-4AE2-D263-9362F48D8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E3872-E0F6-E2D5-B0B1-9075689887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7635CE-24A4-E1B8-03EB-FCC59DE025C4}"/>
              </a:ext>
            </a:extLst>
          </p:cNvPr>
          <p:cNvSpPr>
            <a:spLocks noGrp="1"/>
          </p:cNvSpPr>
          <p:nvPr>
            <p:ph type="sldNum" sz="quarter" idx="5"/>
          </p:nvPr>
        </p:nvSpPr>
        <p:spPr/>
        <p:txBody>
          <a:bodyPr/>
          <a:lstStyle/>
          <a:p>
            <a:fld id="{E7F5212A-2A9F-4C17-97E8-DB0B25A0FDA7}" type="slidenum">
              <a:rPr lang="en-US" smtClean="0"/>
              <a:t>21</a:t>
            </a:fld>
            <a:endParaRPr lang="en-US" dirty="0"/>
          </a:p>
        </p:txBody>
      </p:sp>
    </p:spTree>
    <p:extLst>
      <p:ext uri="{BB962C8B-B14F-4D97-AF65-F5344CB8AC3E}">
        <p14:creationId xmlns:p14="http://schemas.microsoft.com/office/powerpoint/2010/main" val="109701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24</a:t>
            </a:fld>
            <a:endParaRPr lang="en-US" dirty="0"/>
          </a:p>
        </p:txBody>
      </p:sp>
    </p:spTree>
    <p:extLst>
      <p:ext uri="{BB962C8B-B14F-4D97-AF65-F5344CB8AC3E}">
        <p14:creationId xmlns:p14="http://schemas.microsoft.com/office/powerpoint/2010/main" val="337149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27</a:t>
            </a:fld>
            <a:endParaRPr lang="en-US" dirty="0"/>
          </a:p>
        </p:txBody>
      </p:sp>
    </p:spTree>
    <p:extLst>
      <p:ext uri="{BB962C8B-B14F-4D97-AF65-F5344CB8AC3E}">
        <p14:creationId xmlns:p14="http://schemas.microsoft.com/office/powerpoint/2010/main" val="237762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FBA4E-6873-0BB8-4853-8640297E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F1061-2F1C-B427-7909-9819159A1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148FC-14A0-F9D3-BEDF-75D4B2511C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1F1CF-7A24-43C6-D539-3CCFEF730123}"/>
              </a:ext>
            </a:extLst>
          </p:cNvPr>
          <p:cNvSpPr>
            <a:spLocks noGrp="1"/>
          </p:cNvSpPr>
          <p:nvPr>
            <p:ph type="sldNum" sz="quarter" idx="5"/>
          </p:nvPr>
        </p:nvSpPr>
        <p:spPr/>
        <p:txBody>
          <a:bodyPr/>
          <a:lstStyle/>
          <a:p>
            <a:fld id="{E7F5212A-2A9F-4C17-97E8-DB0B25A0FDA7}" type="slidenum">
              <a:rPr lang="en-US" smtClean="0"/>
              <a:t>28</a:t>
            </a:fld>
            <a:endParaRPr lang="en-US" dirty="0"/>
          </a:p>
        </p:txBody>
      </p:sp>
    </p:spTree>
    <p:extLst>
      <p:ext uri="{BB962C8B-B14F-4D97-AF65-F5344CB8AC3E}">
        <p14:creationId xmlns:p14="http://schemas.microsoft.com/office/powerpoint/2010/main" val="39840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11D1E"/>
                </a:solidFill>
                <a:latin typeface="Times New Roman" panose="02020603050405020304" pitchFamily="18" charset="0"/>
              </a:rPr>
              <a:t>Limitations were not capturing all the causative factors for the outcome of RCT such as the time of the treatment, skill of the operator, treatment methods, and materials. Although it is impossible to determine whether the detected AP is healing or expanding in epidemiological studies it has been found that after 10 years, the number of newly developed lesions was equal to the healing lesions (26). Another limitation is that the CBCT scans of the study population were acquired from archived data and not from a random population sample, therefore results should be applied to the general population with caution, as including CBCTs of patients with an endodontic problem could have increased the prevalence of AP in this study population. However, it is unethical to perform a randomized trial and expose the population to the radiation of CBCT to acquire the data.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prevalence of persistent infection and the outcome of root canal treatment (RCT) can be improved by using chairside vital fluorescence staining with paper point sampling to confirm successful infection eradication. However, there are still limited surrogate endpoints for clinical use, which contributes to the suboptimal quality of endodontic treatment and the presence of iatrogenic complications.</a:t>
            </a:r>
          </a:p>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32</a:t>
            </a:fld>
            <a:endParaRPr lang="en-US" dirty="0"/>
          </a:p>
        </p:txBody>
      </p:sp>
    </p:spTree>
    <p:extLst>
      <p:ext uri="{BB962C8B-B14F-4D97-AF65-F5344CB8AC3E}">
        <p14:creationId xmlns:p14="http://schemas.microsoft.com/office/powerpoint/2010/main" val="99515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gn="just">
              <a:lnSpc>
                <a:spcPct val="90000"/>
              </a:lnSpc>
              <a:spcAft>
                <a:spcPts val="600"/>
              </a:spcAft>
              <a:buFont typeface="Arial" panose="020B0604020202020204" pitchFamily="34" charset="0"/>
              <a:buChar char="•"/>
            </a:pPr>
            <a:r>
              <a:rPr lang="en-US" sz="1200" b="0" i="0" u="none" strike="noStrike" baseline="0" dirty="0"/>
              <a:t>It seems that the treatments provided with the current standards do</a:t>
            </a:r>
            <a:r>
              <a:rPr lang="en-US" sz="1200" dirty="0"/>
              <a:t> </a:t>
            </a:r>
            <a:r>
              <a:rPr lang="en-US" sz="1200" b="0" i="0" u="none" strike="noStrike" baseline="0" dirty="0"/>
              <a:t>not treat or prevent endodontic disease. </a:t>
            </a:r>
          </a:p>
          <a:p>
            <a:pPr indent="-228600" algn="just">
              <a:lnSpc>
                <a:spcPct val="90000"/>
              </a:lnSpc>
              <a:spcAft>
                <a:spcPts val="600"/>
              </a:spcAft>
              <a:buFont typeface="Arial" panose="020B0604020202020204" pitchFamily="34" charset="0"/>
              <a:buChar char="•"/>
            </a:pPr>
            <a:r>
              <a:rPr lang="en-US" sz="1200" dirty="0"/>
              <a:t>I</a:t>
            </a:r>
            <a:r>
              <a:rPr lang="en-US" sz="1200" b="0" i="0" u="none" strike="noStrike" baseline="0" dirty="0"/>
              <a:t>mproving the quality of the treatment provided for patients is a must. </a:t>
            </a:r>
          </a:p>
          <a:p>
            <a:pPr indent="-228600" algn="just">
              <a:lnSpc>
                <a:spcPct val="90000"/>
              </a:lnSpc>
              <a:spcAft>
                <a:spcPts val="600"/>
              </a:spcAft>
              <a:buFont typeface="Arial" panose="020B0604020202020204" pitchFamily="34" charset="0"/>
              <a:buChar char="•"/>
            </a:pPr>
            <a:r>
              <a:rPr lang="en-US" sz="1200" b="0" i="0" u="none" strike="noStrike" baseline="0" dirty="0"/>
              <a:t> Urgent investment in developing general dental practitioners' abilities to treat teeth requiring root canal treatment is needed to improve the treatment outcome. </a:t>
            </a:r>
          </a:p>
          <a:p>
            <a:pPr indent="-228600" algn="just">
              <a:lnSpc>
                <a:spcPct val="90000"/>
              </a:lnSpc>
              <a:spcAft>
                <a:spcPts val="600"/>
              </a:spcAft>
              <a:buFont typeface="Arial" panose="020B0604020202020204" pitchFamily="34" charset="0"/>
              <a:buChar char="•"/>
            </a:pPr>
            <a:r>
              <a:rPr lang="en-US" sz="1200" b="0" i="0" u="none" strike="noStrike" baseline="0" dirty="0"/>
              <a:t>By enhancing general dental practitioners’ contact with postgraduate mentoring and training; expanding their</a:t>
            </a:r>
            <a:r>
              <a:rPr lang="en-US" sz="1200" dirty="0"/>
              <a:t> </a:t>
            </a:r>
            <a:r>
              <a:rPr lang="en-US" sz="1200" b="0" i="0" u="none" strike="noStrike" baseline="0" dirty="0"/>
              <a:t>practical experience</a:t>
            </a:r>
            <a:endParaRPr lang="en-US" sz="1200" dirty="0"/>
          </a:p>
          <a:p>
            <a:pPr indent="-228600" algn="just">
              <a:lnSpc>
                <a:spcPct val="90000"/>
              </a:lnSpc>
              <a:spcAft>
                <a:spcPts val="600"/>
              </a:spcAft>
              <a:buFont typeface="Arial" panose="020B0604020202020204" pitchFamily="34" charset="0"/>
              <a:buChar char="•"/>
            </a:pPr>
            <a:r>
              <a:rPr lang="en-US" sz="1200" dirty="0"/>
              <a:t>R</a:t>
            </a:r>
            <a:r>
              <a:rPr lang="en-US" sz="1200" b="0" i="0" u="none" strike="noStrike" baseline="0" dirty="0"/>
              <a:t>aising their pay so that they have enough time and resources to meet clinical standards.</a:t>
            </a:r>
            <a:endParaRPr lang="en-US" sz="1200" dirty="0"/>
          </a:p>
          <a:p>
            <a:endParaRPr lang="en-US" dirty="0"/>
          </a:p>
        </p:txBody>
      </p:sp>
      <p:sp>
        <p:nvSpPr>
          <p:cNvPr id="4" name="Slide Number Placeholder 3"/>
          <p:cNvSpPr>
            <a:spLocks noGrp="1"/>
          </p:cNvSpPr>
          <p:nvPr>
            <p:ph type="sldNum" sz="quarter" idx="5"/>
          </p:nvPr>
        </p:nvSpPr>
        <p:spPr/>
        <p:txBody>
          <a:bodyPr/>
          <a:lstStyle/>
          <a:p>
            <a:fld id="{E7F5212A-2A9F-4C17-97E8-DB0B25A0FDA7}" type="slidenum">
              <a:rPr lang="en-US" smtClean="0"/>
              <a:t>34</a:t>
            </a:fld>
            <a:endParaRPr lang="en-US" dirty="0"/>
          </a:p>
        </p:txBody>
      </p:sp>
    </p:spTree>
    <p:extLst>
      <p:ext uri="{BB962C8B-B14F-4D97-AF65-F5344CB8AC3E}">
        <p14:creationId xmlns:p14="http://schemas.microsoft.com/office/powerpoint/2010/main" val="185482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891A-A093-4E75-8ABE-D15BE5C07E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17321B-DDE5-4B46-8ECC-F557BD16D6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8CB93-8612-4A40-B6E3-9AEA20891B97}"/>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5" name="Footer Placeholder 4">
            <a:extLst>
              <a:ext uri="{FF2B5EF4-FFF2-40B4-BE49-F238E27FC236}">
                <a16:creationId xmlns:a16="http://schemas.microsoft.com/office/drawing/2014/main" id="{58780C94-D5CB-46BB-ABDB-06B37A8FE4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A9C80A-6D51-47F4-891D-F316A8718437}"/>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1030538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810B-8427-4F1D-B7E5-496B4C7FF5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CFF546-1146-46A3-87C5-18D83C413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E2C30-B1DB-47B1-9A07-B9F9D096A529}"/>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5" name="Footer Placeholder 4">
            <a:extLst>
              <a:ext uri="{FF2B5EF4-FFF2-40B4-BE49-F238E27FC236}">
                <a16:creationId xmlns:a16="http://schemas.microsoft.com/office/drawing/2014/main" id="{9BEF3216-49BF-485D-AC00-A0CBE6E737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DA9BEB-D7D8-4635-8417-FF29DD2CB493}"/>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205498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2B808C-FF2E-4EBB-9963-737AA93DD4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E90D7-D525-4F84-A0E8-F2A0D625CB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A0F01-6D1A-4245-BB4A-B31E53038090}"/>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5" name="Footer Placeholder 4">
            <a:extLst>
              <a:ext uri="{FF2B5EF4-FFF2-40B4-BE49-F238E27FC236}">
                <a16:creationId xmlns:a16="http://schemas.microsoft.com/office/drawing/2014/main" id="{A909240E-4A96-462F-A536-6153F2A010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280CD0-F2ED-4E78-A99D-2D3645CBBF95}"/>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4239794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90096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80522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85516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82985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3670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98579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78337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6835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EB9C-D3B1-4700-8E34-31AA42921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39944-D832-48F1-9CF8-F4255B23BF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07FC8-036D-4F03-BF0D-937841128A06}"/>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5" name="Footer Placeholder 4">
            <a:extLst>
              <a:ext uri="{FF2B5EF4-FFF2-40B4-BE49-F238E27FC236}">
                <a16:creationId xmlns:a16="http://schemas.microsoft.com/office/drawing/2014/main" id="{C1C0F2A7-D413-4403-8847-F29DCC3294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4D765F-44D2-49CD-8A82-24DD36E070CB}"/>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259860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54328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4092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7130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60499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66638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29846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03940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43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5721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2369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819C-548B-4342-B9BF-53889EE300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FF0347-FD44-4D7B-97FF-0C297886C8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CCAFFD-E7C0-421D-8DB7-F483CE182F66}"/>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5" name="Footer Placeholder 4">
            <a:extLst>
              <a:ext uri="{FF2B5EF4-FFF2-40B4-BE49-F238E27FC236}">
                <a16:creationId xmlns:a16="http://schemas.microsoft.com/office/drawing/2014/main" id="{30250117-4AB1-41CE-9913-948529FD56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532F2E-D96A-4FD4-B46F-59F045CE252C}"/>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962584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47263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91212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60607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3128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239A-0696-47B2-8FF7-3842F4D70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60EE9-49F3-4C23-973E-8779697E6A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81D87-20BC-4D6D-8CB1-D776634238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02268-3AC1-48FA-8BAA-6D2B4B7E398F}"/>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6" name="Footer Placeholder 5">
            <a:extLst>
              <a:ext uri="{FF2B5EF4-FFF2-40B4-BE49-F238E27FC236}">
                <a16:creationId xmlns:a16="http://schemas.microsoft.com/office/drawing/2014/main" id="{4FF37D5C-D060-4489-9094-24517E6091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CCB8F0-1774-4888-B341-B9A72A331B73}"/>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191570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557A-DDF8-4DEE-9C6C-F7C808C7D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D691CB-0D69-4E69-85A5-074F746F2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9C13D-03D3-4C69-8817-7325B05629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254991-8C0E-46A6-BB66-B639D82991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3ED270-0E70-4080-ACB4-AC948A114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CD5CB9-7768-4981-8AD5-98465D4B81F6}"/>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8" name="Footer Placeholder 7">
            <a:extLst>
              <a:ext uri="{FF2B5EF4-FFF2-40B4-BE49-F238E27FC236}">
                <a16:creationId xmlns:a16="http://schemas.microsoft.com/office/drawing/2014/main" id="{89E82825-E90C-49E2-A816-5729C4603B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2205ED-1E3C-4E3E-8ABE-1BE8E318DBE7}"/>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191941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1336-B665-451E-B256-40A977CCB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64C717-3BBB-4534-8555-101EEA1F29D4}"/>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4" name="Footer Placeholder 3">
            <a:extLst>
              <a:ext uri="{FF2B5EF4-FFF2-40B4-BE49-F238E27FC236}">
                <a16:creationId xmlns:a16="http://schemas.microsoft.com/office/drawing/2014/main" id="{7904C990-C4B5-4356-B64F-B5DC37D633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BDCEAA-6DD1-4C3B-8B67-57EEA6CF9B86}"/>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317303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E016D9-CB67-4688-9B4E-D6F664605F75}"/>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3" name="Footer Placeholder 2">
            <a:extLst>
              <a:ext uri="{FF2B5EF4-FFF2-40B4-BE49-F238E27FC236}">
                <a16:creationId xmlns:a16="http://schemas.microsoft.com/office/drawing/2014/main" id="{1C97F0A0-6341-4E25-AA37-741572B85F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46722CA-6F20-4312-A5B3-E55FB7C040C9}"/>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177091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71CD-2D6C-456B-81F5-8BD3E8943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17412-4271-4B5B-95CC-31C720917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0C1A5C-979B-4B41-A0E5-24360ADAD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17D10-E6EF-4C1B-93B0-B949AFA72DF4}"/>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6" name="Footer Placeholder 5">
            <a:extLst>
              <a:ext uri="{FF2B5EF4-FFF2-40B4-BE49-F238E27FC236}">
                <a16:creationId xmlns:a16="http://schemas.microsoft.com/office/drawing/2014/main" id="{026FD537-B6F2-4CC3-B486-F0CC8D6774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324AB3-D438-48A3-A0E1-DDC6460971A1}"/>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89603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9D52-C361-47C9-B9C8-B6B7236AE4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491896-7EC1-4F7D-8556-97544BEBF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DC37B2-D31A-4645-A9AF-A8FA4D4B1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C397D-9A8D-4B53-BA42-075869BC16F1}"/>
              </a:ext>
            </a:extLst>
          </p:cNvPr>
          <p:cNvSpPr>
            <a:spLocks noGrp="1"/>
          </p:cNvSpPr>
          <p:nvPr>
            <p:ph type="dt" sz="half" idx="10"/>
          </p:nvPr>
        </p:nvSpPr>
        <p:spPr/>
        <p:txBody>
          <a:bodyPr/>
          <a:lstStyle/>
          <a:p>
            <a:fld id="{99590EBE-1899-416E-9711-84982E392BF5}" type="datetimeFigureOut">
              <a:rPr lang="en-US" smtClean="0"/>
              <a:t>3/26/2025</a:t>
            </a:fld>
            <a:endParaRPr lang="en-US" dirty="0"/>
          </a:p>
        </p:txBody>
      </p:sp>
      <p:sp>
        <p:nvSpPr>
          <p:cNvPr id="6" name="Footer Placeholder 5">
            <a:extLst>
              <a:ext uri="{FF2B5EF4-FFF2-40B4-BE49-F238E27FC236}">
                <a16:creationId xmlns:a16="http://schemas.microsoft.com/office/drawing/2014/main" id="{6D98DFF3-26A0-431E-8B49-A7D13417F8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EA775-6B46-4CCF-A1D8-6640C90500C2}"/>
              </a:ext>
            </a:extLst>
          </p:cNvPr>
          <p:cNvSpPr>
            <a:spLocks noGrp="1"/>
          </p:cNvSpPr>
          <p:nvPr>
            <p:ph type="sldNum" sz="quarter" idx="12"/>
          </p:nvPr>
        </p:nvSpPr>
        <p:spPr/>
        <p:txBody>
          <a:bodyPr/>
          <a:lstStyle/>
          <a:p>
            <a:fld id="{8EC5B160-4411-4133-89CF-FE4A4ED29F8D}" type="slidenum">
              <a:rPr lang="en-US" smtClean="0"/>
              <a:t>‹#›</a:t>
            </a:fld>
            <a:endParaRPr lang="en-US" dirty="0"/>
          </a:p>
        </p:txBody>
      </p:sp>
    </p:spTree>
    <p:extLst>
      <p:ext uri="{BB962C8B-B14F-4D97-AF65-F5344CB8AC3E}">
        <p14:creationId xmlns:p14="http://schemas.microsoft.com/office/powerpoint/2010/main" val="366517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A870A-26BF-4261-BA3C-5D42CD8CC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EB6662-AABD-4A2A-AC1A-55D45285B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58601-2393-40D5-BDBC-3A6E628E83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90EBE-1899-416E-9711-84982E392BF5}" type="datetimeFigureOut">
              <a:rPr lang="en-US" smtClean="0"/>
              <a:t>3/26/2025</a:t>
            </a:fld>
            <a:endParaRPr lang="en-US" dirty="0"/>
          </a:p>
        </p:txBody>
      </p:sp>
      <p:sp>
        <p:nvSpPr>
          <p:cNvPr id="5" name="Footer Placeholder 4">
            <a:extLst>
              <a:ext uri="{FF2B5EF4-FFF2-40B4-BE49-F238E27FC236}">
                <a16:creationId xmlns:a16="http://schemas.microsoft.com/office/drawing/2014/main" id="{1A2A90E6-BABE-4844-A981-9BE4EB7E2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26B0E5-4FFA-4F62-8C87-5A344B853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5B160-4411-4133-89CF-FE4A4ED29F8D}" type="slidenum">
              <a:rPr lang="en-US" smtClean="0"/>
              <a:t>‹#›</a:t>
            </a:fld>
            <a:endParaRPr lang="en-US" dirty="0"/>
          </a:p>
        </p:txBody>
      </p:sp>
    </p:spTree>
    <p:extLst>
      <p:ext uri="{BB962C8B-B14F-4D97-AF65-F5344CB8AC3E}">
        <p14:creationId xmlns:p14="http://schemas.microsoft.com/office/powerpoint/2010/main" val="113947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592219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492696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hyperlink" Target="http://www.codental.uobaghdad.edu.iq/"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www.codental.uobaghdad.edu.iq/"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www.codental.uobaghdad.edu.iq/"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hyperlink" Target="http://www.codental.uobaghdad.edu.iq/" TargetMode="External"/><Relationship Id="rId13"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diagramQuickStyle" Target="../diagrams/quickStyle5.xml"/><Relationship Id="rId5" Type="http://schemas.openxmlformats.org/officeDocument/2006/relationships/image" Target="../media/image9.png"/><Relationship Id="rId10" Type="http://schemas.openxmlformats.org/officeDocument/2006/relationships/diagramLayout" Target="../diagrams/layout5.xml"/><Relationship Id="rId4" Type="http://schemas.openxmlformats.org/officeDocument/2006/relationships/image" Target="../media/image8.png"/><Relationship Id="rId9"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3.jpe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65.png"/><Relationship Id="rId10" Type="http://schemas.openxmlformats.org/officeDocument/2006/relationships/image" Target="../media/image67.jpeg"/><Relationship Id="rId4" Type="http://schemas.openxmlformats.org/officeDocument/2006/relationships/image" Target="../media/image64.png"/><Relationship Id="rId9" Type="http://schemas.openxmlformats.org/officeDocument/2006/relationships/image" Target="../media/image7.jpe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png"/><Relationship Id="rId7" Type="http://schemas.openxmlformats.org/officeDocument/2006/relationships/hyperlink" Target="http://www.codental.uobaghdad.edu.iq/"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4.jpeg"/><Relationship Id="rId5" Type="http://schemas.openxmlformats.org/officeDocument/2006/relationships/diagramQuickStyle" Target="../diagrams/quickStyle1.xml"/><Relationship Id="rId10" Type="http://schemas.openxmlformats.org/officeDocument/2006/relationships/image" Target="../media/image23.jpeg"/><Relationship Id="rId4" Type="http://schemas.openxmlformats.org/officeDocument/2006/relationships/diagramLayout" Target="../diagrams/layout1.xml"/><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36C4074-570B-CBBC-E9DE-40B67983E223}"/>
              </a:ext>
            </a:extLst>
          </p:cNvPr>
          <p:cNvPicPr>
            <a:picLocks noChangeAspect="1"/>
          </p:cNvPicPr>
          <p:nvPr/>
        </p:nvPicPr>
        <p:blipFill>
          <a:blip r:embed="rId2"/>
          <a:stretch>
            <a:fillRect/>
          </a:stretch>
        </p:blipFill>
        <p:spPr>
          <a:xfrm>
            <a:off x="0" y="-1"/>
            <a:ext cx="12215192" cy="6871046"/>
          </a:xfrm>
          <a:prstGeom prst="rect">
            <a:avLst/>
          </a:prstGeom>
        </p:spPr>
      </p:pic>
      <p:sp>
        <p:nvSpPr>
          <p:cNvPr id="2" name="Title 1"/>
          <p:cNvSpPr>
            <a:spLocks noGrp="1"/>
          </p:cNvSpPr>
          <p:nvPr>
            <p:ph type="ctrTitle"/>
          </p:nvPr>
        </p:nvSpPr>
        <p:spPr>
          <a:xfrm>
            <a:off x="245660" y="372369"/>
            <a:ext cx="5761572" cy="3686488"/>
          </a:xfrm>
        </p:spPr>
        <p:txBody>
          <a:bodyPr anchor="b">
            <a:normAutofit/>
          </a:bodyPr>
          <a:lstStyle/>
          <a:p>
            <a:r>
              <a:rPr lang="en-US" sz="2800" b="1" dirty="0">
                <a:latin typeface="Times New Roman" panose="02020603050405020304" pitchFamily="18" charset="0"/>
                <a:cs typeface="Times New Roman" panose="02020603050405020304" pitchFamily="18" charset="0"/>
              </a:rPr>
              <a:t>What Epidemiology Reveals About Treatment Quality Risk Factors Influencing The Detection of Apical Periodontitis in Root-Filled Teeth</a:t>
            </a:r>
          </a:p>
        </p:txBody>
      </p:sp>
      <p:sp>
        <p:nvSpPr>
          <p:cNvPr id="3" name="Subtitle 2"/>
          <p:cNvSpPr>
            <a:spLocks noGrp="1"/>
          </p:cNvSpPr>
          <p:nvPr>
            <p:ph type="subTitle" idx="1"/>
          </p:nvPr>
        </p:nvSpPr>
        <p:spPr>
          <a:xfrm>
            <a:off x="468349" y="4333299"/>
            <a:ext cx="4644272" cy="1814167"/>
          </a:xfrm>
        </p:spPr>
        <p:txBody>
          <a:bodyPr>
            <a:normAutofit/>
          </a:bodyPr>
          <a:lstStyle/>
          <a:p>
            <a:r>
              <a:rPr lang="en-US" sz="3200" b="1" dirty="0">
                <a:solidFill>
                  <a:schemeClr val="accent1">
                    <a:lumMod val="75000"/>
                  </a:schemeClr>
                </a:solidFill>
              </a:rPr>
              <a:t>By</a:t>
            </a:r>
          </a:p>
          <a:p>
            <a:r>
              <a:rPr lang="en-US" sz="3200" b="1" dirty="0">
                <a:solidFill>
                  <a:schemeClr val="accent1">
                    <a:lumMod val="75000"/>
                  </a:schemeClr>
                </a:solidFill>
              </a:rPr>
              <a:t>Ahmed Hamid Ali and Noor Hayder Fadhil </a:t>
            </a:r>
          </a:p>
        </p:txBody>
      </p:sp>
      <p:pic>
        <p:nvPicPr>
          <p:cNvPr id="5" name="Picture 4" descr="A person in a suit and tie&#10;&#10;Description automatically generated">
            <a:extLst>
              <a:ext uri="{FF2B5EF4-FFF2-40B4-BE49-F238E27FC236}">
                <a16:creationId xmlns:a16="http://schemas.microsoft.com/office/drawing/2014/main" id="{6720C8DD-FA2B-8C8C-994A-FAF54C597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280" y="4136181"/>
            <a:ext cx="2035850" cy="2452831"/>
          </a:xfrm>
          <a:prstGeom prst="rect">
            <a:avLst/>
          </a:prstGeom>
          <a:solidFill>
            <a:schemeClr val="tx1"/>
          </a:solidFill>
          <a:ln>
            <a:solidFill>
              <a:srgbClr val="0070C0"/>
            </a:solidFill>
          </a:ln>
        </p:spPr>
      </p:pic>
      <p:pic>
        <p:nvPicPr>
          <p:cNvPr id="1032" name="Picture 8" descr="Home - College of Dentistry">
            <a:extLst>
              <a:ext uri="{FF2B5EF4-FFF2-40B4-BE49-F238E27FC236}">
                <a16:creationId xmlns:a16="http://schemas.microsoft.com/office/drawing/2014/main" id="{81B2A41A-E02C-FAF7-7E8B-2AA858FA0F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033"/>
          <a:stretch/>
        </p:blipFill>
        <p:spPr bwMode="auto">
          <a:xfrm>
            <a:off x="9035994" y="-2"/>
            <a:ext cx="3179198" cy="1295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2F74466-92AD-14D7-2893-94BAF3248C11}"/>
              </a:ext>
            </a:extLst>
          </p:cNvPr>
          <p:cNvGrpSpPr/>
          <p:nvPr/>
        </p:nvGrpSpPr>
        <p:grpSpPr>
          <a:xfrm>
            <a:off x="5650530" y="5576036"/>
            <a:ext cx="4349966" cy="1019094"/>
            <a:chOff x="5705122" y="5780756"/>
            <a:chExt cx="4349966" cy="1019094"/>
          </a:xfrm>
        </p:grpSpPr>
        <p:grpSp>
          <p:nvGrpSpPr>
            <p:cNvPr id="4" name="Group 3">
              <a:extLst>
                <a:ext uri="{FF2B5EF4-FFF2-40B4-BE49-F238E27FC236}">
                  <a16:creationId xmlns:a16="http://schemas.microsoft.com/office/drawing/2014/main" id="{4B155098-6839-4CA3-B557-3660CFBF7EA1}"/>
                </a:ext>
              </a:extLst>
            </p:cNvPr>
            <p:cNvGrpSpPr/>
            <p:nvPr/>
          </p:nvGrpSpPr>
          <p:grpSpPr>
            <a:xfrm>
              <a:off x="5705122" y="5789171"/>
              <a:ext cx="3315338" cy="964740"/>
              <a:chOff x="4579838" y="5355150"/>
              <a:chExt cx="4640362" cy="1445408"/>
            </a:xfrm>
          </p:grpSpPr>
          <p:pic>
            <p:nvPicPr>
              <p:cNvPr id="7" name="Picture 6">
                <a:extLst>
                  <a:ext uri="{FF2B5EF4-FFF2-40B4-BE49-F238E27FC236}">
                    <a16:creationId xmlns:a16="http://schemas.microsoft.com/office/drawing/2014/main" id="{57E2C402-B75D-4980-A760-60EDEFCCA952}"/>
                  </a:ext>
                </a:extLst>
              </p:cNvPr>
              <p:cNvPicPr>
                <a:picLocks noChangeAspect="1"/>
              </p:cNvPicPr>
              <p:nvPr/>
            </p:nvPicPr>
            <p:blipFill rotWithShape="1">
              <a:blip r:embed="rId5"/>
              <a:srcRect l="7390" t="8889" r="8103" b="8888"/>
              <a:stretch/>
            </p:blipFill>
            <p:spPr>
              <a:xfrm>
                <a:off x="7770040" y="5355151"/>
                <a:ext cx="1450160" cy="1445407"/>
              </a:xfrm>
              <a:prstGeom prst="flowChartConnector">
                <a:avLst/>
              </a:prstGeom>
            </p:spPr>
          </p:pic>
          <p:pic>
            <p:nvPicPr>
              <p:cNvPr id="9" name="Picture 8">
                <a:extLst>
                  <a:ext uri="{FF2B5EF4-FFF2-40B4-BE49-F238E27FC236}">
                    <a16:creationId xmlns:a16="http://schemas.microsoft.com/office/drawing/2014/main" id="{0B7622C0-12FB-4158-A9D0-08987B825240}"/>
                  </a:ext>
                </a:extLst>
              </p:cNvPr>
              <p:cNvPicPr>
                <a:picLocks noChangeAspect="1"/>
              </p:cNvPicPr>
              <p:nvPr/>
            </p:nvPicPr>
            <p:blipFill>
              <a:blip r:embed="rId6"/>
              <a:stretch>
                <a:fillRect/>
              </a:stretch>
            </p:blipFill>
            <p:spPr>
              <a:xfrm>
                <a:off x="4579838" y="5355150"/>
                <a:ext cx="1505055" cy="1353918"/>
              </a:xfrm>
              <a:prstGeom prst="rect">
                <a:avLst/>
              </a:prstGeom>
            </p:spPr>
          </p:pic>
          <p:pic>
            <p:nvPicPr>
              <p:cNvPr id="10" name="Picture 9">
                <a:extLst>
                  <a:ext uri="{FF2B5EF4-FFF2-40B4-BE49-F238E27FC236}">
                    <a16:creationId xmlns:a16="http://schemas.microsoft.com/office/drawing/2014/main" id="{057B0EF3-24CA-468C-BC0B-9517A0EA0D9D}"/>
                  </a:ext>
                </a:extLst>
              </p:cNvPr>
              <p:cNvPicPr>
                <a:picLocks noChangeAspect="1"/>
              </p:cNvPicPr>
              <p:nvPr/>
            </p:nvPicPr>
            <p:blipFill>
              <a:blip r:embed="rId7"/>
              <a:stretch>
                <a:fillRect/>
              </a:stretch>
            </p:blipFill>
            <p:spPr>
              <a:xfrm>
                <a:off x="6214404" y="5355150"/>
                <a:ext cx="1450160" cy="1350450"/>
              </a:xfrm>
              <a:prstGeom prst="rect">
                <a:avLst/>
              </a:prstGeom>
            </p:spPr>
          </p:pic>
        </p:grpSp>
        <p:pic>
          <p:nvPicPr>
            <p:cNvPr id="3074" name="Picture 2" descr="of Dentistry University of Baghdad ...">
              <a:extLst>
                <a:ext uri="{FF2B5EF4-FFF2-40B4-BE49-F238E27FC236}">
                  <a16:creationId xmlns:a16="http://schemas.microsoft.com/office/drawing/2014/main" id="{C7979524-6C5E-3DD8-2E68-1929D4DBA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5994" y="5780756"/>
              <a:ext cx="1019094" cy="10190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505E90-B3D5-B846-29F9-A42CAF23C140}"/>
              </a:ext>
            </a:extLst>
          </p:cNvPr>
          <p:cNvPicPr>
            <a:picLocks noChangeAspect="1"/>
          </p:cNvPicPr>
          <p:nvPr/>
        </p:nvPicPr>
        <p:blipFill>
          <a:blip r:embed="rId2"/>
          <a:stretch>
            <a:fillRect/>
          </a:stretch>
        </p:blipFill>
        <p:spPr>
          <a:xfrm>
            <a:off x="-2313" y="-1301"/>
            <a:ext cx="12194313" cy="6859301"/>
          </a:xfrm>
          <a:prstGeom prst="rect">
            <a:avLst/>
          </a:prstGeom>
        </p:spPr>
      </p:pic>
      <p:pic>
        <p:nvPicPr>
          <p:cNvPr id="2" name="Picture 1">
            <a:extLst>
              <a:ext uri="{FF2B5EF4-FFF2-40B4-BE49-F238E27FC236}">
                <a16:creationId xmlns:a16="http://schemas.microsoft.com/office/drawing/2014/main" id="{323E98EC-A5D7-105A-E1F4-D5590DE4C320}"/>
              </a:ext>
            </a:extLst>
          </p:cNvPr>
          <p:cNvPicPr>
            <a:picLocks noChangeAspect="1"/>
          </p:cNvPicPr>
          <p:nvPr/>
        </p:nvPicPr>
        <p:blipFill>
          <a:blip r:embed="rId3"/>
          <a:srcRect l="3431" r="2606"/>
          <a:stretch/>
        </p:blipFill>
        <p:spPr>
          <a:xfrm>
            <a:off x="985520" y="1475929"/>
            <a:ext cx="10322560" cy="4998524"/>
          </a:xfrm>
          <a:prstGeom prst="rect">
            <a:avLst/>
          </a:prstGeom>
        </p:spPr>
      </p:pic>
      <p:pic>
        <p:nvPicPr>
          <p:cNvPr id="4" name="Picture 3">
            <a:extLst>
              <a:ext uri="{FF2B5EF4-FFF2-40B4-BE49-F238E27FC236}">
                <a16:creationId xmlns:a16="http://schemas.microsoft.com/office/drawing/2014/main" id="{C33B3E4D-9DB9-5413-899B-58141EE68BDF}"/>
              </a:ext>
            </a:extLst>
          </p:cNvPr>
          <p:cNvPicPr>
            <a:picLocks noChangeAspect="1"/>
          </p:cNvPicPr>
          <p:nvPr/>
        </p:nvPicPr>
        <p:blipFill>
          <a:blip r:embed="rId4"/>
          <a:stretch>
            <a:fillRect/>
          </a:stretch>
        </p:blipFill>
        <p:spPr>
          <a:xfrm>
            <a:off x="13110520" y="2883992"/>
            <a:ext cx="12017521" cy="353456"/>
          </a:xfrm>
          <a:prstGeom prst="rect">
            <a:avLst/>
          </a:prstGeom>
        </p:spPr>
      </p:pic>
      <p:sp>
        <p:nvSpPr>
          <p:cNvPr id="5" name="Rectangle 4">
            <a:extLst>
              <a:ext uri="{FF2B5EF4-FFF2-40B4-BE49-F238E27FC236}">
                <a16:creationId xmlns:a16="http://schemas.microsoft.com/office/drawing/2014/main" id="{B353A74E-E03E-AD64-6ADF-873675E486D1}"/>
              </a:ext>
            </a:extLst>
          </p:cNvPr>
          <p:cNvSpPr/>
          <p:nvPr/>
        </p:nvSpPr>
        <p:spPr>
          <a:xfrm>
            <a:off x="-4622" y="1304169"/>
            <a:ext cx="12198168" cy="5325232"/>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01EBA5F6-8BB7-5F82-D519-9310A14E8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746" y="1302805"/>
            <a:ext cx="7576475" cy="496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3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0.0487 -0.11181 L -1.06823 0.01666 " pathEditMode="relative" rAng="0" ptsTypes="AA">
                                      <p:cBhvr>
                                        <p:cTn id="10" dur="2000" fill="hold"/>
                                        <p:tgtEl>
                                          <p:spTgt spid="4"/>
                                        </p:tgtEl>
                                        <p:attrNameLst>
                                          <p:attrName>ppt_x</p:attrName>
                                          <p:attrName>ppt_y</p:attrName>
                                        </p:attrNameLst>
                                      </p:cBhvr>
                                      <p:rCtr x="-55846" y="6412"/>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C9E6B5-F1BB-8D8C-2F0E-33B38ECE66A5}"/>
              </a:ext>
            </a:extLst>
          </p:cNvPr>
          <p:cNvPicPr>
            <a:picLocks noChangeAspect="1"/>
          </p:cNvPicPr>
          <p:nvPr/>
        </p:nvPicPr>
        <p:blipFill>
          <a:blip r:embed="rId2"/>
          <a:stretch>
            <a:fillRect/>
          </a:stretch>
        </p:blipFill>
        <p:spPr>
          <a:xfrm>
            <a:off x="-1" y="-1"/>
            <a:ext cx="12192001" cy="6858001"/>
          </a:xfrm>
          <a:prstGeom prst="rect">
            <a:avLst/>
          </a:prstGeom>
        </p:spPr>
      </p:pic>
      <p:pic>
        <p:nvPicPr>
          <p:cNvPr id="1026" name="Picture 2" descr="Output image">
            <a:extLst>
              <a:ext uri="{FF2B5EF4-FFF2-40B4-BE49-F238E27FC236}">
                <a16:creationId xmlns:a16="http://schemas.microsoft.com/office/drawing/2014/main" id="{C3BA6E88-B775-E3CA-7F4E-ECFDC3CF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33" b="7810"/>
          <a:stretch/>
        </p:blipFill>
        <p:spPr bwMode="auto">
          <a:xfrm>
            <a:off x="2230734" y="1679066"/>
            <a:ext cx="8612852" cy="4843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96BD53-2D13-8B84-65CE-4A129AD56045}"/>
              </a:ext>
            </a:extLst>
          </p:cNvPr>
          <p:cNvSpPr txBox="1"/>
          <p:nvPr/>
        </p:nvSpPr>
        <p:spPr>
          <a:xfrm>
            <a:off x="9756014" y="1384425"/>
            <a:ext cx="725556" cy="338554"/>
          </a:xfrm>
          <a:prstGeom prst="rect">
            <a:avLst/>
          </a:prstGeom>
          <a:noFill/>
        </p:spPr>
        <p:txBody>
          <a:bodyPr wrap="square" rtlCol="0">
            <a:spAutoFit/>
          </a:bodyPr>
          <a:lstStyle/>
          <a:p>
            <a:r>
              <a:rPr lang="en-US" sz="1600" dirty="0"/>
              <a:t>80%</a:t>
            </a:r>
          </a:p>
        </p:txBody>
      </p:sp>
      <p:sp>
        <p:nvSpPr>
          <p:cNvPr id="4" name="TextBox 3">
            <a:extLst>
              <a:ext uri="{FF2B5EF4-FFF2-40B4-BE49-F238E27FC236}">
                <a16:creationId xmlns:a16="http://schemas.microsoft.com/office/drawing/2014/main" id="{7970778B-773B-F569-17E2-3DF158ED6FD2}"/>
              </a:ext>
            </a:extLst>
          </p:cNvPr>
          <p:cNvSpPr txBox="1"/>
          <p:nvPr/>
        </p:nvSpPr>
        <p:spPr>
          <a:xfrm rot="16200000">
            <a:off x="467554" y="2747791"/>
            <a:ext cx="3261977" cy="307777"/>
          </a:xfrm>
          <a:prstGeom prst="rect">
            <a:avLst/>
          </a:prstGeom>
          <a:noFill/>
        </p:spPr>
        <p:txBody>
          <a:bodyPr wrap="square" rtlCol="0">
            <a:spAutoFit/>
          </a:bodyPr>
          <a:lstStyle/>
          <a:p>
            <a:r>
              <a:rPr lang="en-US" sz="1400" dirty="0"/>
              <a:t>In Endodontically treated teeth</a:t>
            </a:r>
          </a:p>
        </p:txBody>
      </p:sp>
    </p:spTree>
    <p:extLst>
      <p:ext uri="{BB962C8B-B14F-4D97-AF65-F5344CB8AC3E}">
        <p14:creationId xmlns:p14="http://schemas.microsoft.com/office/powerpoint/2010/main" val="2632874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FF8BD-3E27-A27E-2FE6-6B623E6DE705}"/>
              </a:ext>
            </a:extLst>
          </p:cNvPr>
          <p:cNvPicPr>
            <a:picLocks noChangeAspect="1"/>
          </p:cNvPicPr>
          <p:nvPr/>
        </p:nvPicPr>
        <p:blipFill>
          <a:blip r:embed="rId2"/>
          <a:stretch>
            <a:fillRect/>
          </a:stretch>
        </p:blipFill>
        <p:spPr>
          <a:xfrm>
            <a:off x="-1" y="-1"/>
            <a:ext cx="12192001" cy="6858001"/>
          </a:xfrm>
          <a:prstGeom prst="rect">
            <a:avLst/>
          </a:prstGeom>
        </p:spPr>
      </p:pic>
      <p:graphicFrame>
        <p:nvGraphicFramePr>
          <p:cNvPr id="2" name="Diagram 1">
            <a:extLst>
              <a:ext uri="{FF2B5EF4-FFF2-40B4-BE49-F238E27FC236}">
                <a16:creationId xmlns:a16="http://schemas.microsoft.com/office/drawing/2014/main" id="{F460F049-AEAA-44B3-9F07-68B08EC21C7B}"/>
              </a:ext>
            </a:extLst>
          </p:cNvPr>
          <p:cNvGraphicFramePr/>
          <p:nvPr>
            <p:extLst>
              <p:ext uri="{D42A27DB-BD31-4B8C-83A1-F6EECF244321}">
                <p14:modId xmlns:p14="http://schemas.microsoft.com/office/powerpoint/2010/main" val="1001000144"/>
              </p:ext>
            </p:extLst>
          </p:nvPr>
        </p:nvGraphicFramePr>
        <p:xfrm>
          <a:off x="831850" y="2366233"/>
          <a:ext cx="10515600" cy="2852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7882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712F5-CF2E-4D9D-0C4C-4785BB6C36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321800-C8FD-72A4-CE00-ADE19008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411CA11-4143-35B1-06B7-3009E02F5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DA9292-D200-EE79-9ACD-B2F0E5E84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3CF042D-D1F9-31A1-B382-284BBDF6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CA1988E-5669-7EAA-283B-04B3E37F4BE0}"/>
              </a:ext>
            </a:extLst>
          </p:cNvPr>
          <p:cNvGrpSpPr/>
          <p:nvPr/>
        </p:nvGrpSpPr>
        <p:grpSpPr>
          <a:xfrm>
            <a:off x="-4622" y="-856"/>
            <a:ext cx="12198168" cy="6867500"/>
            <a:chOff x="-4622" y="-856"/>
            <a:chExt cx="12198168" cy="6867500"/>
          </a:xfrm>
        </p:grpSpPr>
        <p:grpSp>
          <p:nvGrpSpPr>
            <p:cNvPr id="18" name="Group 17">
              <a:extLst>
                <a:ext uri="{FF2B5EF4-FFF2-40B4-BE49-F238E27FC236}">
                  <a16:creationId xmlns:a16="http://schemas.microsoft.com/office/drawing/2014/main" id="{6624034E-4947-AB61-2157-639C157E57CA}"/>
                </a:ext>
              </a:extLst>
            </p:cNvPr>
            <p:cNvGrpSpPr/>
            <p:nvPr/>
          </p:nvGrpSpPr>
          <p:grpSpPr>
            <a:xfrm>
              <a:off x="-4622" y="-856"/>
              <a:ext cx="12198168" cy="6630257"/>
              <a:chOff x="-4622" y="-856"/>
              <a:chExt cx="12198168" cy="6530866"/>
            </a:xfrm>
          </p:grpSpPr>
          <p:grpSp>
            <p:nvGrpSpPr>
              <p:cNvPr id="15" name="Group 14">
                <a:extLst>
                  <a:ext uri="{FF2B5EF4-FFF2-40B4-BE49-F238E27FC236}">
                    <a16:creationId xmlns:a16="http://schemas.microsoft.com/office/drawing/2014/main" id="{EDCF4003-0112-ACAA-737B-329C72588841}"/>
                  </a:ext>
                </a:extLst>
              </p:cNvPr>
              <p:cNvGrpSpPr/>
              <p:nvPr/>
            </p:nvGrpSpPr>
            <p:grpSpPr>
              <a:xfrm>
                <a:off x="24738" y="-856"/>
                <a:ext cx="12166496" cy="1305557"/>
                <a:chOff x="24738" y="-856"/>
                <a:chExt cx="12166496" cy="1305557"/>
              </a:xfrm>
            </p:grpSpPr>
            <p:pic>
              <p:nvPicPr>
                <p:cNvPr id="2" name="Picture 8" descr="Home - College of Dentistry">
                  <a:extLst>
                    <a:ext uri="{FF2B5EF4-FFF2-40B4-BE49-F238E27FC236}">
                      <a16:creationId xmlns:a16="http://schemas.microsoft.com/office/drawing/2014/main" id="{93FF468D-B761-EF44-D63B-80E23CD6CD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033"/>
                <a:stretch/>
              </p:blipFill>
              <p:spPr bwMode="auto">
                <a:xfrm>
                  <a:off x="9035994" y="-2"/>
                  <a:ext cx="3155240" cy="1285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ome - College of Dentistry">
                  <a:extLst>
                    <a:ext uri="{FF2B5EF4-FFF2-40B4-BE49-F238E27FC236}">
                      <a16:creationId xmlns:a16="http://schemas.microsoft.com/office/drawing/2014/main" id="{73A6B27E-4ED8-D171-F597-52B8C9CA9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80" y="9937"/>
                  <a:ext cx="3551681" cy="1285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D326B4E-7BBD-C3A6-C0E5-9F14413FC0CE}"/>
                    </a:ext>
                  </a:extLst>
                </p:cNvPr>
                <p:cNvPicPr>
                  <a:picLocks noChangeAspect="1"/>
                </p:cNvPicPr>
                <p:nvPr/>
              </p:nvPicPr>
              <p:blipFill>
                <a:blip r:embed="rId4"/>
                <a:stretch>
                  <a:fillRect/>
                </a:stretch>
              </p:blipFill>
              <p:spPr>
                <a:xfrm>
                  <a:off x="2459574" y="9937"/>
                  <a:ext cx="1915485" cy="1274668"/>
                </a:xfrm>
                <a:prstGeom prst="rect">
                  <a:avLst/>
                </a:prstGeom>
              </p:spPr>
            </p:pic>
            <p:pic>
              <p:nvPicPr>
                <p:cNvPr id="13" name="Picture 6" descr="54 University Baghdad Images, Stock ...">
                  <a:extLst>
                    <a:ext uri="{FF2B5EF4-FFF2-40B4-BE49-F238E27FC236}">
                      <a16:creationId xmlns:a16="http://schemas.microsoft.com/office/drawing/2014/main" id="{826B88E0-D7BD-1770-BD67-F143ABAC92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319"/>
                <a:stretch/>
              </p:blipFill>
              <p:spPr bwMode="auto">
                <a:xfrm>
                  <a:off x="7936008" y="-856"/>
                  <a:ext cx="1097836" cy="1296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Magnificent Ishtar Gate of Babylon ...">
                  <a:extLst>
                    <a:ext uri="{FF2B5EF4-FFF2-40B4-BE49-F238E27FC236}">
                      <a16:creationId xmlns:a16="http://schemas.microsoft.com/office/drawing/2014/main" id="{9DA55625-7F11-F77C-9BB0-B928B4E959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8" y="30033"/>
                  <a:ext cx="2424215" cy="127466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BF79FFA5-BEE2-F85D-D412-C7BDEA066421}"/>
                  </a:ext>
                </a:extLst>
              </p:cNvPr>
              <p:cNvSpPr/>
              <p:nvPr/>
            </p:nvSpPr>
            <p:spPr>
              <a:xfrm>
                <a:off x="-4622" y="1284606"/>
                <a:ext cx="12198168" cy="5245404"/>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70CFD437-C4B7-C1B4-E607-68DF64511401}"/>
                </a:ext>
              </a:extLst>
            </p:cNvPr>
            <p:cNvSpPr txBox="1"/>
            <p:nvPr/>
          </p:nvSpPr>
          <p:spPr>
            <a:xfrm>
              <a:off x="99396" y="6589645"/>
              <a:ext cx="4432852" cy="276999"/>
            </a:xfrm>
            <a:prstGeom prst="rect">
              <a:avLst/>
            </a:prstGeom>
            <a:noFill/>
          </p:spPr>
          <p:txBody>
            <a:bodyPr wrap="square" rtlCol="0">
              <a:spAutoFit/>
            </a:bodyPr>
            <a:lstStyle/>
            <a:p>
              <a:r>
                <a:rPr lang="en-US" sz="1200" dirty="0">
                  <a:solidFill>
                    <a:srgbClr val="FFFF00"/>
                  </a:solidFill>
                  <a:hlinkClick r:id="rId7">
                    <a:extLst>
                      <a:ext uri="{A12FA001-AC4F-418D-AE19-62706E023703}">
                        <ahyp:hlinkClr xmlns:ahyp="http://schemas.microsoft.com/office/drawing/2018/hyperlinkcolor" val="tx"/>
                      </a:ext>
                    </a:extLst>
                  </a:hlinkClick>
                </a:rPr>
                <a:t>www.codental.uobaghdad.edu.iq</a:t>
              </a:r>
              <a:r>
                <a:rPr lang="en-US" sz="1200" dirty="0">
                  <a:solidFill>
                    <a:srgbClr val="FFFF00"/>
                  </a:solidFill>
                </a:rPr>
                <a:t> </a:t>
              </a:r>
            </a:p>
          </p:txBody>
        </p:sp>
      </p:grpSp>
      <p:pic>
        <p:nvPicPr>
          <p:cNvPr id="3078" name="Picture 6">
            <a:extLst>
              <a:ext uri="{FF2B5EF4-FFF2-40B4-BE49-F238E27FC236}">
                <a16:creationId xmlns:a16="http://schemas.microsoft.com/office/drawing/2014/main" id="{2A706298-B230-A093-DEDF-51D014086A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8890" y="1113691"/>
            <a:ext cx="6971849" cy="514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567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24368FF-173E-480C-972A-FF11BB16BFC9}"/>
              </a:ext>
            </a:extLst>
          </p:cNvPr>
          <p:cNvSpPr>
            <a:spLocks noGrp="1"/>
          </p:cNvSpPr>
          <p:nvPr>
            <p:ph sz="half" idx="1"/>
          </p:nvPr>
        </p:nvSpPr>
        <p:spPr>
          <a:xfrm>
            <a:off x="561974" y="243761"/>
            <a:ext cx="11046093" cy="1088907"/>
          </a:xfrm>
          <a:noFill/>
        </p:spPr>
        <p:txBody>
          <a:bodyPr>
            <a:noAutofit/>
          </a:bodyPr>
          <a:lstStyle/>
          <a:p>
            <a:pPr algn="just"/>
            <a:r>
              <a:rPr lang="en-US" sz="3200" dirty="0">
                <a:solidFill>
                  <a:schemeClr val="bg1"/>
                </a:solidFill>
                <a:cs typeface="Times New Roman" panose="02020603050405020304" pitchFamily="18" charset="0"/>
              </a:rPr>
              <a:t>There were links between the presence of AP and systemic low-grade inflammation and health impairment. </a:t>
            </a:r>
          </a:p>
        </p:txBody>
      </p:sp>
      <p:pic>
        <p:nvPicPr>
          <p:cNvPr id="3" name="Picture 2">
            <a:extLst>
              <a:ext uri="{FF2B5EF4-FFF2-40B4-BE49-F238E27FC236}">
                <a16:creationId xmlns:a16="http://schemas.microsoft.com/office/drawing/2014/main" id="{FC1D87EE-207B-682E-658B-D315F0AA0E26}"/>
              </a:ext>
            </a:extLst>
          </p:cNvPr>
          <p:cNvPicPr>
            <a:picLocks noChangeAspect="1"/>
          </p:cNvPicPr>
          <p:nvPr/>
        </p:nvPicPr>
        <p:blipFill rotWithShape="1">
          <a:blip r:embed="rId3"/>
          <a:srcRect l="17606" t="31438" r="14293" b="33474"/>
          <a:stretch/>
        </p:blipFill>
        <p:spPr>
          <a:xfrm>
            <a:off x="330968" y="1527796"/>
            <a:ext cx="7812006" cy="2264050"/>
          </a:xfrm>
          <a:prstGeom prst="rect">
            <a:avLst/>
          </a:prstGeom>
        </p:spPr>
      </p:pic>
      <p:grpSp>
        <p:nvGrpSpPr>
          <p:cNvPr id="7" name="Group 6">
            <a:extLst>
              <a:ext uri="{FF2B5EF4-FFF2-40B4-BE49-F238E27FC236}">
                <a16:creationId xmlns:a16="http://schemas.microsoft.com/office/drawing/2014/main" id="{AF1918F1-ED18-990C-E9D5-D530C6ABA53B}"/>
              </a:ext>
            </a:extLst>
          </p:cNvPr>
          <p:cNvGrpSpPr/>
          <p:nvPr/>
        </p:nvGrpSpPr>
        <p:grpSpPr>
          <a:xfrm>
            <a:off x="8314065" y="1468950"/>
            <a:ext cx="3746390" cy="4987854"/>
            <a:chOff x="8770498" y="1701704"/>
            <a:chExt cx="3100926" cy="4108967"/>
          </a:xfrm>
        </p:grpSpPr>
        <p:pic>
          <p:nvPicPr>
            <p:cNvPr id="5" name="Picture 4">
              <a:extLst>
                <a:ext uri="{FF2B5EF4-FFF2-40B4-BE49-F238E27FC236}">
                  <a16:creationId xmlns:a16="http://schemas.microsoft.com/office/drawing/2014/main" id="{D508DD64-6113-950B-0D8A-E449417051F0}"/>
                </a:ext>
              </a:extLst>
            </p:cNvPr>
            <p:cNvPicPr>
              <a:picLocks noChangeAspect="1"/>
            </p:cNvPicPr>
            <p:nvPr/>
          </p:nvPicPr>
          <p:blipFill rotWithShape="1">
            <a:blip r:embed="rId4"/>
            <a:srcRect l="16974" t="29755" r="57526" b="10176"/>
            <a:stretch/>
          </p:blipFill>
          <p:spPr>
            <a:xfrm>
              <a:off x="8770498" y="1701704"/>
              <a:ext cx="3100926" cy="4108967"/>
            </a:xfrm>
            <a:prstGeom prst="rect">
              <a:avLst/>
            </a:prstGeom>
          </p:spPr>
        </p:pic>
        <p:sp>
          <p:nvSpPr>
            <p:cNvPr id="6" name="Rectangle 5">
              <a:extLst>
                <a:ext uri="{FF2B5EF4-FFF2-40B4-BE49-F238E27FC236}">
                  <a16:creationId xmlns:a16="http://schemas.microsoft.com/office/drawing/2014/main" id="{23E1AD7D-A9DC-1CD8-1722-3DBDAE3D0A92}"/>
                </a:ext>
              </a:extLst>
            </p:cNvPr>
            <p:cNvSpPr/>
            <p:nvPr/>
          </p:nvSpPr>
          <p:spPr>
            <a:xfrm>
              <a:off x="8863445" y="4488873"/>
              <a:ext cx="2919846" cy="4779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0000"/>
                  </a:solidFill>
                </a:ln>
                <a:noFill/>
              </a:endParaRPr>
            </a:p>
          </p:txBody>
        </p:sp>
      </p:grpSp>
      <p:pic>
        <p:nvPicPr>
          <p:cNvPr id="9" name="Picture 8">
            <a:extLst>
              <a:ext uri="{FF2B5EF4-FFF2-40B4-BE49-F238E27FC236}">
                <a16:creationId xmlns:a16="http://schemas.microsoft.com/office/drawing/2014/main" id="{42379111-E0DE-A52A-EBE2-BC59F359CEE8}"/>
              </a:ext>
            </a:extLst>
          </p:cNvPr>
          <p:cNvPicPr>
            <a:picLocks noChangeAspect="1"/>
          </p:cNvPicPr>
          <p:nvPr/>
        </p:nvPicPr>
        <p:blipFill rotWithShape="1">
          <a:blip r:embed="rId5"/>
          <a:srcRect l="30256" t="29242" r="15395" b="33182"/>
          <a:stretch/>
        </p:blipFill>
        <p:spPr>
          <a:xfrm>
            <a:off x="330968" y="1527796"/>
            <a:ext cx="6626103" cy="2576947"/>
          </a:xfrm>
          <a:prstGeom prst="rect">
            <a:avLst/>
          </a:prstGeom>
        </p:spPr>
      </p:pic>
      <p:grpSp>
        <p:nvGrpSpPr>
          <p:cNvPr id="17" name="Group 16">
            <a:extLst>
              <a:ext uri="{FF2B5EF4-FFF2-40B4-BE49-F238E27FC236}">
                <a16:creationId xmlns:a16="http://schemas.microsoft.com/office/drawing/2014/main" id="{F45A27D1-BD7B-B054-05FE-DD08697AB20C}"/>
              </a:ext>
            </a:extLst>
          </p:cNvPr>
          <p:cNvGrpSpPr/>
          <p:nvPr/>
        </p:nvGrpSpPr>
        <p:grpSpPr>
          <a:xfrm>
            <a:off x="8312462" y="4769545"/>
            <a:ext cx="3746390" cy="661358"/>
            <a:chOff x="8770498" y="4422032"/>
            <a:chExt cx="3100926" cy="544823"/>
          </a:xfrm>
        </p:grpSpPr>
        <p:pic>
          <p:nvPicPr>
            <p:cNvPr id="18" name="Picture 17">
              <a:extLst>
                <a:ext uri="{FF2B5EF4-FFF2-40B4-BE49-F238E27FC236}">
                  <a16:creationId xmlns:a16="http://schemas.microsoft.com/office/drawing/2014/main" id="{552ED24D-397E-7B83-A855-8079649F04B3}"/>
                </a:ext>
              </a:extLst>
            </p:cNvPr>
            <p:cNvPicPr>
              <a:picLocks noChangeAspect="1"/>
            </p:cNvPicPr>
            <p:nvPr/>
          </p:nvPicPr>
          <p:blipFill rotWithShape="1">
            <a:blip r:embed="rId4"/>
            <a:srcRect l="16974" t="69524" r="57526" b="22512"/>
            <a:stretch/>
          </p:blipFill>
          <p:spPr>
            <a:xfrm>
              <a:off x="8770498" y="4422032"/>
              <a:ext cx="3100926" cy="544823"/>
            </a:xfrm>
            <a:prstGeom prst="rect">
              <a:avLst/>
            </a:prstGeom>
          </p:spPr>
        </p:pic>
        <p:sp>
          <p:nvSpPr>
            <p:cNvPr id="19" name="Rectangle 18">
              <a:extLst>
                <a:ext uri="{FF2B5EF4-FFF2-40B4-BE49-F238E27FC236}">
                  <a16:creationId xmlns:a16="http://schemas.microsoft.com/office/drawing/2014/main" id="{98878CDA-3ACF-2626-5923-506791657996}"/>
                </a:ext>
              </a:extLst>
            </p:cNvPr>
            <p:cNvSpPr/>
            <p:nvPr/>
          </p:nvSpPr>
          <p:spPr>
            <a:xfrm>
              <a:off x="8863445" y="4488873"/>
              <a:ext cx="2919846" cy="4779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0000"/>
                  </a:solidFill>
                </a:ln>
                <a:noFill/>
              </a:endParaRPr>
            </a:p>
          </p:txBody>
        </p:sp>
      </p:grpSp>
      <p:grpSp>
        <p:nvGrpSpPr>
          <p:cNvPr id="20" name="Group 19">
            <a:extLst>
              <a:ext uri="{FF2B5EF4-FFF2-40B4-BE49-F238E27FC236}">
                <a16:creationId xmlns:a16="http://schemas.microsoft.com/office/drawing/2014/main" id="{6FC6CBB0-62A4-E4A8-DCA5-7B4A8E192F56}"/>
              </a:ext>
            </a:extLst>
          </p:cNvPr>
          <p:cNvGrpSpPr/>
          <p:nvPr/>
        </p:nvGrpSpPr>
        <p:grpSpPr>
          <a:xfrm>
            <a:off x="7161412" y="1594298"/>
            <a:ext cx="4826391" cy="4009398"/>
            <a:chOff x="7117770" y="7352505"/>
            <a:chExt cx="4826391" cy="4009398"/>
          </a:xfrm>
        </p:grpSpPr>
        <p:pic>
          <p:nvPicPr>
            <p:cNvPr id="12" name="Picture 11">
              <a:extLst>
                <a:ext uri="{FF2B5EF4-FFF2-40B4-BE49-F238E27FC236}">
                  <a16:creationId xmlns:a16="http://schemas.microsoft.com/office/drawing/2014/main" id="{05E2D770-37D7-11CE-9210-D53DA62F05D7}"/>
                </a:ext>
              </a:extLst>
            </p:cNvPr>
            <p:cNvPicPr>
              <a:picLocks noChangeAspect="1"/>
            </p:cNvPicPr>
            <p:nvPr/>
          </p:nvPicPr>
          <p:blipFill rotWithShape="1">
            <a:blip r:embed="rId6"/>
            <a:srcRect l="33684" t="31515" r="30284" b="15272"/>
            <a:stretch/>
          </p:blipFill>
          <p:spPr>
            <a:xfrm>
              <a:off x="7117770" y="7352505"/>
              <a:ext cx="4826391" cy="4009398"/>
            </a:xfrm>
            <a:prstGeom prst="rect">
              <a:avLst/>
            </a:prstGeom>
          </p:spPr>
        </p:pic>
        <p:sp>
          <p:nvSpPr>
            <p:cNvPr id="13" name="Rectangle 12">
              <a:extLst>
                <a:ext uri="{FF2B5EF4-FFF2-40B4-BE49-F238E27FC236}">
                  <a16:creationId xmlns:a16="http://schemas.microsoft.com/office/drawing/2014/main" id="{E1B2FA69-B045-D34B-15EC-5430E8AFC543}"/>
                </a:ext>
              </a:extLst>
            </p:cNvPr>
            <p:cNvSpPr/>
            <p:nvPr/>
          </p:nvSpPr>
          <p:spPr>
            <a:xfrm>
              <a:off x="7117770" y="9291116"/>
              <a:ext cx="4826391" cy="114989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pic>
        <p:nvPicPr>
          <p:cNvPr id="23" name="Picture 22">
            <a:extLst>
              <a:ext uri="{FF2B5EF4-FFF2-40B4-BE49-F238E27FC236}">
                <a16:creationId xmlns:a16="http://schemas.microsoft.com/office/drawing/2014/main" id="{6A772B9C-B4DE-A103-3A06-48BA96EE2182}"/>
              </a:ext>
            </a:extLst>
          </p:cNvPr>
          <p:cNvPicPr>
            <a:picLocks noChangeAspect="1"/>
          </p:cNvPicPr>
          <p:nvPr/>
        </p:nvPicPr>
        <p:blipFill rotWithShape="1">
          <a:blip r:embed="rId6"/>
          <a:srcRect l="33684" t="57244" r="30284" b="27559"/>
          <a:stretch/>
        </p:blipFill>
        <p:spPr>
          <a:xfrm>
            <a:off x="7161412" y="3532909"/>
            <a:ext cx="4826391" cy="1144981"/>
          </a:xfrm>
          <a:prstGeom prst="rect">
            <a:avLst/>
          </a:prstGeom>
          <a:ln w="28575">
            <a:solidFill>
              <a:srgbClr val="FF0000"/>
            </a:solidFill>
          </a:ln>
        </p:spPr>
      </p:pic>
    </p:spTree>
    <p:extLst>
      <p:ext uri="{BB962C8B-B14F-4D97-AF65-F5344CB8AC3E}">
        <p14:creationId xmlns:p14="http://schemas.microsoft.com/office/powerpoint/2010/main" val="1371515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200" fill="hold"/>
                                        <p:tgtEl>
                                          <p:spTgt spid="8">
                                            <p:bg/>
                                          </p:spTgt>
                                        </p:tgtEl>
                                        <p:attrNameLst>
                                          <p:attrName>ppt_w</p:attrName>
                                        </p:attrNameLst>
                                      </p:cBhvr>
                                      <p:tavLst>
                                        <p:tav tm="0">
                                          <p:val>
                                            <p:fltVal val="0"/>
                                          </p:val>
                                        </p:tav>
                                        <p:tav tm="100000">
                                          <p:val>
                                            <p:strVal val="#ppt_w"/>
                                          </p:val>
                                        </p:tav>
                                      </p:tavLst>
                                    </p:anim>
                                    <p:anim calcmode="lin" valueType="num">
                                      <p:cBhvr>
                                        <p:cTn id="8" dur="1200" fill="hold"/>
                                        <p:tgtEl>
                                          <p:spTgt spid="8">
                                            <p:bg/>
                                          </p:spTgt>
                                        </p:tgtEl>
                                        <p:attrNameLst>
                                          <p:attrName>ppt_h</p:attrName>
                                        </p:attrNameLst>
                                      </p:cBhvr>
                                      <p:tavLst>
                                        <p:tav tm="0">
                                          <p:val>
                                            <p:fltVal val="0"/>
                                          </p:val>
                                        </p:tav>
                                        <p:tav tm="100000">
                                          <p:val>
                                            <p:strVal val="#ppt_h"/>
                                          </p:val>
                                        </p:tav>
                                      </p:tavLst>
                                    </p:anim>
                                    <p:animEffect transition="in" filter="fade">
                                      <p:cBhvr>
                                        <p:cTn id="9" dur="1200"/>
                                        <p:tgtEl>
                                          <p:spTgt spid="8">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3.33333E-6 1.48148E-6 L -0.50703 -0.04236 " pathEditMode="relative" rAng="0" ptsTypes="AA">
                                      <p:cBhvr>
                                        <p:cTn id="36" dur="2000" fill="hold"/>
                                        <p:tgtEl>
                                          <p:spTgt spid="17"/>
                                        </p:tgtEl>
                                        <p:attrNameLst>
                                          <p:attrName>ppt_x</p:attrName>
                                          <p:attrName>ppt_y</p:attrName>
                                        </p:attrNameLst>
                                      </p:cBhvr>
                                      <p:rCtr x="-25352" y="-2130"/>
                                    </p:animMotion>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7"/>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31" presetClass="exit" presetSubtype="0" fill="hold" nodeType="withEffect">
                                  <p:stCondLst>
                                    <p:cond delay="0"/>
                                  </p:stCondLst>
                                  <p:childTnLst>
                                    <p:anim calcmode="lin" valueType="num">
                                      <p:cBhvr>
                                        <p:cTn id="47" dur="1000"/>
                                        <p:tgtEl>
                                          <p:spTgt spid="7"/>
                                        </p:tgtEl>
                                        <p:attrNameLst>
                                          <p:attrName>ppt_w</p:attrName>
                                        </p:attrNameLst>
                                      </p:cBhvr>
                                      <p:tavLst>
                                        <p:tav tm="0">
                                          <p:val>
                                            <p:strVal val="ppt_w"/>
                                          </p:val>
                                        </p:tav>
                                        <p:tav tm="100000">
                                          <p:val>
                                            <p:fltVal val="0"/>
                                          </p:val>
                                        </p:tav>
                                      </p:tavLst>
                                    </p:anim>
                                    <p:anim calcmode="lin" valueType="num">
                                      <p:cBhvr>
                                        <p:cTn id="48" dur="1000"/>
                                        <p:tgtEl>
                                          <p:spTgt spid="7"/>
                                        </p:tgtEl>
                                        <p:attrNameLst>
                                          <p:attrName>ppt_h</p:attrName>
                                        </p:attrNameLst>
                                      </p:cBhvr>
                                      <p:tavLst>
                                        <p:tav tm="0">
                                          <p:val>
                                            <p:strVal val="ppt_h"/>
                                          </p:val>
                                        </p:tav>
                                        <p:tav tm="100000">
                                          <p:val>
                                            <p:fltVal val="0"/>
                                          </p:val>
                                        </p:tav>
                                      </p:tavLst>
                                    </p:anim>
                                    <p:anim calcmode="lin" valueType="num">
                                      <p:cBhvr>
                                        <p:cTn id="49" dur="1000"/>
                                        <p:tgtEl>
                                          <p:spTgt spid="7"/>
                                        </p:tgtEl>
                                        <p:attrNameLst>
                                          <p:attrName>style.rotation</p:attrName>
                                        </p:attrNameLst>
                                      </p:cBhvr>
                                      <p:tavLst>
                                        <p:tav tm="0">
                                          <p:val>
                                            <p:fltVal val="0"/>
                                          </p:val>
                                        </p:tav>
                                        <p:tav tm="100000">
                                          <p:val>
                                            <p:fltVal val="90"/>
                                          </p:val>
                                        </p:tav>
                                      </p:tavLst>
                                    </p:anim>
                                    <p:animEffect transition="out" filter="fade">
                                      <p:cBhvr>
                                        <p:cTn id="50" dur="1000"/>
                                        <p:tgtEl>
                                          <p:spTgt spid="7"/>
                                        </p:tgtEl>
                                      </p:cBhvr>
                                    </p:animEffect>
                                    <p:set>
                                      <p:cBhvr>
                                        <p:cTn id="51" dur="1" fill="hold">
                                          <p:stCondLst>
                                            <p:cond delay="999"/>
                                          </p:stCondLst>
                                        </p:cTn>
                                        <p:tgtEl>
                                          <p:spTgt spid="7"/>
                                        </p:tgtEl>
                                        <p:attrNameLst>
                                          <p:attrName>style.visibility</p:attrName>
                                        </p:attrNameLst>
                                      </p:cBhvr>
                                      <p:to>
                                        <p:strVal val="hidden"/>
                                      </p:to>
                                    </p:set>
                                  </p:childTnLst>
                                </p:cTn>
                              </p:par>
                              <p:par>
                                <p:cTn id="52" presetID="31" presetClass="exit" presetSubtype="0" fill="hold" nodeType="withEffect">
                                  <p:stCondLst>
                                    <p:cond delay="0"/>
                                  </p:stCondLst>
                                  <p:childTnLst>
                                    <p:anim calcmode="lin" valueType="num">
                                      <p:cBhvr>
                                        <p:cTn id="53" dur="1000"/>
                                        <p:tgtEl>
                                          <p:spTgt spid="17"/>
                                        </p:tgtEl>
                                        <p:attrNameLst>
                                          <p:attrName>ppt_w</p:attrName>
                                        </p:attrNameLst>
                                      </p:cBhvr>
                                      <p:tavLst>
                                        <p:tav tm="0">
                                          <p:val>
                                            <p:strVal val="ppt_w"/>
                                          </p:val>
                                        </p:tav>
                                        <p:tav tm="100000">
                                          <p:val>
                                            <p:fltVal val="0"/>
                                          </p:val>
                                        </p:tav>
                                      </p:tavLst>
                                    </p:anim>
                                    <p:anim calcmode="lin" valueType="num">
                                      <p:cBhvr>
                                        <p:cTn id="54" dur="1000"/>
                                        <p:tgtEl>
                                          <p:spTgt spid="17"/>
                                        </p:tgtEl>
                                        <p:attrNameLst>
                                          <p:attrName>ppt_h</p:attrName>
                                        </p:attrNameLst>
                                      </p:cBhvr>
                                      <p:tavLst>
                                        <p:tav tm="0">
                                          <p:val>
                                            <p:strVal val="ppt_h"/>
                                          </p:val>
                                        </p:tav>
                                        <p:tav tm="100000">
                                          <p:val>
                                            <p:fltVal val="0"/>
                                          </p:val>
                                        </p:tav>
                                      </p:tavLst>
                                    </p:anim>
                                    <p:anim calcmode="lin" valueType="num">
                                      <p:cBhvr>
                                        <p:cTn id="55" dur="1000"/>
                                        <p:tgtEl>
                                          <p:spTgt spid="17"/>
                                        </p:tgtEl>
                                        <p:attrNameLst>
                                          <p:attrName>style.rotation</p:attrName>
                                        </p:attrNameLst>
                                      </p:cBhvr>
                                      <p:tavLst>
                                        <p:tav tm="0">
                                          <p:val>
                                            <p:fltVal val="0"/>
                                          </p:val>
                                        </p:tav>
                                        <p:tav tm="100000">
                                          <p:val>
                                            <p:fltVal val="90"/>
                                          </p:val>
                                        </p:tav>
                                      </p:tavLst>
                                    </p:anim>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style.rotation</p:attrName>
                                        </p:attrNameLst>
                                      </p:cBhvr>
                                      <p:tavLst>
                                        <p:tav tm="0">
                                          <p:val>
                                            <p:fltVal val="90"/>
                                          </p:val>
                                        </p:tav>
                                        <p:tav tm="100000">
                                          <p:val>
                                            <p:fltVal val="0"/>
                                          </p:val>
                                        </p:tav>
                                      </p:tavLst>
                                    </p:anim>
                                    <p:animEffect transition="in" filter="fade">
                                      <p:cBhvr>
                                        <p:cTn id="65" dur="1000"/>
                                        <p:tgtEl>
                                          <p:spTgt spid="9"/>
                                        </p:tgtEl>
                                      </p:cBhvr>
                                    </p:animEffect>
                                  </p:childTnLst>
                                </p:cTn>
                              </p:par>
                              <p:par>
                                <p:cTn id="66" presetID="31"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1000" fill="hold"/>
                                        <p:tgtEl>
                                          <p:spTgt spid="20"/>
                                        </p:tgtEl>
                                        <p:attrNameLst>
                                          <p:attrName>ppt_w</p:attrName>
                                        </p:attrNameLst>
                                      </p:cBhvr>
                                      <p:tavLst>
                                        <p:tav tm="0">
                                          <p:val>
                                            <p:fltVal val="0"/>
                                          </p:val>
                                        </p:tav>
                                        <p:tav tm="100000">
                                          <p:val>
                                            <p:strVal val="#ppt_w"/>
                                          </p:val>
                                        </p:tav>
                                      </p:tavLst>
                                    </p:anim>
                                    <p:anim calcmode="lin" valueType="num">
                                      <p:cBhvr>
                                        <p:cTn id="69" dur="1000" fill="hold"/>
                                        <p:tgtEl>
                                          <p:spTgt spid="20"/>
                                        </p:tgtEl>
                                        <p:attrNameLst>
                                          <p:attrName>ppt_h</p:attrName>
                                        </p:attrNameLst>
                                      </p:cBhvr>
                                      <p:tavLst>
                                        <p:tav tm="0">
                                          <p:val>
                                            <p:fltVal val="0"/>
                                          </p:val>
                                        </p:tav>
                                        <p:tav tm="100000">
                                          <p:val>
                                            <p:strVal val="#ppt_h"/>
                                          </p:val>
                                        </p:tav>
                                      </p:tavLst>
                                    </p:anim>
                                    <p:anim calcmode="lin" valueType="num">
                                      <p:cBhvr>
                                        <p:cTn id="70" dur="1000" fill="hold"/>
                                        <p:tgtEl>
                                          <p:spTgt spid="20"/>
                                        </p:tgtEl>
                                        <p:attrNameLst>
                                          <p:attrName>style.rotation</p:attrName>
                                        </p:attrNameLst>
                                      </p:cBhvr>
                                      <p:tavLst>
                                        <p:tav tm="0">
                                          <p:val>
                                            <p:fltVal val="90"/>
                                          </p:val>
                                        </p:tav>
                                        <p:tav tm="100000">
                                          <p:val>
                                            <p:fltVal val="0"/>
                                          </p:val>
                                        </p:tav>
                                      </p:tavLst>
                                    </p:anim>
                                    <p:animEffect transition="in" filter="fade">
                                      <p:cBhvr>
                                        <p:cTn id="71" dur="1000"/>
                                        <p:tgtEl>
                                          <p:spTgt spid="20"/>
                                        </p:tgtEl>
                                      </p:cBhvr>
                                    </p:animEffect>
                                  </p:childTnLst>
                                </p:cTn>
                              </p:par>
                              <p:par>
                                <p:cTn id="72" presetID="31"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1000" fill="hold"/>
                                        <p:tgtEl>
                                          <p:spTgt spid="23"/>
                                        </p:tgtEl>
                                        <p:attrNameLst>
                                          <p:attrName>ppt_w</p:attrName>
                                        </p:attrNameLst>
                                      </p:cBhvr>
                                      <p:tavLst>
                                        <p:tav tm="0">
                                          <p:val>
                                            <p:fltVal val="0"/>
                                          </p:val>
                                        </p:tav>
                                        <p:tav tm="100000">
                                          <p:val>
                                            <p:strVal val="#ppt_w"/>
                                          </p:val>
                                        </p:tav>
                                      </p:tavLst>
                                    </p:anim>
                                    <p:anim calcmode="lin" valueType="num">
                                      <p:cBhvr>
                                        <p:cTn id="75" dur="1000" fill="hold"/>
                                        <p:tgtEl>
                                          <p:spTgt spid="23"/>
                                        </p:tgtEl>
                                        <p:attrNameLst>
                                          <p:attrName>ppt_h</p:attrName>
                                        </p:attrNameLst>
                                      </p:cBhvr>
                                      <p:tavLst>
                                        <p:tav tm="0">
                                          <p:val>
                                            <p:fltVal val="0"/>
                                          </p:val>
                                        </p:tav>
                                        <p:tav tm="100000">
                                          <p:val>
                                            <p:strVal val="#ppt_h"/>
                                          </p:val>
                                        </p:tav>
                                      </p:tavLst>
                                    </p:anim>
                                    <p:anim calcmode="lin" valueType="num">
                                      <p:cBhvr>
                                        <p:cTn id="76" dur="1000" fill="hold"/>
                                        <p:tgtEl>
                                          <p:spTgt spid="23"/>
                                        </p:tgtEl>
                                        <p:attrNameLst>
                                          <p:attrName>style.rotation</p:attrName>
                                        </p:attrNameLst>
                                      </p:cBhvr>
                                      <p:tavLst>
                                        <p:tav tm="0">
                                          <p:val>
                                            <p:fltVal val="90"/>
                                          </p:val>
                                        </p:tav>
                                        <p:tav tm="100000">
                                          <p:val>
                                            <p:fltVal val="0"/>
                                          </p:val>
                                        </p:tav>
                                      </p:tavLst>
                                    </p:anim>
                                    <p:animEffect transition="in" filter="fade">
                                      <p:cBhvr>
                                        <p:cTn id="77" dur="1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35" presetClass="path" presetSubtype="0" accel="50000" decel="50000" fill="hold" nodeType="clickEffect">
                                  <p:stCondLst>
                                    <p:cond delay="0"/>
                                  </p:stCondLst>
                                  <p:childTnLst>
                                    <p:animMotion origin="layout" path="M 3.54167E-6 -1.11111E-6 L -0.30039 -0.02592 " pathEditMode="relative" rAng="0" ptsTypes="AA">
                                      <p:cBhvr>
                                        <p:cTn id="81" dur="2000" fill="hold"/>
                                        <p:tgtEl>
                                          <p:spTgt spid="23"/>
                                        </p:tgtEl>
                                        <p:attrNameLst>
                                          <p:attrName>ppt_x</p:attrName>
                                          <p:attrName>ppt_y</p:attrName>
                                        </p:attrNameLst>
                                      </p:cBhvr>
                                      <p:rCtr x="-15026" y="-1296"/>
                                    </p:animMotion>
                                  </p:childTnLst>
                                </p:cTn>
                              </p:par>
                            </p:childTnLst>
                          </p:cTn>
                        </p:par>
                      </p:childTnLst>
                    </p:cTn>
                  </p:par>
                  <p:par>
                    <p:cTn id="82" fill="hold">
                      <p:stCondLst>
                        <p:cond delay="indefinite"/>
                      </p:stCondLst>
                      <p:childTnLst>
                        <p:par>
                          <p:cTn id="83" fill="hold">
                            <p:stCondLst>
                              <p:cond delay="0"/>
                            </p:stCondLst>
                            <p:childTnLst>
                              <p:par>
                                <p:cTn id="84" presetID="6" presetClass="emph" presetSubtype="0" fill="hold" nodeType="clickEffect">
                                  <p:stCondLst>
                                    <p:cond delay="0"/>
                                  </p:stCondLst>
                                  <p:childTnLst>
                                    <p:animScale>
                                      <p:cBhvr>
                                        <p:cTn id="85" dur="2000" fill="hold"/>
                                        <p:tgtEl>
                                          <p:spTgt spid="23"/>
                                        </p:tgtEl>
                                      </p:cBhvr>
                                      <p:by x="200000" y="200000"/>
                                    </p:animScale>
                                  </p:childTnLst>
                                </p:cTn>
                              </p:par>
                            </p:childTnLst>
                          </p:cTn>
                        </p:par>
                      </p:childTnLst>
                    </p:cTn>
                  </p:par>
                  <p:par>
                    <p:cTn id="86" fill="hold">
                      <p:stCondLst>
                        <p:cond delay="indefinite"/>
                      </p:stCondLst>
                      <p:childTnLst>
                        <p:par>
                          <p:cTn id="87" fill="hold">
                            <p:stCondLst>
                              <p:cond delay="0"/>
                            </p:stCondLst>
                            <p:childTnLst>
                              <p:par>
                                <p:cTn id="88" presetID="31" presetClass="exit" presetSubtype="0" fill="hold" nodeType="clickEffect">
                                  <p:stCondLst>
                                    <p:cond delay="0"/>
                                  </p:stCondLst>
                                  <p:childTnLst>
                                    <p:anim calcmode="lin" valueType="num">
                                      <p:cBhvr>
                                        <p:cTn id="89" dur="1000"/>
                                        <p:tgtEl>
                                          <p:spTgt spid="9"/>
                                        </p:tgtEl>
                                        <p:attrNameLst>
                                          <p:attrName>ppt_w</p:attrName>
                                        </p:attrNameLst>
                                      </p:cBhvr>
                                      <p:tavLst>
                                        <p:tav tm="0">
                                          <p:val>
                                            <p:strVal val="ppt_w"/>
                                          </p:val>
                                        </p:tav>
                                        <p:tav tm="100000">
                                          <p:val>
                                            <p:fltVal val="0"/>
                                          </p:val>
                                        </p:tav>
                                      </p:tavLst>
                                    </p:anim>
                                    <p:anim calcmode="lin" valueType="num">
                                      <p:cBhvr>
                                        <p:cTn id="90" dur="1000"/>
                                        <p:tgtEl>
                                          <p:spTgt spid="9"/>
                                        </p:tgtEl>
                                        <p:attrNameLst>
                                          <p:attrName>ppt_h</p:attrName>
                                        </p:attrNameLst>
                                      </p:cBhvr>
                                      <p:tavLst>
                                        <p:tav tm="0">
                                          <p:val>
                                            <p:strVal val="ppt_h"/>
                                          </p:val>
                                        </p:tav>
                                        <p:tav tm="100000">
                                          <p:val>
                                            <p:fltVal val="0"/>
                                          </p:val>
                                        </p:tav>
                                      </p:tavLst>
                                    </p:anim>
                                    <p:anim calcmode="lin" valueType="num">
                                      <p:cBhvr>
                                        <p:cTn id="91" dur="1000"/>
                                        <p:tgtEl>
                                          <p:spTgt spid="9"/>
                                        </p:tgtEl>
                                        <p:attrNameLst>
                                          <p:attrName>style.rotation</p:attrName>
                                        </p:attrNameLst>
                                      </p:cBhvr>
                                      <p:tavLst>
                                        <p:tav tm="0">
                                          <p:val>
                                            <p:fltVal val="0"/>
                                          </p:val>
                                        </p:tav>
                                        <p:tav tm="100000">
                                          <p:val>
                                            <p:fltVal val="90"/>
                                          </p:val>
                                        </p:tav>
                                      </p:tavLst>
                                    </p:anim>
                                    <p:animEffect transition="out" filter="fade">
                                      <p:cBhvr>
                                        <p:cTn id="92" dur="1000"/>
                                        <p:tgtEl>
                                          <p:spTgt spid="9"/>
                                        </p:tgtEl>
                                      </p:cBhvr>
                                    </p:animEffect>
                                    <p:set>
                                      <p:cBhvr>
                                        <p:cTn id="93" dur="1" fill="hold">
                                          <p:stCondLst>
                                            <p:cond delay="999"/>
                                          </p:stCondLst>
                                        </p:cTn>
                                        <p:tgtEl>
                                          <p:spTgt spid="9"/>
                                        </p:tgtEl>
                                        <p:attrNameLst>
                                          <p:attrName>style.visibility</p:attrName>
                                        </p:attrNameLst>
                                      </p:cBhvr>
                                      <p:to>
                                        <p:strVal val="hidden"/>
                                      </p:to>
                                    </p:set>
                                  </p:childTnLst>
                                </p:cTn>
                              </p:par>
                              <p:par>
                                <p:cTn id="94" presetID="31" presetClass="exit" presetSubtype="0" fill="hold" nodeType="withEffect">
                                  <p:stCondLst>
                                    <p:cond delay="0"/>
                                  </p:stCondLst>
                                  <p:childTnLst>
                                    <p:anim calcmode="lin" valueType="num">
                                      <p:cBhvr>
                                        <p:cTn id="95" dur="1000"/>
                                        <p:tgtEl>
                                          <p:spTgt spid="20"/>
                                        </p:tgtEl>
                                        <p:attrNameLst>
                                          <p:attrName>ppt_w</p:attrName>
                                        </p:attrNameLst>
                                      </p:cBhvr>
                                      <p:tavLst>
                                        <p:tav tm="0">
                                          <p:val>
                                            <p:strVal val="ppt_w"/>
                                          </p:val>
                                        </p:tav>
                                        <p:tav tm="100000">
                                          <p:val>
                                            <p:fltVal val="0"/>
                                          </p:val>
                                        </p:tav>
                                      </p:tavLst>
                                    </p:anim>
                                    <p:anim calcmode="lin" valueType="num">
                                      <p:cBhvr>
                                        <p:cTn id="96" dur="1000"/>
                                        <p:tgtEl>
                                          <p:spTgt spid="20"/>
                                        </p:tgtEl>
                                        <p:attrNameLst>
                                          <p:attrName>ppt_h</p:attrName>
                                        </p:attrNameLst>
                                      </p:cBhvr>
                                      <p:tavLst>
                                        <p:tav tm="0">
                                          <p:val>
                                            <p:strVal val="ppt_h"/>
                                          </p:val>
                                        </p:tav>
                                        <p:tav tm="100000">
                                          <p:val>
                                            <p:fltVal val="0"/>
                                          </p:val>
                                        </p:tav>
                                      </p:tavLst>
                                    </p:anim>
                                    <p:anim calcmode="lin" valueType="num">
                                      <p:cBhvr>
                                        <p:cTn id="97" dur="1000"/>
                                        <p:tgtEl>
                                          <p:spTgt spid="20"/>
                                        </p:tgtEl>
                                        <p:attrNameLst>
                                          <p:attrName>style.rotation</p:attrName>
                                        </p:attrNameLst>
                                      </p:cBhvr>
                                      <p:tavLst>
                                        <p:tav tm="0">
                                          <p:val>
                                            <p:fltVal val="0"/>
                                          </p:val>
                                        </p:tav>
                                        <p:tav tm="100000">
                                          <p:val>
                                            <p:fltVal val="90"/>
                                          </p:val>
                                        </p:tav>
                                      </p:tavLst>
                                    </p:anim>
                                    <p:animEffect transition="out" filter="fade">
                                      <p:cBhvr>
                                        <p:cTn id="98" dur="1000"/>
                                        <p:tgtEl>
                                          <p:spTgt spid="20"/>
                                        </p:tgtEl>
                                      </p:cBhvr>
                                    </p:animEffect>
                                    <p:set>
                                      <p:cBhvr>
                                        <p:cTn id="99" dur="1" fill="hold">
                                          <p:stCondLst>
                                            <p:cond delay="999"/>
                                          </p:stCondLst>
                                        </p:cTn>
                                        <p:tgtEl>
                                          <p:spTgt spid="20"/>
                                        </p:tgtEl>
                                        <p:attrNameLst>
                                          <p:attrName>style.visibility</p:attrName>
                                        </p:attrNameLst>
                                      </p:cBhvr>
                                      <p:to>
                                        <p:strVal val="hidden"/>
                                      </p:to>
                                    </p:set>
                                  </p:childTnLst>
                                </p:cTn>
                              </p:par>
                              <p:par>
                                <p:cTn id="100" presetID="31" presetClass="exit" presetSubtype="0" fill="hold" nodeType="withEffect">
                                  <p:stCondLst>
                                    <p:cond delay="0"/>
                                  </p:stCondLst>
                                  <p:childTnLst>
                                    <p:anim calcmode="lin" valueType="num">
                                      <p:cBhvr>
                                        <p:cTn id="101" dur="1000"/>
                                        <p:tgtEl>
                                          <p:spTgt spid="23"/>
                                        </p:tgtEl>
                                        <p:attrNameLst>
                                          <p:attrName>ppt_w</p:attrName>
                                        </p:attrNameLst>
                                      </p:cBhvr>
                                      <p:tavLst>
                                        <p:tav tm="0">
                                          <p:val>
                                            <p:strVal val="ppt_w"/>
                                          </p:val>
                                        </p:tav>
                                        <p:tav tm="100000">
                                          <p:val>
                                            <p:fltVal val="0"/>
                                          </p:val>
                                        </p:tav>
                                      </p:tavLst>
                                    </p:anim>
                                    <p:anim calcmode="lin" valueType="num">
                                      <p:cBhvr>
                                        <p:cTn id="102" dur="1000"/>
                                        <p:tgtEl>
                                          <p:spTgt spid="23"/>
                                        </p:tgtEl>
                                        <p:attrNameLst>
                                          <p:attrName>ppt_h</p:attrName>
                                        </p:attrNameLst>
                                      </p:cBhvr>
                                      <p:tavLst>
                                        <p:tav tm="0">
                                          <p:val>
                                            <p:strVal val="ppt_h"/>
                                          </p:val>
                                        </p:tav>
                                        <p:tav tm="100000">
                                          <p:val>
                                            <p:fltVal val="0"/>
                                          </p:val>
                                        </p:tav>
                                      </p:tavLst>
                                    </p:anim>
                                    <p:anim calcmode="lin" valueType="num">
                                      <p:cBhvr>
                                        <p:cTn id="103" dur="1000"/>
                                        <p:tgtEl>
                                          <p:spTgt spid="23"/>
                                        </p:tgtEl>
                                        <p:attrNameLst>
                                          <p:attrName>style.rotation</p:attrName>
                                        </p:attrNameLst>
                                      </p:cBhvr>
                                      <p:tavLst>
                                        <p:tav tm="0">
                                          <p:val>
                                            <p:fltVal val="0"/>
                                          </p:val>
                                        </p:tav>
                                        <p:tav tm="100000">
                                          <p:val>
                                            <p:fltVal val="90"/>
                                          </p:val>
                                        </p:tav>
                                      </p:tavLst>
                                    </p:anim>
                                    <p:animEffect transition="out" filter="fade">
                                      <p:cBhvr>
                                        <p:cTn id="104" dur="1000"/>
                                        <p:tgtEl>
                                          <p:spTgt spid="23"/>
                                        </p:tgtEl>
                                      </p:cBhvr>
                                    </p:animEffect>
                                    <p:set>
                                      <p:cBhvr>
                                        <p:cTn id="105"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6B04C-24DA-6673-2F2C-20644BFAF30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82F2C-DC65-AE5D-6046-DFDBC1E1A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EDEAE9-6218-E250-C7AF-F2927131B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780E15-2181-9CF7-8D5F-C3F7CD861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96D10B0-EB8C-D1F6-4CCF-7D2175076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0C687A43-40D9-2664-3A4A-CF7BF2765BEB}"/>
              </a:ext>
            </a:extLst>
          </p:cNvPr>
          <p:cNvGrpSpPr/>
          <p:nvPr/>
        </p:nvGrpSpPr>
        <p:grpSpPr>
          <a:xfrm>
            <a:off x="-4622" y="-856"/>
            <a:ext cx="12198168" cy="6867500"/>
            <a:chOff x="-4622" y="-856"/>
            <a:chExt cx="12198168" cy="6867500"/>
          </a:xfrm>
        </p:grpSpPr>
        <p:grpSp>
          <p:nvGrpSpPr>
            <p:cNvPr id="18" name="Group 17">
              <a:extLst>
                <a:ext uri="{FF2B5EF4-FFF2-40B4-BE49-F238E27FC236}">
                  <a16:creationId xmlns:a16="http://schemas.microsoft.com/office/drawing/2014/main" id="{37331476-1474-CA66-1F78-06953BF54ABB}"/>
                </a:ext>
              </a:extLst>
            </p:cNvPr>
            <p:cNvGrpSpPr/>
            <p:nvPr/>
          </p:nvGrpSpPr>
          <p:grpSpPr>
            <a:xfrm>
              <a:off x="-4622" y="-856"/>
              <a:ext cx="12198168" cy="6630256"/>
              <a:chOff x="-4622" y="-856"/>
              <a:chExt cx="12198168" cy="6530865"/>
            </a:xfrm>
          </p:grpSpPr>
          <p:grpSp>
            <p:nvGrpSpPr>
              <p:cNvPr id="15" name="Group 14">
                <a:extLst>
                  <a:ext uri="{FF2B5EF4-FFF2-40B4-BE49-F238E27FC236}">
                    <a16:creationId xmlns:a16="http://schemas.microsoft.com/office/drawing/2014/main" id="{695BCC47-8682-19EF-69E0-01E7E589968A}"/>
                  </a:ext>
                </a:extLst>
              </p:cNvPr>
              <p:cNvGrpSpPr/>
              <p:nvPr/>
            </p:nvGrpSpPr>
            <p:grpSpPr>
              <a:xfrm>
                <a:off x="24738" y="-856"/>
                <a:ext cx="12166496" cy="1305557"/>
                <a:chOff x="24738" y="-856"/>
                <a:chExt cx="12166496" cy="1305557"/>
              </a:xfrm>
            </p:grpSpPr>
            <p:pic>
              <p:nvPicPr>
                <p:cNvPr id="2" name="Picture 8" descr="Home - College of Dentistry">
                  <a:extLst>
                    <a:ext uri="{FF2B5EF4-FFF2-40B4-BE49-F238E27FC236}">
                      <a16:creationId xmlns:a16="http://schemas.microsoft.com/office/drawing/2014/main" id="{1E74FE96-6A2E-422D-4581-7E5EB75E0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033"/>
                <a:stretch/>
              </p:blipFill>
              <p:spPr bwMode="auto">
                <a:xfrm>
                  <a:off x="9035994" y="-2"/>
                  <a:ext cx="3155240" cy="1285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ome - College of Dentistry">
                  <a:extLst>
                    <a:ext uri="{FF2B5EF4-FFF2-40B4-BE49-F238E27FC236}">
                      <a16:creationId xmlns:a16="http://schemas.microsoft.com/office/drawing/2014/main" id="{84173A4D-1467-1CBB-DFEA-86A0E322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80" y="9937"/>
                  <a:ext cx="3551681" cy="1285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2F8877-3CE1-15D5-E416-24601B258558}"/>
                    </a:ext>
                  </a:extLst>
                </p:cNvPr>
                <p:cNvPicPr>
                  <a:picLocks noChangeAspect="1"/>
                </p:cNvPicPr>
                <p:nvPr/>
              </p:nvPicPr>
              <p:blipFill>
                <a:blip r:embed="rId4"/>
                <a:stretch>
                  <a:fillRect/>
                </a:stretch>
              </p:blipFill>
              <p:spPr>
                <a:xfrm>
                  <a:off x="2459574" y="9937"/>
                  <a:ext cx="1915485" cy="1274668"/>
                </a:xfrm>
                <a:prstGeom prst="rect">
                  <a:avLst/>
                </a:prstGeom>
              </p:spPr>
            </p:pic>
            <p:pic>
              <p:nvPicPr>
                <p:cNvPr id="13" name="Picture 6" descr="54 University Baghdad Images, Stock ...">
                  <a:extLst>
                    <a:ext uri="{FF2B5EF4-FFF2-40B4-BE49-F238E27FC236}">
                      <a16:creationId xmlns:a16="http://schemas.microsoft.com/office/drawing/2014/main" id="{47D7E9FF-AEE5-FCFA-F3D4-3F37789475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319"/>
                <a:stretch/>
              </p:blipFill>
              <p:spPr bwMode="auto">
                <a:xfrm>
                  <a:off x="7936008" y="-856"/>
                  <a:ext cx="1097836" cy="1296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Magnificent Ishtar Gate of Babylon ...">
                  <a:extLst>
                    <a:ext uri="{FF2B5EF4-FFF2-40B4-BE49-F238E27FC236}">
                      <a16:creationId xmlns:a16="http://schemas.microsoft.com/office/drawing/2014/main" id="{3E8925A3-EE11-5657-1412-D5C2C6626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8" y="30033"/>
                  <a:ext cx="2424215" cy="127466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F1CDAFF7-F540-3EF1-548B-975F4A19379E}"/>
                  </a:ext>
                </a:extLst>
              </p:cNvPr>
              <p:cNvSpPr/>
              <p:nvPr/>
            </p:nvSpPr>
            <p:spPr>
              <a:xfrm>
                <a:off x="-4622" y="1294133"/>
                <a:ext cx="12198168" cy="5235876"/>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D4A862F5-6787-13C8-2592-E3BB4EFE19C4}"/>
                </a:ext>
              </a:extLst>
            </p:cNvPr>
            <p:cNvSpPr txBox="1"/>
            <p:nvPr/>
          </p:nvSpPr>
          <p:spPr>
            <a:xfrm>
              <a:off x="99396" y="6589645"/>
              <a:ext cx="4432852" cy="276999"/>
            </a:xfrm>
            <a:prstGeom prst="rect">
              <a:avLst/>
            </a:prstGeom>
            <a:noFill/>
          </p:spPr>
          <p:txBody>
            <a:bodyPr wrap="square" rtlCol="0">
              <a:spAutoFit/>
            </a:bodyPr>
            <a:lstStyle/>
            <a:p>
              <a:r>
                <a:rPr lang="en-US" sz="1200" dirty="0">
                  <a:solidFill>
                    <a:srgbClr val="FFFF00"/>
                  </a:solidFill>
                  <a:hlinkClick r:id="rId7">
                    <a:extLst>
                      <a:ext uri="{A12FA001-AC4F-418D-AE19-62706E023703}">
                        <ahyp:hlinkClr xmlns:ahyp="http://schemas.microsoft.com/office/drawing/2018/hyperlinkcolor" val="tx"/>
                      </a:ext>
                    </a:extLst>
                  </a:hlinkClick>
                </a:rPr>
                <a:t>www.codental.uobaghdad.edu.iq</a:t>
              </a:r>
              <a:r>
                <a:rPr lang="en-US" sz="1200" dirty="0">
                  <a:solidFill>
                    <a:srgbClr val="FFFF00"/>
                  </a:solidFill>
                </a:rPr>
                <a:t> </a:t>
              </a:r>
            </a:p>
          </p:txBody>
        </p:sp>
      </p:grpSp>
      <p:sp>
        <p:nvSpPr>
          <p:cNvPr id="3" name="TextBox 2">
            <a:extLst>
              <a:ext uri="{FF2B5EF4-FFF2-40B4-BE49-F238E27FC236}">
                <a16:creationId xmlns:a16="http://schemas.microsoft.com/office/drawing/2014/main" id="{E5257243-4B87-1B04-D5BF-E9847F5F2E02}"/>
              </a:ext>
            </a:extLst>
          </p:cNvPr>
          <p:cNvSpPr txBox="1"/>
          <p:nvPr/>
        </p:nvSpPr>
        <p:spPr>
          <a:xfrm>
            <a:off x="954461" y="1692152"/>
            <a:ext cx="10487896" cy="1384995"/>
          </a:xfrm>
          <a:prstGeom prst="rect">
            <a:avLst/>
          </a:prstGeom>
          <a:noFill/>
        </p:spPr>
        <p:txBody>
          <a:bodyPr wrap="square">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After exploring the prevalence of Apical periodontitis among different populations</a:t>
            </a:r>
          </a:p>
          <a:p>
            <a:pPr algn="just"/>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96AAF22-8E5A-CF14-75E4-A3FD43D6B5FC}"/>
              </a:ext>
            </a:extLst>
          </p:cNvPr>
          <p:cNvSpPr txBox="1"/>
          <p:nvPr/>
        </p:nvSpPr>
        <p:spPr>
          <a:xfrm>
            <a:off x="13261829" y="3386383"/>
            <a:ext cx="10487897" cy="1754326"/>
          </a:xfrm>
          <a:prstGeom prst="rect">
            <a:avLst/>
          </a:prstGeom>
          <a:noFill/>
        </p:spPr>
        <p:txBody>
          <a:bodyPr wrap="square">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What are the </a:t>
            </a:r>
            <a:r>
              <a:rPr lang="ar-IQ" sz="3600" dirty="0">
                <a:solidFill>
                  <a:schemeClr val="bg1"/>
                </a:solidFill>
                <a:latin typeface="Times New Roman" panose="02020603050405020304" pitchFamily="18" charset="0"/>
                <a:cs typeface="Times New Roman" panose="02020603050405020304" pitchFamily="18" charset="0"/>
              </a:rPr>
              <a:t>factors</a:t>
            </a:r>
            <a:r>
              <a:rPr lang="en-US" sz="3600" dirty="0">
                <a:solidFill>
                  <a:schemeClr val="bg1"/>
                </a:solidFill>
                <a:latin typeface="Times New Roman" panose="02020603050405020304" pitchFamily="18" charset="0"/>
                <a:cs typeface="Times New Roman" panose="02020603050405020304" pitchFamily="18" charset="0"/>
              </a:rPr>
              <a:t> in treatment quality that may influence the detection of apical periodontitis in root-filled teeth?</a:t>
            </a:r>
          </a:p>
        </p:txBody>
      </p:sp>
    </p:spTree>
    <p:extLst>
      <p:ext uri="{BB962C8B-B14F-4D97-AF65-F5344CB8AC3E}">
        <p14:creationId xmlns:p14="http://schemas.microsoft.com/office/powerpoint/2010/main" val="27996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1.45833E-6 3.7037E-6 L -1.01784 0.00995 " pathEditMode="relative" rAng="0" ptsTypes="AA">
                                      <p:cBhvr>
                                        <p:cTn id="14" dur="2000" fill="hold"/>
                                        <p:tgtEl>
                                          <p:spTgt spid="4"/>
                                        </p:tgtEl>
                                        <p:attrNameLst>
                                          <p:attrName>ppt_x</p:attrName>
                                          <p:attrName>ppt_y</p:attrName>
                                        </p:attrNameLst>
                                      </p:cBhvr>
                                      <p:rCtr x="-50898"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282149" y="643467"/>
            <a:ext cx="3083906" cy="5571066"/>
          </a:xfrm>
        </p:spPr>
        <p:txBody>
          <a:bodyPr>
            <a:normAutofit/>
          </a:bodyPr>
          <a:lstStyle/>
          <a:p>
            <a:r>
              <a:rPr lang="en-US" sz="4100" dirty="0">
                <a:solidFill>
                  <a:srgbClr val="FFFFFF"/>
                </a:solidFill>
              </a:rPr>
              <a:t>Study Objectives</a:t>
            </a:r>
          </a:p>
        </p:txBody>
      </p:sp>
      <p:sp>
        <p:nvSpPr>
          <p:cNvPr id="14" name="Freeform: Shape 13">
            <a:extLst>
              <a:ext uri="{FF2B5EF4-FFF2-40B4-BE49-F238E27FC236}">
                <a16:creationId xmlns:a16="http://schemas.microsoft.com/office/drawing/2014/main" id="{601E9026-20C3-9C68-578E-7AE8EB11B33A}"/>
              </a:ext>
            </a:extLst>
          </p:cNvPr>
          <p:cNvSpPr/>
          <p:nvPr/>
        </p:nvSpPr>
        <p:spPr>
          <a:xfrm>
            <a:off x="5629023" y="4972029"/>
            <a:ext cx="5132759" cy="1470751"/>
          </a:xfrm>
          <a:custGeom>
            <a:avLst/>
            <a:gdLst>
              <a:gd name="connsiteX0" fmla="*/ 0 w 5132759"/>
              <a:gd name="connsiteY0" fmla="*/ 0 h 1470751"/>
              <a:gd name="connsiteX1" fmla="*/ 5132759 w 5132759"/>
              <a:gd name="connsiteY1" fmla="*/ 0 h 1470751"/>
              <a:gd name="connsiteX2" fmla="*/ 5132759 w 5132759"/>
              <a:gd name="connsiteY2" fmla="*/ 1470751 h 1470751"/>
              <a:gd name="connsiteX3" fmla="*/ 0 w 5132759"/>
              <a:gd name="connsiteY3" fmla="*/ 1470751 h 1470751"/>
              <a:gd name="connsiteX4" fmla="*/ 0 w 5132759"/>
              <a:gd name="connsiteY4" fmla="*/ 0 h 147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759" h="1470751">
                <a:moveTo>
                  <a:pt x="0" y="0"/>
                </a:moveTo>
                <a:lnTo>
                  <a:pt x="5132759" y="0"/>
                </a:lnTo>
                <a:lnTo>
                  <a:pt x="5132759" y="1470751"/>
                </a:lnTo>
                <a:lnTo>
                  <a:pt x="0" y="1470751"/>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Determine the risk factors influencing AP detection in root-filled teeth.</a:t>
            </a:r>
          </a:p>
        </p:txBody>
      </p:sp>
      <p:sp>
        <p:nvSpPr>
          <p:cNvPr id="15" name="Freeform: Shape 14">
            <a:extLst>
              <a:ext uri="{FF2B5EF4-FFF2-40B4-BE49-F238E27FC236}">
                <a16:creationId xmlns:a16="http://schemas.microsoft.com/office/drawing/2014/main" id="{266AAFEA-F94F-389C-1556-11B63656B69A}"/>
              </a:ext>
            </a:extLst>
          </p:cNvPr>
          <p:cNvSpPr/>
          <p:nvPr/>
        </p:nvSpPr>
        <p:spPr>
          <a:xfrm>
            <a:off x="5629023" y="2732073"/>
            <a:ext cx="5132760" cy="2262016"/>
          </a:xfrm>
          <a:custGeom>
            <a:avLst/>
            <a:gdLst>
              <a:gd name="connsiteX0" fmla="*/ 0 w 5132759"/>
              <a:gd name="connsiteY0" fmla="*/ 792226 h 2262015"/>
              <a:gd name="connsiteX1" fmla="*/ 2283628 w 5132759"/>
              <a:gd name="connsiteY1" fmla="*/ 792226 h 2262015"/>
              <a:gd name="connsiteX2" fmla="*/ 2283628 w 5132759"/>
              <a:gd name="connsiteY2" fmla="*/ 565504 h 2262015"/>
              <a:gd name="connsiteX3" fmla="*/ 2000876 w 5132759"/>
              <a:gd name="connsiteY3" fmla="*/ 565504 h 2262015"/>
              <a:gd name="connsiteX4" fmla="*/ 2566380 w 5132759"/>
              <a:gd name="connsiteY4" fmla="*/ 0 h 2262015"/>
              <a:gd name="connsiteX5" fmla="*/ 3131883 w 5132759"/>
              <a:gd name="connsiteY5" fmla="*/ 565504 h 2262015"/>
              <a:gd name="connsiteX6" fmla="*/ 2849131 w 5132759"/>
              <a:gd name="connsiteY6" fmla="*/ 565504 h 2262015"/>
              <a:gd name="connsiteX7" fmla="*/ 2849131 w 5132759"/>
              <a:gd name="connsiteY7" fmla="*/ 792226 h 2262015"/>
              <a:gd name="connsiteX8" fmla="*/ 5132759 w 5132759"/>
              <a:gd name="connsiteY8" fmla="*/ 792226 h 2262015"/>
              <a:gd name="connsiteX9" fmla="*/ 5132759 w 5132759"/>
              <a:gd name="connsiteY9" fmla="*/ 2262015 h 2262015"/>
              <a:gd name="connsiteX10" fmla="*/ 0 w 5132759"/>
              <a:gd name="connsiteY10" fmla="*/ 2262015 h 2262015"/>
              <a:gd name="connsiteX11" fmla="*/ 0 w 5132759"/>
              <a:gd name="connsiteY11" fmla="*/ 792226 h 226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2759" h="2262015">
                <a:moveTo>
                  <a:pt x="5132759" y="1469789"/>
                </a:moveTo>
                <a:lnTo>
                  <a:pt x="2849131" y="1469789"/>
                </a:lnTo>
                <a:lnTo>
                  <a:pt x="2849131" y="1696511"/>
                </a:lnTo>
                <a:lnTo>
                  <a:pt x="3131883" y="1696511"/>
                </a:lnTo>
                <a:lnTo>
                  <a:pt x="2566379" y="2262015"/>
                </a:lnTo>
                <a:lnTo>
                  <a:pt x="2000876" y="1696511"/>
                </a:lnTo>
                <a:lnTo>
                  <a:pt x="2283628" y="1696511"/>
                </a:lnTo>
                <a:lnTo>
                  <a:pt x="2283628" y="1469789"/>
                </a:lnTo>
                <a:lnTo>
                  <a:pt x="0" y="1469789"/>
                </a:lnTo>
                <a:lnTo>
                  <a:pt x="0" y="0"/>
                </a:lnTo>
                <a:lnTo>
                  <a:pt x="5132759" y="0"/>
                </a:lnTo>
                <a:lnTo>
                  <a:pt x="5132759" y="1469789"/>
                </a:lnTo>
                <a:close/>
              </a:path>
            </a:pathLst>
          </a:cu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184912" tIns="184913" rIns="184913" bIns="977138" numCol="1" spcCol="1270" anchor="ctr" anchorCtr="0">
            <a:noAutofit/>
          </a:bodyPr>
          <a:lstStyle/>
          <a:p>
            <a:pPr marL="0" lvl="0" indent="0" algn="ctr" defTabSz="1155700">
              <a:lnSpc>
                <a:spcPct val="90000"/>
              </a:lnSpc>
              <a:spcBef>
                <a:spcPct val="0"/>
              </a:spcBef>
              <a:spcAft>
                <a:spcPct val="35000"/>
              </a:spcAft>
              <a:buNone/>
            </a:pPr>
            <a:r>
              <a:rPr lang="en-US" sz="2600" kern="1200" dirty="0"/>
              <a:t>Examine treatment quality factors in root-filled teeth</a:t>
            </a:r>
          </a:p>
        </p:txBody>
      </p:sp>
      <p:sp>
        <p:nvSpPr>
          <p:cNvPr id="16" name="Freeform: Shape 15">
            <a:extLst>
              <a:ext uri="{FF2B5EF4-FFF2-40B4-BE49-F238E27FC236}">
                <a16:creationId xmlns:a16="http://schemas.microsoft.com/office/drawing/2014/main" id="{93132219-2C43-3477-5F08-AC0F24E6D00B}"/>
              </a:ext>
            </a:extLst>
          </p:cNvPr>
          <p:cNvSpPr/>
          <p:nvPr/>
        </p:nvSpPr>
        <p:spPr>
          <a:xfrm>
            <a:off x="5629023" y="492119"/>
            <a:ext cx="5132759" cy="2262016"/>
          </a:xfrm>
          <a:custGeom>
            <a:avLst/>
            <a:gdLst>
              <a:gd name="connsiteX0" fmla="*/ 0 w 5132759"/>
              <a:gd name="connsiteY0" fmla="*/ 792226 h 2262015"/>
              <a:gd name="connsiteX1" fmla="*/ 2283628 w 5132759"/>
              <a:gd name="connsiteY1" fmla="*/ 792226 h 2262015"/>
              <a:gd name="connsiteX2" fmla="*/ 2283628 w 5132759"/>
              <a:gd name="connsiteY2" fmla="*/ 565504 h 2262015"/>
              <a:gd name="connsiteX3" fmla="*/ 2000876 w 5132759"/>
              <a:gd name="connsiteY3" fmla="*/ 565504 h 2262015"/>
              <a:gd name="connsiteX4" fmla="*/ 2566380 w 5132759"/>
              <a:gd name="connsiteY4" fmla="*/ 0 h 2262015"/>
              <a:gd name="connsiteX5" fmla="*/ 3131883 w 5132759"/>
              <a:gd name="connsiteY5" fmla="*/ 565504 h 2262015"/>
              <a:gd name="connsiteX6" fmla="*/ 2849131 w 5132759"/>
              <a:gd name="connsiteY6" fmla="*/ 565504 h 2262015"/>
              <a:gd name="connsiteX7" fmla="*/ 2849131 w 5132759"/>
              <a:gd name="connsiteY7" fmla="*/ 792226 h 2262015"/>
              <a:gd name="connsiteX8" fmla="*/ 5132759 w 5132759"/>
              <a:gd name="connsiteY8" fmla="*/ 792226 h 2262015"/>
              <a:gd name="connsiteX9" fmla="*/ 5132759 w 5132759"/>
              <a:gd name="connsiteY9" fmla="*/ 2262015 h 2262015"/>
              <a:gd name="connsiteX10" fmla="*/ 0 w 5132759"/>
              <a:gd name="connsiteY10" fmla="*/ 2262015 h 2262015"/>
              <a:gd name="connsiteX11" fmla="*/ 0 w 5132759"/>
              <a:gd name="connsiteY11" fmla="*/ 792226 h 226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2759" h="2262015">
                <a:moveTo>
                  <a:pt x="5132759" y="1469789"/>
                </a:moveTo>
                <a:lnTo>
                  <a:pt x="2849131" y="1469789"/>
                </a:lnTo>
                <a:lnTo>
                  <a:pt x="2849131" y="1696511"/>
                </a:lnTo>
                <a:lnTo>
                  <a:pt x="3131883" y="1696511"/>
                </a:lnTo>
                <a:lnTo>
                  <a:pt x="2566379" y="2262015"/>
                </a:lnTo>
                <a:lnTo>
                  <a:pt x="2000876" y="1696511"/>
                </a:lnTo>
                <a:lnTo>
                  <a:pt x="2283628" y="1696511"/>
                </a:lnTo>
                <a:lnTo>
                  <a:pt x="2283628" y="1469789"/>
                </a:lnTo>
                <a:lnTo>
                  <a:pt x="0" y="1469789"/>
                </a:lnTo>
                <a:lnTo>
                  <a:pt x="0" y="0"/>
                </a:lnTo>
                <a:lnTo>
                  <a:pt x="5132759" y="0"/>
                </a:lnTo>
                <a:lnTo>
                  <a:pt x="5132759" y="1469789"/>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84912" tIns="184912" rIns="184912" bIns="977138" numCol="1" spcCol="1270" anchor="ctr" anchorCtr="0">
            <a:noAutofit/>
          </a:bodyPr>
          <a:lstStyle/>
          <a:p>
            <a:pPr marL="0" lvl="0" indent="0" algn="ctr" defTabSz="1155700">
              <a:lnSpc>
                <a:spcPct val="90000"/>
              </a:lnSpc>
              <a:spcBef>
                <a:spcPct val="0"/>
              </a:spcBef>
              <a:spcAft>
                <a:spcPct val="35000"/>
              </a:spcAft>
              <a:buNone/>
            </a:pPr>
            <a:r>
              <a:rPr lang="en-US" sz="2600" kern="1200" dirty="0"/>
              <a:t>Investigate the prevalence of Apical Periodontitis (AP) in root-filled teeth.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791" y="759171"/>
            <a:ext cx="7533018" cy="877729"/>
          </a:xfrm>
        </p:spPr>
        <p:txBody>
          <a:bodyPr anchor="ctr">
            <a:normAutofit/>
          </a:bodyPr>
          <a:lstStyle/>
          <a:p>
            <a:pPr algn="ctr"/>
            <a:r>
              <a:rPr lang="en-US" sz="3500" b="1" dirty="0">
                <a:solidFill>
                  <a:srgbClr val="FFFF00"/>
                </a:solidFill>
              </a:rPr>
              <a:t>Methodology</a:t>
            </a:r>
          </a:p>
        </p:txBody>
      </p:sp>
      <p:sp>
        <p:nvSpPr>
          <p:cNvPr id="4" name="Freeform: Shape 3">
            <a:extLst>
              <a:ext uri="{FF2B5EF4-FFF2-40B4-BE49-F238E27FC236}">
                <a16:creationId xmlns:a16="http://schemas.microsoft.com/office/drawing/2014/main" id="{CBB14A0A-2C49-8E6F-9AFD-B5396CEEFE4E}"/>
              </a:ext>
            </a:extLst>
          </p:cNvPr>
          <p:cNvSpPr/>
          <p:nvPr/>
        </p:nvSpPr>
        <p:spPr>
          <a:xfrm>
            <a:off x="1033670" y="2114992"/>
            <a:ext cx="4910231" cy="3600007"/>
          </a:xfrm>
          <a:custGeom>
            <a:avLst/>
            <a:gdLst>
              <a:gd name="connsiteX0" fmla="*/ 0 w 3221521"/>
              <a:gd name="connsiteY0" fmla="*/ 0 h 1932912"/>
              <a:gd name="connsiteX1" fmla="*/ 3221521 w 3221521"/>
              <a:gd name="connsiteY1" fmla="*/ 0 h 1932912"/>
              <a:gd name="connsiteX2" fmla="*/ 3221521 w 3221521"/>
              <a:gd name="connsiteY2" fmla="*/ 1932912 h 1932912"/>
              <a:gd name="connsiteX3" fmla="*/ 0 w 3221521"/>
              <a:gd name="connsiteY3" fmla="*/ 1932912 h 1932912"/>
              <a:gd name="connsiteX4" fmla="*/ 0 w 3221521"/>
              <a:gd name="connsiteY4" fmla="*/ 0 h 193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1521" h="1932912">
                <a:moveTo>
                  <a:pt x="0" y="0"/>
                </a:moveTo>
                <a:lnTo>
                  <a:pt x="3221521" y="0"/>
                </a:lnTo>
                <a:lnTo>
                  <a:pt x="3221521" y="1932912"/>
                </a:lnTo>
                <a:lnTo>
                  <a:pt x="0" y="1932912"/>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3600" kern="1200" dirty="0"/>
              <a:t>• Retrospective cross-sectional analysis using CBCT scans.</a:t>
            </a:r>
          </a:p>
        </p:txBody>
      </p:sp>
      <p:sp>
        <p:nvSpPr>
          <p:cNvPr id="6" name="Freeform: Shape 5">
            <a:extLst>
              <a:ext uri="{FF2B5EF4-FFF2-40B4-BE49-F238E27FC236}">
                <a16:creationId xmlns:a16="http://schemas.microsoft.com/office/drawing/2014/main" id="{7751FF94-02BA-5369-7B82-6FD57EA4C92F}"/>
              </a:ext>
            </a:extLst>
          </p:cNvPr>
          <p:cNvSpPr/>
          <p:nvPr/>
        </p:nvSpPr>
        <p:spPr>
          <a:xfrm>
            <a:off x="6266054" y="2114993"/>
            <a:ext cx="5223581" cy="3600006"/>
          </a:xfrm>
          <a:custGeom>
            <a:avLst/>
            <a:gdLst>
              <a:gd name="connsiteX0" fmla="*/ 0 w 3221521"/>
              <a:gd name="connsiteY0" fmla="*/ 0 h 1932912"/>
              <a:gd name="connsiteX1" fmla="*/ 3221521 w 3221521"/>
              <a:gd name="connsiteY1" fmla="*/ 0 h 1932912"/>
              <a:gd name="connsiteX2" fmla="*/ 3221521 w 3221521"/>
              <a:gd name="connsiteY2" fmla="*/ 1932912 h 1932912"/>
              <a:gd name="connsiteX3" fmla="*/ 0 w 3221521"/>
              <a:gd name="connsiteY3" fmla="*/ 1932912 h 1932912"/>
              <a:gd name="connsiteX4" fmla="*/ 0 w 3221521"/>
              <a:gd name="connsiteY4" fmla="*/ 0 h 193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1521" h="1932912">
                <a:moveTo>
                  <a:pt x="0" y="0"/>
                </a:moveTo>
                <a:lnTo>
                  <a:pt x="3221521" y="0"/>
                </a:lnTo>
                <a:lnTo>
                  <a:pt x="3221521" y="1932912"/>
                </a:lnTo>
                <a:lnTo>
                  <a:pt x="0" y="1932912"/>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3600" kern="1200" dirty="0"/>
              <a:t>• Scans from patients aged 18-60 ( from 2016-2022).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E826AD-FC88-9D04-1BD3-70AC32C4FAC3}"/>
              </a:ext>
            </a:extLst>
          </p:cNvPr>
          <p:cNvSpPr txBox="1"/>
          <p:nvPr/>
        </p:nvSpPr>
        <p:spPr>
          <a:xfrm>
            <a:off x="941731" y="2303111"/>
            <a:ext cx="10637355" cy="3613297"/>
          </a:xfrm>
          <a:prstGeom prst="rect">
            <a:avLst/>
          </a:prstGeom>
          <a:noFill/>
        </p:spPr>
        <p:txBody>
          <a:bodyPr wrap="square">
            <a:spAutoFit/>
          </a:bodyPr>
          <a:lstStyle/>
          <a:p>
            <a:pPr marL="0" lvl="0" indent="0" algn="just" defTabSz="1111250">
              <a:lnSpc>
                <a:spcPct val="90000"/>
              </a:lnSpc>
              <a:spcBef>
                <a:spcPct val="0"/>
              </a:spcBef>
              <a:spcAft>
                <a:spcPct val="35000"/>
              </a:spcAft>
              <a:buNone/>
            </a:pPr>
            <a:r>
              <a:rPr lang="en-US" sz="3200" dirty="0">
                <a:solidFill>
                  <a:schemeClr val="bg1"/>
                </a:solidFill>
              </a:rPr>
              <a:t>1. Root-filled teeth undergone orthodontic treatments</a:t>
            </a:r>
          </a:p>
          <a:p>
            <a:pPr lvl="0" algn="just" defTabSz="1111250">
              <a:lnSpc>
                <a:spcPct val="90000"/>
              </a:lnSpc>
              <a:spcBef>
                <a:spcPct val="0"/>
              </a:spcBef>
              <a:spcAft>
                <a:spcPct val="35000"/>
              </a:spcAft>
            </a:pPr>
            <a:r>
              <a:rPr lang="en-US" sz="3200" dirty="0">
                <a:solidFill>
                  <a:schemeClr val="bg1"/>
                </a:solidFill>
              </a:rPr>
              <a:t>2. Root-filled teeth had more than 3 mm bone loss</a:t>
            </a:r>
          </a:p>
          <a:p>
            <a:pPr lvl="0" algn="just" defTabSz="1111250">
              <a:lnSpc>
                <a:spcPct val="90000"/>
              </a:lnSpc>
              <a:spcBef>
                <a:spcPct val="0"/>
              </a:spcBef>
              <a:spcAft>
                <a:spcPct val="35000"/>
              </a:spcAft>
            </a:pPr>
            <a:r>
              <a:rPr lang="en-US" sz="3200" dirty="0">
                <a:solidFill>
                  <a:schemeClr val="bg1"/>
                </a:solidFill>
              </a:rPr>
              <a:t>3. C-shaped canals</a:t>
            </a:r>
          </a:p>
          <a:p>
            <a:pPr lvl="0" algn="just" defTabSz="1111250">
              <a:lnSpc>
                <a:spcPct val="90000"/>
              </a:lnSpc>
              <a:spcBef>
                <a:spcPct val="0"/>
              </a:spcBef>
              <a:spcAft>
                <a:spcPct val="35000"/>
              </a:spcAft>
            </a:pPr>
            <a:r>
              <a:rPr lang="en-US" sz="3200" dirty="0">
                <a:solidFill>
                  <a:schemeClr val="bg1"/>
                </a:solidFill>
              </a:rPr>
              <a:t>4. The presence of CBCT artifacts</a:t>
            </a:r>
          </a:p>
          <a:p>
            <a:pPr lvl="0" algn="just" defTabSz="1111250">
              <a:lnSpc>
                <a:spcPct val="90000"/>
              </a:lnSpc>
              <a:spcBef>
                <a:spcPct val="0"/>
              </a:spcBef>
              <a:spcAft>
                <a:spcPct val="35000"/>
              </a:spcAft>
            </a:pPr>
            <a:r>
              <a:rPr lang="en-US" sz="3200" dirty="0">
                <a:solidFill>
                  <a:schemeClr val="bg1"/>
                </a:solidFill>
              </a:rPr>
              <a:t>5. Root resorption</a:t>
            </a:r>
          </a:p>
          <a:p>
            <a:pPr lvl="0" algn="just" defTabSz="1111250">
              <a:lnSpc>
                <a:spcPct val="90000"/>
              </a:lnSpc>
              <a:spcBef>
                <a:spcPct val="0"/>
              </a:spcBef>
              <a:spcAft>
                <a:spcPct val="35000"/>
              </a:spcAft>
            </a:pPr>
            <a:r>
              <a:rPr lang="en-US" sz="3200" dirty="0">
                <a:solidFill>
                  <a:schemeClr val="bg1"/>
                </a:solidFill>
              </a:rPr>
              <a:t>6. Previous retrograde fillings</a:t>
            </a:r>
          </a:p>
        </p:txBody>
      </p:sp>
      <p:sp>
        <p:nvSpPr>
          <p:cNvPr id="5" name="TextBox 4">
            <a:extLst>
              <a:ext uri="{FF2B5EF4-FFF2-40B4-BE49-F238E27FC236}">
                <a16:creationId xmlns:a16="http://schemas.microsoft.com/office/drawing/2014/main" id="{36DDD74A-F221-71DF-5662-7756EDDE7DD6}"/>
              </a:ext>
            </a:extLst>
          </p:cNvPr>
          <p:cNvSpPr txBox="1"/>
          <p:nvPr/>
        </p:nvSpPr>
        <p:spPr>
          <a:xfrm>
            <a:off x="2472359" y="674010"/>
            <a:ext cx="6097656" cy="646331"/>
          </a:xfrm>
          <a:prstGeom prst="rect">
            <a:avLst/>
          </a:prstGeom>
          <a:noFill/>
        </p:spPr>
        <p:txBody>
          <a:bodyPr wrap="square">
            <a:spAutoFit/>
          </a:bodyPr>
          <a:lstStyle/>
          <a:p>
            <a:pPr marL="0" lvl="0" indent="0" algn="ctr" defTabSz="1111250">
              <a:lnSpc>
                <a:spcPct val="90000"/>
              </a:lnSpc>
              <a:spcBef>
                <a:spcPct val="0"/>
              </a:spcBef>
              <a:spcAft>
                <a:spcPct val="35000"/>
              </a:spcAft>
              <a:buNone/>
            </a:pPr>
            <a:r>
              <a:rPr lang="en-US" sz="4000" b="1" kern="1200" dirty="0">
                <a:solidFill>
                  <a:srgbClr val="FFFF00"/>
                </a:solidFill>
              </a:rPr>
              <a:t>Exclusion criteria</a:t>
            </a:r>
            <a:endParaRPr lang="en-US" sz="4000" kern="1200" dirty="0">
              <a:solidFill>
                <a:srgbClr val="FFFF00"/>
              </a:solidFill>
            </a:endParaRPr>
          </a:p>
        </p:txBody>
      </p:sp>
    </p:spTree>
    <p:extLst>
      <p:ext uri="{BB962C8B-B14F-4D97-AF65-F5344CB8AC3E}">
        <p14:creationId xmlns:p14="http://schemas.microsoft.com/office/powerpoint/2010/main" val="202776406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1982-2650-6C7E-13C2-F10C44ED642D}"/>
              </a:ext>
            </a:extLst>
          </p:cNvPr>
          <p:cNvSpPr>
            <a:spLocks noGrp="1"/>
          </p:cNvSpPr>
          <p:nvPr>
            <p:ph type="title"/>
          </p:nvPr>
        </p:nvSpPr>
        <p:spPr/>
        <p:txBody>
          <a:bodyPr/>
          <a:lstStyle/>
          <a:p>
            <a:r>
              <a:rPr lang="en-US" b="1" dirty="0">
                <a:solidFill>
                  <a:srgbClr val="FFFF00"/>
                </a:solidFill>
              </a:rPr>
              <a:t>Study sample</a:t>
            </a:r>
          </a:p>
        </p:txBody>
      </p:sp>
      <p:sp>
        <p:nvSpPr>
          <p:cNvPr id="3" name="Content Placeholder 2">
            <a:extLst>
              <a:ext uri="{FF2B5EF4-FFF2-40B4-BE49-F238E27FC236}">
                <a16:creationId xmlns:a16="http://schemas.microsoft.com/office/drawing/2014/main" id="{47EB257A-2548-F669-936D-9E66E4FA2483}"/>
              </a:ext>
            </a:extLst>
          </p:cNvPr>
          <p:cNvSpPr>
            <a:spLocks noGrp="1"/>
          </p:cNvSpPr>
          <p:nvPr>
            <p:ph idx="1"/>
          </p:nvPr>
        </p:nvSpPr>
        <p:spPr/>
        <p:txBody>
          <a:bodyPr>
            <a:normAutofit/>
          </a:bodyPr>
          <a:lstStyle/>
          <a:p>
            <a:pPr marL="0" indent="0" algn="just">
              <a:buNone/>
            </a:pPr>
            <a:r>
              <a:rPr lang="en-US" sz="3200" dirty="0">
                <a:solidFill>
                  <a:schemeClr val="bg1"/>
                </a:solidFill>
              </a:rPr>
              <a:t>Two hundred eighty-five CBCT scans were selected from a pool of archived data from the dental radiographic department of a private health clinic in Baghdad using the SCANORA-3Dx CBCT device (SCANORA 3Dx, </a:t>
            </a:r>
            <a:r>
              <a:rPr lang="en-US" sz="3200" dirty="0" err="1">
                <a:solidFill>
                  <a:schemeClr val="bg1"/>
                </a:solidFill>
              </a:rPr>
              <a:t>Tuusula</a:t>
            </a:r>
            <a:r>
              <a:rPr lang="en-US" sz="3200" dirty="0">
                <a:solidFill>
                  <a:schemeClr val="bg1"/>
                </a:solidFill>
              </a:rPr>
              <a:t>, Finland). Technical settings were as follows: the exposure time was 4.9 sec., 90 </a:t>
            </a:r>
            <a:r>
              <a:rPr lang="en-US" sz="3200" dirty="0" err="1">
                <a:solidFill>
                  <a:schemeClr val="bg1"/>
                </a:solidFill>
              </a:rPr>
              <a:t>Kvp</a:t>
            </a:r>
            <a:r>
              <a:rPr lang="en-US" sz="3200" dirty="0">
                <a:solidFill>
                  <a:schemeClr val="bg1"/>
                </a:solidFill>
              </a:rPr>
              <a:t>, tube current 10 mA, 0.125–0.200 mm3 voxel size, slice thickness (0.15 to 1 mm), 8×10 cm field of</a:t>
            </a:r>
          </a:p>
          <a:p>
            <a:pPr marL="0" indent="0" algn="just">
              <a:buNone/>
            </a:pPr>
            <a:r>
              <a:rPr lang="en-US" sz="3200" dirty="0">
                <a:solidFill>
                  <a:schemeClr val="bg1"/>
                </a:solidFill>
              </a:rPr>
              <a:t>view.</a:t>
            </a:r>
          </a:p>
        </p:txBody>
      </p:sp>
    </p:spTree>
    <p:extLst>
      <p:ext uri="{BB962C8B-B14F-4D97-AF65-F5344CB8AC3E}">
        <p14:creationId xmlns:p14="http://schemas.microsoft.com/office/powerpoint/2010/main" val="161072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3BA05-CEAC-9544-3684-8D77E50F9B3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58A0F2-2D54-9F37-2345-367B909A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780AC0A-4692-C670-6122-CC011D3A8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A261DB-E353-DA33-6F93-A0B6DA36A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39CF4D1-B1FB-61D7-E9A8-34A87B3DD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DFE10D53-369F-1560-8AB3-3F518391ED0B}"/>
              </a:ext>
            </a:extLst>
          </p:cNvPr>
          <p:cNvGrpSpPr/>
          <p:nvPr/>
        </p:nvGrpSpPr>
        <p:grpSpPr>
          <a:xfrm>
            <a:off x="-4622" y="-856"/>
            <a:ext cx="12198168" cy="6867500"/>
            <a:chOff x="-4622" y="-856"/>
            <a:chExt cx="12198168" cy="6867500"/>
          </a:xfrm>
        </p:grpSpPr>
        <p:grpSp>
          <p:nvGrpSpPr>
            <p:cNvPr id="18" name="Group 17">
              <a:extLst>
                <a:ext uri="{FF2B5EF4-FFF2-40B4-BE49-F238E27FC236}">
                  <a16:creationId xmlns:a16="http://schemas.microsoft.com/office/drawing/2014/main" id="{36BDE2F5-E1A2-9287-F322-92221E666649}"/>
                </a:ext>
              </a:extLst>
            </p:cNvPr>
            <p:cNvGrpSpPr/>
            <p:nvPr/>
          </p:nvGrpSpPr>
          <p:grpSpPr>
            <a:xfrm>
              <a:off x="-4622" y="-856"/>
              <a:ext cx="12198168" cy="6630257"/>
              <a:chOff x="-4622" y="-856"/>
              <a:chExt cx="12198168" cy="6530866"/>
            </a:xfrm>
          </p:grpSpPr>
          <p:grpSp>
            <p:nvGrpSpPr>
              <p:cNvPr id="15" name="Group 14">
                <a:extLst>
                  <a:ext uri="{FF2B5EF4-FFF2-40B4-BE49-F238E27FC236}">
                    <a16:creationId xmlns:a16="http://schemas.microsoft.com/office/drawing/2014/main" id="{C2163BB4-C1F7-CD34-B32A-A302F96E2879}"/>
                  </a:ext>
                </a:extLst>
              </p:cNvPr>
              <p:cNvGrpSpPr/>
              <p:nvPr/>
            </p:nvGrpSpPr>
            <p:grpSpPr>
              <a:xfrm>
                <a:off x="24738" y="-856"/>
                <a:ext cx="12166496" cy="1305557"/>
                <a:chOff x="24738" y="-856"/>
                <a:chExt cx="12166496" cy="1305557"/>
              </a:xfrm>
            </p:grpSpPr>
            <p:pic>
              <p:nvPicPr>
                <p:cNvPr id="2" name="Picture 8" descr="Home - College of Dentistry">
                  <a:extLst>
                    <a:ext uri="{FF2B5EF4-FFF2-40B4-BE49-F238E27FC236}">
                      <a16:creationId xmlns:a16="http://schemas.microsoft.com/office/drawing/2014/main" id="{52CA9C22-6E36-2F1E-D0E1-0DF432CB9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033"/>
                <a:stretch/>
              </p:blipFill>
              <p:spPr bwMode="auto">
                <a:xfrm>
                  <a:off x="9035994" y="-2"/>
                  <a:ext cx="3155240" cy="1285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ome - College of Dentistry">
                  <a:extLst>
                    <a:ext uri="{FF2B5EF4-FFF2-40B4-BE49-F238E27FC236}">
                      <a16:creationId xmlns:a16="http://schemas.microsoft.com/office/drawing/2014/main" id="{043EF4C9-0438-FEFB-190B-A02D94821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80" y="9937"/>
                  <a:ext cx="3551681" cy="1285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8F77102-6F56-7397-E504-1E44CA9AFD19}"/>
                    </a:ext>
                  </a:extLst>
                </p:cNvPr>
                <p:cNvPicPr>
                  <a:picLocks noChangeAspect="1"/>
                </p:cNvPicPr>
                <p:nvPr/>
              </p:nvPicPr>
              <p:blipFill>
                <a:blip r:embed="rId4"/>
                <a:stretch>
                  <a:fillRect/>
                </a:stretch>
              </p:blipFill>
              <p:spPr>
                <a:xfrm>
                  <a:off x="2459574" y="9937"/>
                  <a:ext cx="1915485" cy="1274668"/>
                </a:xfrm>
                <a:prstGeom prst="rect">
                  <a:avLst/>
                </a:prstGeom>
              </p:spPr>
            </p:pic>
            <p:pic>
              <p:nvPicPr>
                <p:cNvPr id="13" name="Picture 6" descr="54 University Baghdad Images, Stock ...">
                  <a:extLst>
                    <a:ext uri="{FF2B5EF4-FFF2-40B4-BE49-F238E27FC236}">
                      <a16:creationId xmlns:a16="http://schemas.microsoft.com/office/drawing/2014/main" id="{89663CB9-3696-1F22-3E26-C4FEC0748C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319"/>
                <a:stretch/>
              </p:blipFill>
              <p:spPr bwMode="auto">
                <a:xfrm>
                  <a:off x="7936008" y="-856"/>
                  <a:ext cx="1097836" cy="1296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Magnificent Ishtar Gate of Babylon ...">
                  <a:extLst>
                    <a:ext uri="{FF2B5EF4-FFF2-40B4-BE49-F238E27FC236}">
                      <a16:creationId xmlns:a16="http://schemas.microsoft.com/office/drawing/2014/main" id="{0CA9B88A-A4C0-1E6B-DB54-DF650C575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8" y="30033"/>
                  <a:ext cx="2424215" cy="127466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302F8AFE-7A3B-BDB5-70A1-B70BFE8E2CCE}"/>
                  </a:ext>
                </a:extLst>
              </p:cNvPr>
              <p:cNvSpPr/>
              <p:nvPr/>
            </p:nvSpPr>
            <p:spPr>
              <a:xfrm>
                <a:off x="-4622" y="1284606"/>
                <a:ext cx="12198168" cy="52454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4FCA7C26-4C3B-E789-B7B2-55DA8C3B557D}"/>
                </a:ext>
              </a:extLst>
            </p:cNvPr>
            <p:cNvSpPr txBox="1"/>
            <p:nvPr/>
          </p:nvSpPr>
          <p:spPr>
            <a:xfrm>
              <a:off x="99396" y="6589645"/>
              <a:ext cx="44328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www.codental.uobaghdad.edu.iq</a:t>
              </a: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grpSp>
      <p:sp>
        <p:nvSpPr>
          <p:cNvPr id="4" name="TextBox 3">
            <a:extLst>
              <a:ext uri="{FF2B5EF4-FFF2-40B4-BE49-F238E27FC236}">
                <a16:creationId xmlns:a16="http://schemas.microsoft.com/office/drawing/2014/main" id="{E98933CE-FBDE-D8C5-5B94-49DED9CC6EB9}"/>
              </a:ext>
            </a:extLst>
          </p:cNvPr>
          <p:cNvSpPr txBox="1"/>
          <p:nvPr/>
        </p:nvSpPr>
        <p:spPr>
          <a:xfrm>
            <a:off x="554281" y="1460935"/>
            <a:ext cx="11022496" cy="4893647"/>
          </a:xfrm>
          <a:prstGeom prst="rect">
            <a:avLst/>
          </a:prstGeom>
          <a:noFill/>
        </p:spPr>
        <p:txBody>
          <a:bodyPr wrap="square" rtlCol="0">
            <a:spAutoFit/>
          </a:bodyPr>
          <a:lstStyle/>
          <a:p>
            <a:r>
              <a:rPr lang="en-US" sz="2400" b="1" dirty="0"/>
              <a:t>      Learning Objectives</a:t>
            </a:r>
          </a:p>
          <a:p>
            <a:endParaRPr lang="en-US" sz="2400" dirty="0"/>
          </a:p>
          <a:p>
            <a:pPr algn="just"/>
            <a:r>
              <a:rPr lang="en-US" sz="2400" dirty="0"/>
              <a:t>• To introduce the aim of root canal treatment and discuss the incidence of apical periodontitis in root-filled teeth.</a:t>
            </a:r>
          </a:p>
          <a:p>
            <a:pPr algn="just"/>
            <a:endParaRPr lang="en-US" sz="2400" dirty="0"/>
          </a:p>
          <a:p>
            <a:pPr algn="just"/>
            <a:r>
              <a:rPr lang="en-US" sz="2400" dirty="0"/>
              <a:t>• To explore outcomes of root canal treatment across global populations.</a:t>
            </a:r>
          </a:p>
          <a:p>
            <a:pPr algn="just"/>
            <a:endParaRPr lang="en-US" sz="2400" dirty="0"/>
          </a:p>
          <a:p>
            <a:pPr algn="just"/>
            <a:r>
              <a:rPr lang="en-US" sz="2400" dirty="0"/>
              <a:t>• To present findings from my studies on apical periodontitis prevalence in Iraq.</a:t>
            </a:r>
          </a:p>
          <a:p>
            <a:pPr algn="just"/>
            <a:endParaRPr lang="en-US" sz="2400" dirty="0"/>
          </a:p>
          <a:p>
            <a:pPr algn="just"/>
            <a:r>
              <a:rPr lang="en-US" sz="2400" dirty="0"/>
              <a:t>• To examine the factors influencing the radiographic detection of apical periodontitis.</a:t>
            </a:r>
          </a:p>
          <a:p>
            <a:pPr algn="just"/>
            <a:endParaRPr lang="en-US" sz="2400" dirty="0"/>
          </a:p>
          <a:p>
            <a:pPr algn="just"/>
            <a:r>
              <a:rPr lang="en-US" sz="2400" dirty="0"/>
              <a:t>• To emphasize the role of CBCT in dental research and highlight global academic collaborations.</a:t>
            </a:r>
          </a:p>
        </p:txBody>
      </p:sp>
      <p:cxnSp>
        <p:nvCxnSpPr>
          <p:cNvPr id="7" name="Straight Connector 6">
            <a:extLst>
              <a:ext uri="{FF2B5EF4-FFF2-40B4-BE49-F238E27FC236}">
                <a16:creationId xmlns:a16="http://schemas.microsoft.com/office/drawing/2014/main" id="{4F846B95-2CCE-BE08-3D08-4B2FA5C224F7}"/>
              </a:ext>
            </a:extLst>
          </p:cNvPr>
          <p:cNvCxnSpPr/>
          <p:nvPr/>
        </p:nvCxnSpPr>
        <p:spPr>
          <a:xfrm>
            <a:off x="159030" y="1913193"/>
            <a:ext cx="11867317"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0D6E2CB-80AB-4A48-9BC8-7B69F3543DBE}"/>
              </a:ext>
            </a:extLst>
          </p:cNvPr>
          <p:cNvSpPr/>
          <p:nvPr/>
        </p:nvSpPr>
        <p:spPr>
          <a:xfrm>
            <a:off x="560940" y="1928191"/>
            <a:ext cx="6177789" cy="1291628"/>
          </a:xfrm>
          <a:custGeom>
            <a:avLst/>
            <a:gdLst>
              <a:gd name="connsiteX0" fmla="*/ 0 w 10515600"/>
              <a:gd name="connsiteY0" fmla="*/ 231110 h 1386632"/>
              <a:gd name="connsiteX1" fmla="*/ 231110 w 10515600"/>
              <a:gd name="connsiteY1" fmla="*/ 0 h 1386632"/>
              <a:gd name="connsiteX2" fmla="*/ 10284490 w 10515600"/>
              <a:gd name="connsiteY2" fmla="*/ 0 h 1386632"/>
              <a:gd name="connsiteX3" fmla="*/ 10515600 w 10515600"/>
              <a:gd name="connsiteY3" fmla="*/ 231110 h 1386632"/>
              <a:gd name="connsiteX4" fmla="*/ 10515600 w 10515600"/>
              <a:gd name="connsiteY4" fmla="*/ 1155522 h 1386632"/>
              <a:gd name="connsiteX5" fmla="*/ 10284490 w 10515600"/>
              <a:gd name="connsiteY5" fmla="*/ 1386632 h 1386632"/>
              <a:gd name="connsiteX6" fmla="*/ 231110 w 10515600"/>
              <a:gd name="connsiteY6" fmla="*/ 1386632 h 1386632"/>
              <a:gd name="connsiteX7" fmla="*/ 0 w 10515600"/>
              <a:gd name="connsiteY7" fmla="*/ 1155522 h 1386632"/>
              <a:gd name="connsiteX8" fmla="*/ 0 w 10515600"/>
              <a:gd name="connsiteY8" fmla="*/ 231110 h 13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1386632">
                <a:moveTo>
                  <a:pt x="0" y="231110"/>
                </a:moveTo>
                <a:cubicBezTo>
                  <a:pt x="0" y="103471"/>
                  <a:pt x="103471" y="0"/>
                  <a:pt x="231110" y="0"/>
                </a:cubicBezTo>
                <a:lnTo>
                  <a:pt x="10284490" y="0"/>
                </a:lnTo>
                <a:cubicBezTo>
                  <a:pt x="10412129" y="0"/>
                  <a:pt x="10515600" y="103471"/>
                  <a:pt x="10515600" y="231110"/>
                </a:cubicBezTo>
                <a:lnTo>
                  <a:pt x="10515600" y="1155522"/>
                </a:lnTo>
                <a:cubicBezTo>
                  <a:pt x="10515600" y="1283161"/>
                  <a:pt x="10412129" y="1386632"/>
                  <a:pt x="10284490" y="1386632"/>
                </a:cubicBezTo>
                <a:lnTo>
                  <a:pt x="231110" y="1386632"/>
                </a:lnTo>
                <a:cubicBezTo>
                  <a:pt x="103471" y="1386632"/>
                  <a:pt x="0" y="1283161"/>
                  <a:pt x="0" y="1155522"/>
                </a:cubicBezTo>
                <a:lnTo>
                  <a:pt x="0" y="23111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940" tIns="162940" rIns="162940" bIns="162940" numCol="1" spcCol="1270" anchor="ctr" anchorCtr="0">
            <a:noAutofit/>
          </a:bodyPr>
          <a:lstStyle/>
          <a:p>
            <a:pPr marL="0" lvl="0" indent="0" algn="just" defTabSz="1111250">
              <a:lnSpc>
                <a:spcPct val="90000"/>
              </a:lnSpc>
              <a:spcBef>
                <a:spcPct val="0"/>
              </a:spcBef>
              <a:spcAft>
                <a:spcPct val="35000"/>
              </a:spcAft>
              <a:buNone/>
            </a:pPr>
            <a:endParaRPr lang="en-US" sz="2800" kern="1200" dirty="0">
              <a:solidFill>
                <a:srgbClr val="FFFF00"/>
              </a:solidFill>
            </a:endParaRPr>
          </a:p>
        </p:txBody>
      </p:sp>
      <p:sp>
        <p:nvSpPr>
          <p:cNvPr id="8" name="Freeform: Shape 7">
            <a:extLst>
              <a:ext uri="{FF2B5EF4-FFF2-40B4-BE49-F238E27FC236}">
                <a16:creationId xmlns:a16="http://schemas.microsoft.com/office/drawing/2014/main" id="{320900A5-83D4-4699-AB5E-ECDE607D11BE}"/>
              </a:ext>
            </a:extLst>
          </p:cNvPr>
          <p:cNvSpPr/>
          <p:nvPr/>
        </p:nvSpPr>
        <p:spPr>
          <a:xfrm>
            <a:off x="324939" y="183488"/>
            <a:ext cx="6177789" cy="3594668"/>
          </a:xfrm>
          <a:custGeom>
            <a:avLst/>
            <a:gdLst>
              <a:gd name="connsiteX0" fmla="*/ 0 w 10515600"/>
              <a:gd name="connsiteY0" fmla="*/ 231110 h 1386632"/>
              <a:gd name="connsiteX1" fmla="*/ 231110 w 10515600"/>
              <a:gd name="connsiteY1" fmla="*/ 0 h 1386632"/>
              <a:gd name="connsiteX2" fmla="*/ 10284490 w 10515600"/>
              <a:gd name="connsiteY2" fmla="*/ 0 h 1386632"/>
              <a:gd name="connsiteX3" fmla="*/ 10515600 w 10515600"/>
              <a:gd name="connsiteY3" fmla="*/ 231110 h 1386632"/>
              <a:gd name="connsiteX4" fmla="*/ 10515600 w 10515600"/>
              <a:gd name="connsiteY4" fmla="*/ 1155522 h 1386632"/>
              <a:gd name="connsiteX5" fmla="*/ 10284490 w 10515600"/>
              <a:gd name="connsiteY5" fmla="*/ 1386632 h 1386632"/>
              <a:gd name="connsiteX6" fmla="*/ 231110 w 10515600"/>
              <a:gd name="connsiteY6" fmla="*/ 1386632 h 1386632"/>
              <a:gd name="connsiteX7" fmla="*/ 0 w 10515600"/>
              <a:gd name="connsiteY7" fmla="*/ 1155522 h 1386632"/>
              <a:gd name="connsiteX8" fmla="*/ 0 w 10515600"/>
              <a:gd name="connsiteY8" fmla="*/ 231110 h 13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1386632">
                <a:moveTo>
                  <a:pt x="0" y="231110"/>
                </a:moveTo>
                <a:cubicBezTo>
                  <a:pt x="0" y="103471"/>
                  <a:pt x="103471" y="0"/>
                  <a:pt x="231110" y="0"/>
                </a:cubicBezTo>
                <a:lnTo>
                  <a:pt x="10284490" y="0"/>
                </a:lnTo>
                <a:cubicBezTo>
                  <a:pt x="10412129" y="0"/>
                  <a:pt x="10515600" y="103471"/>
                  <a:pt x="10515600" y="231110"/>
                </a:cubicBezTo>
                <a:lnTo>
                  <a:pt x="10515600" y="1155522"/>
                </a:lnTo>
                <a:cubicBezTo>
                  <a:pt x="10515600" y="1283161"/>
                  <a:pt x="10412129" y="1386632"/>
                  <a:pt x="10284490" y="1386632"/>
                </a:cubicBezTo>
                <a:lnTo>
                  <a:pt x="231110" y="1386632"/>
                </a:lnTo>
                <a:cubicBezTo>
                  <a:pt x="103471" y="1386632"/>
                  <a:pt x="0" y="1283161"/>
                  <a:pt x="0" y="1155522"/>
                </a:cubicBezTo>
                <a:lnTo>
                  <a:pt x="0" y="23111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940" tIns="162940" rIns="162940" bIns="162940" numCol="1" spcCol="1270" anchor="ctr" anchorCtr="0">
            <a:noAutofit/>
          </a:bodyPr>
          <a:lstStyle/>
          <a:p>
            <a:pPr marL="0" lvl="0" indent="0" algn="just" defTabSz="1111250">
              <a:lnSpc>
                <a:spcPct val="90000"/>
              </a:lnSpc>
              <a:spcBef>
                <a:spcPct val="0"/>
              </a:spcBef>
              <a:spcAft>
                <a:spcPct val="35000"/>
              </a:spcAft>
              <a:buNone/>
            </a:pPr>
            <a:r>
              <a:rPr lang="en-US" sz="3200" b="1" dirty="0">
                <a:solidFill>
                  <a:srgbClr val="FFFF00"/>
                </a:solidFill>
              </a:rPr>
              <a:t>Apical Periodontitis: </a:t>
            </a:r>
          </a:p>
          <a:p>
            <a:pPr marL="0" lvl="0" indent="0" algn="just" defTabSz="1111250">
              <a:lnSpc>
                <a:spcPct val="90000"/>
              </a:lnSpc>
              <a:spcBef>
                <a:spcPct val="0"/>
              </a:spcBef>
              <a:spcAft>
                <a:spcPct val="35000"/>
              </a:spcAft>
              <a:buNone/>
            </a:pPr>
            <a:r>
              <a:rPr lang="en-US" sz="3200" dirty="0"/>
              <a:t>Any radiolucency (that exceeds </a:t>
            </a:r>
            <a:r>
              <a:rPr lang="en-US" sz="3200" b="1" u="sng" dirty="0"/>
              <a:t>double</a:t>
            </a:r>
            <a:r>
              <a:rPr lang="en-US" sz="3200" dirty="0"/>
              <a:t> the width of the adjacent normal periodontal ligament) associated with the apical part of the root. </a:t>
            </a:r>
            <a:endParaRPr lang="en-US" sz="3200" kern="1200" dirty="0"/>
          </a:p>
        </p:txBody>
      </p:sp>
      <p:pic>
        <p:nvPicPr>
          <p:cNvPr id="3" name="Picture 2">
            <a:extLst>
              <a:ext uri="{FF2B5EF4-FFF2-40B4-BE49-F238E27FC236}">
                <a16:creationId xmlns:a16="http://schemas.microsoft.com/office/drawing/2014/main" id="{26D350F5-BAE0-3173-E5CF-B696B9189C26}"/>
              </a:ext>
            </a:extLst>
          </p:cNvPr>
          <p:cNvPicPr>
            <a:picLocks noChangeAspect="1"/>
          </p:cNvPicPr>
          <p:nvPr/>
        </p:nvPicPr>
        <p:blipFill rotWithShape="1">
          <a:blip r:embed="rId2"/>
          <a:srcRect t="8701"/>
          <a:stretch/>
        </p:blipFill>
        <p:spPr>
          <a:xfrm>
            <a:off x="6884519" y="885524"/>
            <a:ext cx="4675422" cy="2892632"/>
          </a:xfrm>
          <a:prstGeom prst="rect">
            <a:avLst/>
          </a:prstGeom>
        </p:spPr>
      </p:pic>
      <p:pic>
        <p:nvPicPr>
          <p:cNvPr id="5" name="Picture 4">
            <a:extLst>
              <a:ext uri="{FF2B5EF4-FFF2-40B4-BE49-F238E27FC236}">
                <a16:creationId xmlns:a16="http://schemas.microsoft.com/office/drawing/2014/main" id="{C80A18C5-7309-7585-13D8-D0DECD6C95C4}"/>
              </a:ext>
            </a:extLst>
          </p:cNvPr>
          <p:cNvPicPr>
            <a:picLocks noChangeAspect="1"/>
          </p:cNvPicPr>
          <p:nvPr/>
        </p:nvPicPr>
        <p:blipFill>
          <a:blip r:embed="rId3"/>
          <a:stretch>
            <a:fillRect/>
          </a:stretch>
        </p:blipFill>
        <p:spPr>
          <a:xfrm>
            <a:off x="6884519" y="3910317"/>
            <a:ext cx="4734717" cy="2689266"/>
          </a:xfrm>
          <a:prstGeom prst="rect">
            <a:avLst/>
          </a:prstGeom>
        </p:spPr>
      </p:pic>
      <p:grpSp>
        <p:nvGrpSpPr>
          <p:cNvPr id="11" name="Group 10">
            <a:extLst>
              <a:ext uri="{FF2B5EF4-FFF2-40B4-BE49-F238E27FC236}">
                <a16:creationId xmlns:a16="http://schemas.microsoft.com/office/drawing/2014/main" id="{F9DB1223-F663-5534-5F66-AD38095442BE}"/>
              </a:ext>
            </a:extLst>
          </p:cNvPr>
          <p:cNvGrpSpPr/>
          <p:nvPr/>
        </p:nvGrpSpPr>
        <p:grpSpPr>
          <a:xfrm>
            <a:off x="7682949" y="1420845"/>
            <a:ext cx="3489101" cy="4910380"/>
            <a:chOff x="7682949" y="1420845"/>
            <a:chExt cx="3489101" cy="4910380"/>
          </a:xfrm>
        </p:grpSpPr>
        <p:sp>
          <p:nvSpPr>
            <p:cNvPr id="2" name="Arrow: Up 1">
              <a:extLst>
                <a:ext uri="{FF2B5EF4-FFF2-40B4-BE49-F238E27FC236}">
                  <a16:creationId xmlns:a16="http://schemas.microsoft.com/office/drawing/2014/main" id="{59162A2A-517A-3953-7B86-3E76CC50D489}"/>
                </a:ext>
              </a:extLst>
            </p:cNvPr>
            <p:cNvSpPr/>
            <p:nvPr/>
          </p:nvSpPr>
          <p:spPr>
            <a:xfrm>
              <a:off x="7682949" y="6022171"/>
              <a:ext cx="248479" cy="309054"/>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D95373C6-EF2E-2E0B-7B05-08739FDDD5D6}"/>
                </a:ext>
              </a:extLst>
            </p:cNvPr>
            <p:cNvSpPr/>
            <p:nvPr/>
          </p:nvSpPr>
          <p:spPr>
            <a:xfrm>
              <a:off x="9773478" y="5955913"/>
              <a:ext cx="248479" cy="309054"/>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0CB30AEC-29E2-AC9C-DEA2-B845194A8D75}"/>
                </a:ext>
              </a:extLst>
            </p:cNvPr>
            <p:cNvSpPr/>
            <p:nvPr/>
          </p:nvSpPr>
          <p:spPr>
            <a:xfrm>
              <a:off x="10174353" y="5949289"/>
              <a:ext cx="248479" cy="309054"/>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F64AD11E-180F-8EB2-EB8F-63445DCA6816}"/>
                </a:ext>
              </a:extLst>
            </p:cNvPr>
            <p:cNvSpPr/>
            <p:nvPr/>
          </p:nvSpPr>
          <p:spPr>
            <a:xfrm rot="16374366">
              <a:off x="10893283" y="1390558"/>
              <a:ext cx="248479" cy="309054"/>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46D3867-200A-03E3-4D01-E70A60878211}"/>
              </a:ext>
            </a:extLst>
          </p:cNvPr>
          <p:cNvSpPr txBox="1"/>
          <p:nvPr/>
        </p:nvSpPr>
        <p:spPr>
          <a:xfrm>
            <a:off x="406728" y="3910317"/>
            <a:ext cx="6096000" cy="2062103"/>
          </a:xfrm>
          <a:prstGeom prst="rect">
            <a:avLst/>
          </a:prstGeom>
          <a:noFill/>
        </p:spPr>
        <p:txBody>
          <a:bodyPr wrap="square">
            <a:spAutoFit/>
          </a:bodyPr>
          <a:lstStyle/>
          <a:p>
            <a:pPr algn="just"/>
            <a:r>
              <a:rPr lang="en-US" sz="3200" dirty="0">
                <a:solidFill>
                  <a:schemeClr val="lt1"/>
                </a:solidFill>
              </a:rPr>
              <a:t>Any root-filled tooth was included in the analysis. A tooth with a radiopaque material in the root canals was considered root-filled.</a:t>
            </a:r>
          </a:p>
        </p:txBody>
      </p:sp>
    </p:spTree>
    <p:extLst>
      <p:ext uri="{BB962C8B-B14F-4D97-AF65-F5344CB8AC3E}">
        <p14:creationId xmlns:p14="http://schemas.microsoft.com/office/powerpoint/2010/main" val="3434578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5591-AF75-63EB-CF1D-A20EEF7D8555}"/>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A5BF01BA-1CAC-0AD4-77D1-74FB22A7650A}"/>
              </a:ext>
            </a:extLst>
          </p:cNvPr>
          <p:cNvSpPr/>
          <p:nvPr/>
        </p:nvSpPr>
        <p:spPr>
          <a:xfrm>
            <a:off x="114384" y="295209"/>
            <a:ext cx="6950559" cy="1102964"/>
          </a:xfrm>
          <a:custGeom>
            <a:avLst/>
            <a:gdLst>
              <a:gd name="connsiteX0" fmla="*/ 0 w 10515600"/>
              <a:gd name="connsiteY0" fmla="*/ 160878 h 965250"/>
              <a:gd name="connsiteX1" fmla="*/ 160878 w 10515600"/>
              <a:gd name="connsiteY1" fmla="*/ 0 h 965250"/>
              <a:gd name="connsiteX2" fmla="*/ 10354722 w 10515600"/>
              <a:gd name="connsiteY2" fmla="*/ 0 h 965250"/>
              <a:gd name="connsiteX3" fmla="*/ 10515600 w 10515600"/>
              <a:gd name="connsiteY3" fmla="*/ 160878 h 965250"/>
              <a:gd name="connsiteX4" fmla="*/ 10515600 w 10515600"/>
              <a:gd name="connsiteY4" fmla="*/ 804372 h 965250"/>
              <a:gd name="connsiteX5" fmla="*/ 10354722 w 10515600"/>
              <a:gd name="connsiteY5" fmla="*/ 965250 h 965250"/>
              <a:gd name="connsiteX6" fmla="*/ 160878 w 10515600"/>
              <a:gd name="connsiteY6" fmla="*/ 965250 h 965250"/>
              <a:gd name="connsiteX7" fmla="*/ 0 w 10515600"/>
              <a:gd name="connsiteY7" fmla="*/ 804372 h 965250"/>
              <a:gd name="connsiteX8" fmla="*/ 0 w 10515600"/>
              <a:gd name="connsiteY8" fmla="*/ 160878 h 9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965250">
                <a:moveTo>
                  <a:pt x="0" y="160878"/>
                </a:moveTo>
                <a:cubicBezTo>
                  <a:pt x="0" y="72028"/>
                  <a:pt x="72028" y="0"/>
                  <a:pt x="160878" y="0"/>
                </a:cubicBezTo>
                <a:lnTo>
                  <a:pt x="10354722" y="0"/>
                </a:lnTo>
                <a:cubicBezTo>
                  <a:pt x="10443572" y="0"/>
                  <a:pt x="10515600" y="72028"/>
                  <a:pt x="10515600" y="160878"/>
                </a:cubicBezTo>
                <a:lnTo>
                  <a:pt x="10515600" y="804372"/>
                </a:lnTo>
                <a:cubicBezTo>
                  <a:pt x="10515600" y="893222"/>
                  <a:pt x="10443572" y="965250"/>
                  <a:pt x="10354722" y="965250"/>
                </a:cubicBezTo>
                <a:lnTo>
                  <a:pt x="160878" y="965250"/>
                </a:lnTo>
                <a:cubicBezTo>
                  <a:pt x="72028" y="965250"/>
                  <a:pt x="0" y="893222"/>
                  <a:pt x="0" y="804372"/>
                </a:cubicBezTo>
                <a:lnTo>
                  <a:pt x="0" y="16087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040" tIns="169040" rIns="169040" bIns="169040" numCol="1" spcCol="1270" anchor="ctr" anchorCtr="0">
            <a:noAutofit/>
          </a:bodyPr>
          <a:lstStyle/>
          <a:p>
            <a:pPr marL="0" lvl="0" indent="0" algn="just" defTabSz="1422400">
              <a:lnSpc>
                <a:spcPct val="90000"/>
              </a:lnSpc>
              <a:spcBef>
                <a:spcPct val="0"/>
              </a:spcBef>
              <a:spcAft>
                <a:spcPct val="35000"/>
              </a:spcAft>
              <a:buNone/>
            </a:pPr>
            <a:r>
              <a:rPr lang="en-US" sz="3600" b="1" kern="1200" dirty="0">
                <a:solidFill>
                  <a:srgbClr val="FFFF00"/>
                </a:solidFill>
              </a:rPr>
              <a:t>Evaluation criteria of RCF</a:t>
            </a:r>
            <a:endParaRPr lang="en-US" sz="3600" kern="1200" dirty="0">
              <a:solidFill>
                <a:srgbClr val="FFFF00"/>
              </a:solidFill>
            </a:endParaRPr>
          </a:p>
        </p:txBody>
      </p:sp>
      <p:sp>
        <p:nvSpPr>
          <p:cNvPr id="10" name="Freeform: Shape 9">
            <a:extLst>
              <a:ext uri="{FF2B5EF4-FFF2-40B4-BE49-F238E27FC236}">
                <a16:creationId xmlns:a16="http://schemas.microsoft.com/office/drawing/2014/main" id="{110D4846-E311-3830-FE86-AFE88542C951}"/>
              </a:ext>
            </a:extLst>
          </p:cNvPr>
          <p:cNvSpPr/>
          <p:nvPr/>
        </p:nvSpPr>
        <p:spPr>
          <a:xfrm>
            <a:off x="114384" y="769260"/>
            <a:ext cx="6950559" cy="6534945"/>
          </a:xfrm>
          <a:custGeom>
            <a:avLst/>
            <a:gdLst>
              <a:gd name="connsiteX0" fmla="*/ 0 w 10515600"/>
              <a:gd name="connsiteY0" fmla="*/ 160878 h 965250"/>
              <a:gd name="connsiteX1" fmla="*/ 160878 w 10515600"/>
              <a:gd name="connsiteY1" fmla="*/ 0 h 965250"/>
              <a:gd name="connsiteX2" fmla="*/ 10354722 w 10515600"/>
              <a:gd name="connsiteY2" fmla="*/ 0 h 965250"/>
              <a:gd name="connsiteX3" fmla="*/ 10515600 w 10515600"/>
              <a:gd name="connsiteY3" fmla="*/ 160878 h 965250"/>
              <a:gd name="connsiteX4" fmla="*/ 10515600 w 10515600"/>
              <a:gd name="connsiteY4" fmla="*/ 804372 h 965250"/>
              <a:gd name="connsiteX5" fmla="*/ 10354722 w 10515600"/>
              <a:gd name="connsiteY5" fmla="*/ 965250 h 965250"/>
              <a:gd name="connsiteX6" fmla="*/ 160878 w 10515600"/>
              <a:gd name="connsiteY6" fmla="*/ 965250 h 965250"/>
              <a:gd name="connsiteX7" fmla="*/ 0 w 10515600"/>
              <a:gd name="connsiteY7" fmla="*/ 804372 h 965250"/>
              <a:gd name="connsiteX8" fmla="*/ 0 w 10515600"/>
              <a:gd name="connsiteY8" fmla="*/ 160878 h 9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965250">
                <a:moveTo>
                  <a:pt x="0" y="160878"/>
                </a:moveTo>
                <a:cubicBezTo>
                  <a:pt x="0" y="72028"/>
                  <a:pt x="72028" y="0"/>
                  <a:pt x="160878" y="0"/>
                </a:cubicBezTo>
                <a:lnTo>
                  <a:pt x="10354722" y="0"/>
                </a:lnTo>
                <a:cubicBezTo>
                  <a:pt x="10443572" y="0"/>
                  <a:pt x="10515600" y="72028"/>
                  <a:pt x="10515600" y="160878"/>
                </a:cubicBezTo>
                <a:lnTo>
                  <a:pt x="10515600" y="804372"/>
                </a:lnTo>
                <a:cubicBezTo>
                  <a:pt x="10515600" y="893222"/>
                  <a:pt x="10443572" y="965250"/>
                  <a:pt x="10354722" y="965250"/>
                </a:cubicBezTo>
                <a:lnTo>
                  <a:pt x="160878" y="965250"/>
                </a:lnTo>
                <a:cubicBezTo>
                  <a:pt x="72028" y="965250"/>
                  <a:pt x="0" y="893222"/>
                  <a:pt x="0" y="804372"/>
                </a:cubicBezTo>
                <a:lnTo>
                  <a:pt x="0" y="16087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040" tIns="169040" rIns="169040" bIns="169040" numCol="1" spcCol="1270" anchor="ctr" anchorCtr="0">
            <a:noAutofit/>
          </a:bodyPr>
          <a:lstStyle/>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Gender and age were recorded. </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The presence/absence of AP</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Unfilled canal</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Perforation</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Ledge </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Homogenous/nonhomogeneous root canal filling (RCF)</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Adequate/inadequate coronal restoration </a:t>
            </a:r>
          </a:p>
          <a:p>
            <a:pPr marL="342900" indent="-342900" algn="just" defTabSz="1422400">
              <a:lnSpc>
                <a:spcPct val="90000"/>
              </a:lnSpc>
              <a:spcBef>
                <a:spcPct val="0"/>
              </a:spcBef>
              <a:spcAft>
                <a:spcPct val="35000"/>
              </a:spcAft>
              <a:buFont typeface="Arial" panose="020B0604020202020204" pitchFamily="34" charset="0"/>
              <a:buChar char="•"/>
            </a:pPr>
            <a:r>
              <a:rPr lang="en-US" sz="2400" b="1" dirty="0">
                <a:solidFill>
                  <a:schemeClr val="bg1"/>
                </a:solidFill>
              </a:rPr>
              <a:t>Under/overfilled RCF and those within 0-2 mm from the radiographic apex were recorded for RFTs</a:t>
            </a:r>
            <a:r>
              <a:rPr lang="en-US" sz="2400" b="1" dirty="0">
                <a:solidFill>
                  <a:srgbClr val="FFFF00"/>
                </a:solidFill>
              </a:rPr>
              <a:t>.</a:t>
            </a:r>
          </a:p>
        </p:txBody>
      </p:sp>
      <p:pic>
        <p:nvPicPr>
          <p:cNvPr id="2" name="Picture 1">
            <a:extLst>
              <a:ext uri="{FF2B5EF4-FFF2-40B4-BE49-F238E27FC236}">
                <a16:creationId xmlns:a16="http://schemas.microsoft.com/office/drawing/2014/main" id="{67AFBF95-25C8-F1D7-73B9-12B0149D35B4}"/>
              </a:ext>
            </a:extLst>
          </p:cNvPr>
          <p:cNvPicPr>
            <a:picLocks noChangeAspect="1"/>
          </p:cNvPicPr>
          <p:nvPr/>
        </p:nvPicPr>
        <p:blipFill rotWithShape="1">
          <a:blip r:embed="rId3"/>
          <a:srcRect l="2210" t="62374" b="2812"/>
          <a:stretch/>
        </p:blipFill>
        <p:spPr>
          <a:xfrm>
            <a:off x="7440331" y="247918"/>
            <a:ext cx="4399056" cy="1965894"/>
          </a:xfrm>
          <a:prstGeom prst="rect">
            <a:avLst/>
          </a:prstGeom>
        </p:spPr>
      </p:pic>
      <p:pic>
        <p:nvPicPr>
          <p:cNvPr id="4" name="Picture 3">
            <a:extLst>
              <a:ext uri="{FF2B5EF4-FFF2-40B4-BE49-F238E27FC236}">
                <a16:creationId xmlns:a16="http://schemas.microsoft.com/office/drawing/2014/main" id="{ED44F2A1-A1B6-F51D-EF3D-39E1B13ABFB7}"/>
              </a:ext>
            </a:extLst>
          </p:cNvPr>
          <p:cNvPicPr>
            <a:picLocks noChangeAspect="1"/>
          </p:cNvPicPr>
          <p:nvPr/>
        </p:nvPicPr>
        <p:blipFill rotWithShape="1">
          <a:blip r:embed="rId4"/>
          <a:srcRect l="35992" t="5912" r="1" b="12623"/>
          <a:stretch/>
        </p:blipFill>
        <p:spPr>
          <a:xfrm>
            <a:off x="7440332" y="2271563"/>
            <a:ext cx="4447180" cy="2526851"/>
          </a:xfrm>
          <a:prstGeom prst="rect">
            <a:avLst/>
          </a:prstGeom>
        </p:spPr>
      </p:pic>
      <p:pic>
        <p:nvPicPr>
          <p:cNvPr id="5" name="Picture 4">
            <a:extLst>
              <a:ext uri="{FF2B5EF4-FFF2-40B4-BE49-F238E27FC236}">
                <a16:creationId xmlns:a16="http://schemas.microsoft.com/office/drawing/2014/main" id="{7B0837F8-3BF7-0221-352C-93F5D7215B18}"/>
              </a:ext>
            </a:extLst>
          </p:cNvPr>
          <p:cNvPicPr>
            <a:picLocks noChangeAspect="1"/>
          </p:cNvPicPr>
          <p:nvPr/>
        </p:nvPicPr>
        <p:blipFill rotWithShape="1">
          <a:blip r:embed="rId5"/>
          <a:srcRect l="3931" t="46809" r="1701" b="3726"/>
          <a:stretch/>
        </p:blipFill>
        <p:spPr>
          <a:xfrm>
            <a:off x="7449956" y="4902190"/>
            <a:ext cx="4627660" cy="1849933"/>
          </a:xfrm>
          <a:prstGeom prst="rect">
            <a:avLst/>
          </a:prstGeom>
        </p:spPr>
      </p:pic>
    </p:spTree>
    <p:extLst>
      <p:ext uri="{BB962C8B-B14F-4D97-AF65-F5344CB8AC3E}">
        <p14:creationId xmlns:p14="http://schemas.microsoft.com/office/powerpoint/2010/main" val="379253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additive="base">
                                        <p:cTn id="3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 calcmode="lin" valueType="num">
                                      <p:cBhvr additive="base">
                                        <p:cTn id="3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 calcmode="lin" valueType="num">
                                      <p:cBhvr additive="base">
                                        <p:cTn id="4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 calcmode="lin" valueType="num">
                                      <p:cBhvr additive="base">
                                        <p:cTn id="4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anim calcmode="lin" valueType="num">
                                      <p:cBhvr additive="base">
                                        <p:cTn id="5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 calcmode="lin" valueType="num">
                                      <p:cBhvr additive="base">
                                        <p:cTn id="6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484F49-BF4E-34B7-51D1-0E630341EC7D}"/>
              </a:ext>
            </a:extLst>
          </p:cNvPr>
          <p:cNvSpPr txBox="1"/>
          <p:nvPr/>
        </p:nvSpPr>
        <p:spPr>
          <a:xfrm>
            <a:off x="3048828" y="2210665"/>
            <a:ext cx="6097656" cy="1862048"/>
          </a:xfrm>
          <a:prstGeom prst="rect">
            <a:avLst/>
          </a:prstGeom>
          <a:noFill/>
        </p:spPr>
        <p:txBody>
          <a:bodyPr wrap="square">
            <a:spAutoFit/>
          </a:bodyPr>
          <a:lstStyle/>
          <a:p>
            <a:pPr lvl="0" algn="ctr"/>
            <a:r>
              <a:rPr lang="en-US" sz="11500" b="1" dirty="0">
                <a:solidFill>
                  <a:srgbClr val="FFFF00"/>
                </a:solidFill>
              </a:rPr>
              <a:t>Results</a:t>
            </a:r>
            <a:endParaRPr lang="en-US" sz="11500" dirty="0">
              <a:solidFill>
                <a:srgbClr val="FFFF00"/>
              </a:solidFill>
            </a:endParaRPr>
          </a:p>
        </p:txBody>
      </p:sp>
    </p:spTree>
    <p:extLst>
      <p:ext uri="{BB962C8B-B14F-4D97-AF65-F5344CB8AC3E}">
        <p14:creationId xmlns:p14="http://schemas.microsoft.com/office/powerpoint/2010/main" val="277874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152651" y="643467"/>
            <a:ext cx="2213403" cy="5571066"/>
          </a:xfrm>
        </p:spPr>
        <p:txBody>
          <a:bodyPr>
            <a:normAutofit/>
          </a:bodyPr>
          <a:lstStyle/>
          <a:p>
            <a:r>
              <a:rPr lang="en-US" sz="4100">
                <a:solidFill>
                  <a:srgbClr val="FFFFFF"/>
                </a:solidFill>
              </a:rPr>
              <a:t>Key Variables</a:t>
            </a:r>
          </a:p>
        </p:txBody>
      </p:sp>
      <p:grpSp>
        <p:nvGrpSpPr>
          <p:cNvPr id="3" name="Group 2">
            <a:extLst>
              <a:ext uri="{FF2B5EF4-FFF2-40B4-BE49-F238E27FC236}">
                <a16:creationId xmlns:a16="http://schemas.microsoft.com/office/drawing/2014/main" id="{CEF8193B-B986-2437-9FEF-ACBDC88EB844}"/>
              </a:ext>
            </a:extLst>
          </p:cNvPr>
          <p:cNvGrpSpPr/>
          <p:nvPr/>
        </p:nvGrpSpPr>
        <p:grpSpPr>
          <a:xfrm>
            <a:off x="5429731" y="1640078"/>
            <a:ext cx="4718785" cy="5525333"/>
            <a:chOff x="5429731" y="1640078"/>
            <a:chExt cx="4718785" cy="5525333"/>
          </a:xfrm>
        </p:grpSpPr>
        <p:sp>
          <p:nvSpPr>
            <p:cNvPr id="4" name="Straight Connector 3">
              <a:extLst>
                <a:ext uri="{FF2B5EF4-FFF2-40B4-BE49-F238E27FC236}">
                  <a16:creationId xmlns:a16="http://schemas.microsoft.com/office/drawing/2014/main" id="{4529E17F-3751-D53C-1594-F116B758D8F5}"/>
                </a:ext>
              </a:extLst>
            </p:cNvPr>
            <p:cNvSpPr/>
            <p:nvPr/>
          </p:nvSpPr>
          <p:spPr>
            <a:xfrm>
              <a:off x="5429731" y="1640078"/>
              <a:ext cx="4718785" cy="0"/>
            </a:xfrm>
            <a:prstGeom prst="line">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solidFill>
                  <a:schemeClr val="bg1"/>
                </a:solidFill>
              </a:endParaRPr>
            </a:p>
          </p:txBody>
        </p:sp>
        <p:sp>
          <p:nvSpPr>
            <p:cNvPr id="6" name="Freeform: Shape 5">
              <a:extLst>
                <a:ext uri="{FF2B5EF4-FFF2-40B4-BE49-F238E27FC236}">
                  <a16:creationId xmlns:a16="http://schemas.microsoft.com/office/drawing/2014/main" id="{4DF09053-E917-15FB-3BC9-CDF2C3FBC953}"/>
                </a:ext>
              </a:extLst>
            </p:cNvPr>
            <p:cNvSpPr/>
            <p:nvPr/>
          </p:nvSpPr>
          <p:spPr>
            <a:xfrm>
              <a:off x="5429731" y="1640078"/>
              <a:ext cx="4718785" cy="1841777"/>
            </a:xfrm>
            <a:custGeom>
              <a:avLst/>
              <a:gdLst>
                <a:gd name="connsiteX0" fmla="*/ 0 w 4718785"/>
                <a:gd name="connsiteY0" fmla="*/ 0 h 1841777"/>
                <a:gd name="connsiteX1" fmla="*/ 4718785 w 4718785"/>
                <a:gd name="connsiteY1" fmla="*/ 0 h 1841777"/>
                <a:gd name="connsiteX2" fmla="*/ 4718785 w 4718785"/>
                <a:gd name="connsiteY2" fmla="*/ 1841777 h 1841777"/>
                <a:gd name="connsiteX3" fmla="*/ 0 w 4718785"/>
                <a:gd name="connsiteY3" fmla="*/ 1841777 h 1841777"/>
                <a:gd name="connsiteX4" fmla="*/ 0 w 4718785"/>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785" h="1841777">
                  <a:moveTo>
                    <a:pt x="0" y="0"/>
                  </a:moveTo>
                  <a:lnTo>
                    <a:pt x="4718785" y="0"/>
                  </a:lnTo>
                  <a:lnTo>
                    <a:pt x="4718785"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0970" tIns="140970" rIns="140970" bIns="140970" numCol="1" spcCol="1270" anchor="t" anchorCtr="0">
              <a:noAutofit/>
            </a:bodyPr>
            <a:lstStyle/>
            <a:p>
              <a:pPr marL="0" lvl="0" indent="0" algn="ctr" defTabSz="1644650">
                <a:lnSpc>
                  <a:spcPct val="90000"/>
                </a:lnSpc>
                <a:spcBef>
                  <a:spcPct val="0"/>
                </a:spcBef>
                <a:spcAft>
                  <a:spcPct val="35000"/>
                </a:spcAft>
                <a:buNone/>
              </a:pPr>
              <a:r>
                <a:rPr lang="en-US" sz="3700" kern="1200" dirty="0">
                  <a:solidFill>
                    <a:schemeClr val="bg1"/>
                  </a:solidFill>
                </a:rPr>
                <a:t>• Demographics: Patients mean age 35.1 years.</a:t>
              </a:r>
            </a:p>
          </p:txBody>
        </p:sp>
        <p:sp>
          <p:nvSpPr>
            <p:cNvPr id="7" name="Straight Connector 6">
              <a:extLst>
                <a:ext uri="{FF2B5EF4-FFF2-40B4-BE49-F238E27FC236}">
                  <a16:creationId xmlns:a16="http://schemas.microsoft.com/office/drawing/2014/main" id="{FA2C8FD6-D1E1-9984-8D6B-95D91D22ABB7}"/>
                </a:ext>
              </a:extLst>
            </p:cNvPr>
            <p:cNvSpPr/>
            <p:nvPr/>
          </p:nvSpPr>
          <p:spPr>
            <a:xfrm>
              <a:off x="5429731" y="3481856"/>
              <a:ext cx="4718785" cy="0"/>
            </a:xfrm>
            <a:prstGeom prst="line">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solidFill>
                  <a:schemeClr val="bg1"/>
                </a:solidFill>
              </a:endParaRPr>
            </a:p>
          </p:txBody>
        </p:sp>
        <p:sp>
          <p:nvSpPr>
            <p:cNvPr id="8" name="Freeform: Shape 7">
              <a:extLst>
                <a:ext uri="{FF2B5EF4-FFF2-40B4-BE49-F238E27FC236}">
                  <a16:creationId xmlns:a16="http://schemas.microsoft.com/office/drawing/2014/main" id="{61648079-4763-2CBA-7957-EA112EEFEC7C}"/>
                </a:ext>
              </a:extLst>
            </p:cNvPr>
            <p:cNvSpPr/>
            <p:nvPr/>
          </p:nvSpPr>
          <p:spPr>
            <a:xfrm>
              <a:off x="5429731" y="3481856"/>
              <a:ext cx="4718785" cy="1841777"/>
            </a:xfrm>
            <a:custGeom>
              <a:avLst/>
              <a:gdLst>
                <a:gd name="connsiteX0" fmla="*/ 0 w 4718785"/>
                <a:gd name="connsiteY0" fmla="*/ 0 h 1841777"/>
                <a:gd name="connsiteX1" fmla="*/ 4718785 w 4718785"/>
                <a:gd name="connsiteY1" fmla="*/ 0 h 1841777"/>
                <a:gd name="connsiteX2" fmla="*/ 4718785 w 4718785"/>
                <a:gd name="connsiteY2" fmla="*/ 1841777 h 1841777"/>
                <a:gd name="connsiteX3" fmla="*/ 0 w 4718785"/>
                <a:gd name="connsiteY3" fmla="*/ 1841777 h 1841777"/>
                <a:gd name="connsiteX4" fmla="*/ 0 w 4718785"/>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785" h="1841777">
                  <a:moveTo>
                    <a:pt x="0" y="0"/>
                  </a:moveTo>
                  <a:lnTo>
                    <a:pt x="4718785" y="0"/>
                  </a:lnTo>
                  <a:lnTo>
                    <a:pt x="4718785"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0970" tIns="140970" rIns="140970" bIns="140970" numCol="1" spcCol="1270" anchor="t" anchorCtr="0">
              <a:noAutofit/>
            </a:bodyPr>
            <a:lstStyle/>
            <a:p>
              <a:pPr marL="0" lvl="0" indent="0" algn="ctr" defTabSz="1644650">
                <a:lnSpc>
                  <a:spcPct val="90000"/>
                </a:lnSpc>
                <a:spcBef>
                  <a:spcPct val="0"/>
                </a:spcBef>
                <a:spcAft>
                  <a:spcPct val="35000"/>
                </a:spcAft>
                <a:buNone/>
              </a:pPr>
              <a:r>
                <a:rPr lang="en-US" sz="3700" kern="1200" dirty="0">
                  <a:solidFill>
                    <a:schemeClr val="bg1"/>
                  </a:solidFill>
                </a:rPr>
                <a:t>• 610 root-filled teeth (male: 260, female: 350).</a:t>
              </a:r>
            </a:p>
          </p:txBody>
        </p:sp>
        <p:sp>
          <p:nvSpPr>
            <p:cNvPr id="10" name="Straight Connector 9">
              <a:extLst>
                <a:ext uri="{FF2B5EF4-FFF2-40B4-BE49-F238E27FC236}">
                  <a16:creationId xmlns:a16="http://schemas.microsoft.com/office/drawing/2014/main" id="{D4414664-EDF2-6471-B2CD-756EB8FF28F4}"/>
                </a:ext>
              </a:extLst>
            </p:cNvPr>
            <p:cNvSpPr/>
            <p:nvPr/>
          </p:nvSpPr>
          <p:spPr>
            <a:xfrm>
              <a:off x="5429731" y="5323634"/>
              <a:ext cx="4718785" cy="0"/>
            </a:xfrm>
            <a:prstGeom prst="line">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solidFill>
                  <a:schemeClr val="bg1"/>
                </a:solidFill>
              </a:endParaRPr>
            </a:p>
          </p:txBody>
        </p:sp>
        <p:sp>
          <p:nvSpPr>
            <p:cNvPr id="12" name="Freeform: Shape 11">
              <a:extLst>
                <a:ext uri="{FF2B5EF4-FFF2-40B4-BE49-F238E27FC236}">
                  <a16:creationId xmlns:a16="http://schemas.microsoft.com/office/drawing/2014/main" id="{64133373-C903-3E97-3587-E3373AA666E4}"/>
                </a:ext>
              </a:extLst>
            </p:cNvPr>
            <p:cNvSpPr/>
            <p:nvPr/>
          </p:nvSpPr>
          <p:spPr>
            <a:xfrm>
              <a:off x="5429731" y="5323634"/>
              <a:ext cx="4718785" cy="1841777"/>
            </a:xfrm>
            <a:custGeom>
              <a:avLst/>
              <a:gdLst>
                <a:gd name="connsiteX0" fmla="*/ 0 w 4718785"/>
                <a:gd name="connsiteY0" fmla="*/ 0 h 1841777"/>
                <a:gd name="connsiteX1" fmla="*/ 4718785 w 4718785"/>
                <a:gd name="connsiteY1" fmla="*/ 0 h 1841777"/>
                <a:gd name="connsiteX2" fmla="*/ 4718785 w 4718785"/>
                <a:gd name="connsiteY2" fmla="*/ 1841777 h 1841777"/>
                <a:gd name="connsiteX3" fmla="*/ 0 w 4718785"/>
                <a:gd name="connsiteY3" fmla="*/ 1841777 h 1841777"/>
                <a:gd name="connsiteX4" fmla="*/ 0 w 4718785"/>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785" h="1841777">
                  <a:moveTo>
                    <a:pt x="0" y="0"/>
                  </a:moveTo>
                  <a:lnTo>
                    <a:pt x="4718785" y="0"/>
                  </a:lnTo>
                  <a:lnTo>
                    <a:pt x="4718785"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0970" tIns="140970" rIns="140970" bIns="140970" numCol="1" spcCol="1270" anchor="t" anchorCtr="0">
              <a:noAutofit/>
            </a:bodyPr>
            <a:lstStyle/>
            <a:p>
              <a:pPr marL="0" lvl="0" indent="0" algn="ctr" defTabSz="1644650">
                <a:lnSpc>
                  <a:spcPct val="90000"/>
                </a:lnSpc>
                <a:spcBef>
                  <a:spcPct val="0"/>
                </a:spcBef>
                <a:spcAft>
                  <a:spcPct val="35000"/>
                </a:spcAft>
                <a:buNone/>
              </a:pPr>
              <a:endParaRPr lang="en-US" sz="3700" kern="1200" dirty="0">
                <a:solidFill>
                  <a:schemeClr val="bg1"/>
                </a:solidFil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133E1E85-45D5-CED5-3A4F-A960252F3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43" y="297056"/>
            <a:ext cx="11051617" cy="651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64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152651" y="643467"/>
            <a:ext cx="2213403" cy="5571066"/>
          </a:xfrm>
        </p:spPr>
        <p:txBody>
          <a:bodyPr>
            <a:normAutofit/>
          </a:bodyPr>
          <a:lstStyle/>
          <a:p>
            <a:r>
              <a:rPr lang="en-US" sz="3400">
                <a:solidFill>
                  <a:srgbClr val="FFFFFF"/>
                </a:solidFill>
              </a:rPr>
              <a:t>Results – AP Prevalence</a:t>
            </a:r>
          </a:p>
        </p:txBody>
      </p:sp>
      <p:graphicFrame>
        <p:nvGraphicFramePr>
          <p:cNvPr id="5" name="Content Placeholder 2">
            <a:extLst>
              <a:ext uri="{FF2B5EF4-FFF2-40B4-BE49-F238E27FC236}">
                <a16:creationId xmlns:a16="http://schemas.microsoft.com/office/drawing/2014/main" id="{FA38FC3A-2365-AD18-9DA1-686A95019B10}"/>
              </a:ext>
            </a:extLst>
          </p:cNvPr>
          <p:cNvGraphicFramePr>
            <a:graphicFrameLocks noGrp="1"/>
          </p:cNvGraphicFramePr>
          <p:nvPr>
            <p:ph idx="1"/>
            <p:extLst>
              <p:ext uri="{D42A27DB-BD31-4B8C-83A1-F6EECF244321}">
                <p14:modId xmlns:p14="http://schemas.microsoft.com/office/powerpoint/2010/main" val="282567741"/>
              </p:ext>
            </p:extLst>
          </p:nvPr>
        </p:nvGraphicFramePr>
        <p:xfrm>
          <a:off x="5429731" y="367749"/>
          <a:ext cx="6109599" cy="5806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E7FCB7-0100-33C3-D44D-EDD2A3D1F996}"/>
              </a:ext>
            </a:extLst>
          </p:cNvPr>
          <p:cNvPicPr>
            <a:picLocks noChangeAspect="1"/>
          </p:cNvPicPr>
          <p:nvPr/>
        </p:nvPicPr>
        <p:blipFill>
          <a:blip r:embed="rId2"/>
          <a:stretch>
            <a:fillRect/>
          </a:stretch>
        </p:blipFill>
        <p:spPr>
          <a:xfrm>
            <a:off x="-1" y="-1"/>
            <a:ext cx="12192001" cy="6858001"/>
          </a:xfrm>
          <a:prstGeom prst="rect">
            <a:avLst/>
          </a:prstGeom>
        </p:spPr>
      </p:pic>
      <p:grpSp>
        <p:nvGrpSpPr>
          <p:cNvPr id="6" name="Group 5">
            <a:extLst>
              <a:ext uri="{FF2B5EF4-FFF2-40B4-BE49-F238E27FC236}">
                <a16:creationId xmlns:a16="http://schemas.microsoft.com/office/drawing/2014/main" id="{A349ECB3-FC70-B134-CA68-91C403316304}"/>
              </a:ext>
            </a:extLst>
          </p:cNvPr>
          <p:cNvGrpSpPr/>
          <p:nvPr/>
        </p:nvGrpSpPr>
        <p:grpSpPr>
          <a:xfrm>
            <a:off x="1361406" y="1406769"/>
            <a:ext cx="9787240" cy="5182414"/>
            <a:chOff x="318052" y="283630"/>
            <a:chExt cx="11489636" cy="6217111"/>
          </a:xfrm>
        </p:grpSpPr>
        <p:pic>
          <p:nvPicPr>
            <p:cNvPr id="5" name="Picture 4">
              <a:extLst>
                <a:ext uri="{FF2B5EF4-FFF2-40B4-BE49-F238E27FC236}">
                  <a16:creationId xmlns:a16="http://schemas.microsoft.com/office/drawing/2014/main" id="{06042979-CD12-967A-B89A-7730F1773089}"/>
                </a:ext>
              </a:extLst>
            </p:cNvPr>
            <p:cNvPicPr>
              <a:picLocks noChangeAspect="1"/>
            </p:cNvPicPr>
            <p:nvPr/>
          </p:nvPicPr>
          <p:blipFill>
            <a:blip r:embed="rId3"/>
            <a:srcRect l="2527" r="3234" b="7594"/>
            <a:stretch/>
          </p:blipFill>
          <p:spPr>
            <a:xfrm>
              <a:off x="318052" y="283630"/>
              <a:ext cx="11489636" cy="6217110"/>
            </a:xfrm>
            <a:prstGeom prst="rect">
              <a:avLst/>
            </a:prstGeom>
          </p:spPr>
        </p:pic>
        <p:sp>
          <p:nvSpPr>
            <p:cNvPr id="4" name="Rectangle 3">
              <a:extLst>
                <a:ext uri="{FF2B5EF4-FFF2-40B4-BE49-F238E27FC236}">
                  <a16:creationId xmlns:a16="http://schemas.microsoft.com/office/drawing/2014/main" id="{A49C0506-7B9F-46D3-C9B1-3CAF9F3A6017}"/>
                </a:ext>
              </a:extLst>
            </p:cNvPr>
            <p:cNvSpPr/>
            <p:nvPr/>
          </p:nvSpPr>
          <p:spPr>
            <a:xfrm>
              <a:off x="10098925" y="3890038"/>
              <a:ext cx="689296" cy="4732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8D6E48A-AA0C-9848-4B4E-BAE5C5E312B7}"/>
                </a:ext>
              </a:extLst>
            </p:cNvPr>
            <p:cNvSpPr/>
            <p:nvPr/>
          </p:nvSpPr>
          <p:spPr>
            <a:xfrm>
              <a:off x="10102240" y="4350548"/>
              <a:ext cx="679351" cy="4732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09D3B38-E36A-1303-D80A-E26A4693CE3D}"/>
                </a:ext>
              </a:extLst>
            </p:cNvPr>
            <p:cNvSpPr/>
            <p:nvPr/>
          </p:nvSpPr>
          <p:spPr>
            <a:xfrm>
              <a:off x="10095616" y="4820996"/>
              <a:ext cx="679351" cy="4732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8CDBA3C-AAA0-5D9B-F965-609889070CF1}"/>
                </a:ext>
              </a:extLst>
            </p:cNvPr>
            <p:cNvSpPr/>
            <p:nvPr/>
          </p:nvSpPr>
          <p:spPr>
            <a:xfrm>
              <a:off x="10108870" y="5728773"/>
              <a:ext cx="679351" cy="7719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87684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857F6-B1CC-5FE6-5AC4-70F79AC83362}"/>
              </a:ext>
            </a:extLst>
          </p:cNvPr>
          <p:cNvPicPr>
            <a:picLocks noChangeAspect="1"/>
          </p:cNvPicPr>
          <p:nvPr/>
        </p:nvPicPr>
        <p:blipFill>
          <a:blip r:embed="rId3"/>
          <a:srcRect l="7580" r="14763" b="51228"/>
          <a:stretch/>
        </p:blipFill>
        <p:spPr>
          <a:xfrm>
            <a:off x="1275346" y="0"/>
            <a:ext cx="9423582" cy="6858000"/>
          </a:xfrm>
          <a:prstGeom prst="rect">
            <a:avLst/>
          </a:prstGeom>
        </p:spPr>
      </p:pic>
    </p:spTree>
    <p:extLst>
      <p:ext uri="{BB962C8B-B14F-4D97-AF65-F5344CB8AC3E}">
        <p14:creationId xmlns:p14="http://schemas.microsoft.com/office/powerpoint/2010/main" val="2235849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14F39-F20F-3638-0702-DE1909D9EB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A90881-B857-C3F6-B51F-37457AC2C5CD}"/>
              </a:ext>
            </a:extLst>
          </p:cNvPr>
          <p:cNvPicPr>
            <a:picLocks noChangeAspect="1"/>
          </p:cNvPicPr>
          <p:nvPr/>
        </p:nvPicPr>
        <p:blipFill>
          <a:blip r:embed="rId3"/>
          <a:srcRect l="7580" t="49123" r="14763"/>
          <a:stretch/>
        </p:blipFill>
        <p:spPr>
          <a:xfrm>
            <a:off x="1660352" y="-1285"/>
            <a:ext cx="9003637" cy="6835222"/>
          </a:xfrm>
          <a:prstGeom prst="rect">
            <a:avLst/>
          </a:prstGeom>
        </p:spPr>
      </p:pic>
    </p:spTree>
    <p:extLst>
      <p:ext uri="{BB962C8B-B14F-4D97-AF65-F5344CB8AC3E}">
        <p14:creationId xmlns:p14="http://schemas.microsoft.com/office/powerpoint/2010/main" val="3166714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F146A-A863-48DC-0748-5CFE1BD4E5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1FD995-C56C-80A2-692C-42A29849B8AB}"/>
              </a:ext>
            </a:extLst>
          </p:cNvPr>
          <p:cNvPicPr>
            <a:picLocks noChangeAspect="1"/>
          </p:cNvPicPr>
          <p:nvPr/>
        </p:nvPicPr>
        <p:blipFill>
          <a:blip r:embed="rId2"/>
          <a:stretch>
            <a:fillRect/>
          </a:stretch>
        </p:blipFill>
        <p:spPr>
          <a:xfrm>
            <a:off x="-1" y="-1"/>
            <a:ext cx="12192001" cy="6858001"/>
          </a:xfrm>
          <a:prstGeom prst="rect">
            <a:avLst/>
          </a:prstGeom>
        </p:spPr>
      </p:pic>
      <p:grpSp>
        <p:nvGrpSpPr>
          <p:cNvPr id="2" name="Group 1">
            <a:extLst>
              <a:ext uri="{FF2B5EF4-FFF2-40B4-BE49-F238E27FC236}">
                <a16:creationId xmlns:a16="http://schemas.microsoft.com/office/drawing/2014/main" id="{BD3478E2-26CD-A54D-0BE3-6A16AF37F312}"/>
              </a:ext>
            </a:extLst>
          </p:cNvPr>
          <p:cNvGrpSpPr/>
          <p:nvPr/>
        </p:nvGrpSpPr>
        <p:grpSpPr>
          <a:xfrm>
            <a:off x="726828" y="1383321"/>
            <a:ext cx="10539047" cy="5193325"/>
            <a:chOff x="417443" y="305195"/>
            <a:chExt cx="11310730" cy="5841377"/>
          </a:xfrm>
        </p:grpSpPr>
        <p:pic>
          <p:nvPicPr>
            <p:cNvPr id="3" name="Picture 2">
              <a:extLst>
                <a:ext uri="{FF2B5EF4-FFF2-40B4-BE49-F238E27FC236}">
                  <a16:creationId xmlns:a16="http://schemas.microsoft.com/office/drawing/2014/main" id="{48BEADEE-381B-F4E4-11DF-E3E252D73DCB}"/>
                </a:ext>
              </a:extLst>
            </p:cNvPr>
            <p:cNvPicPr>
              <a:picLocks noChangeAspect="1"/>
            </p:cNvPicPr>
            <p:nvPr/>
          </p:nvPicPr>
          <p:blipFill>
            <a:blip r:embed="rId3"/>
            <a:srcRect b="6502"/>
            <a:stretch/>
          </p:blipFill>
          <p:spPr>
            <a:xfrm>
              <a:off x="417443" y="305195"/>
              <a:ext cx="11310730" cy="5841377"/>
            </a:xfrm>
            <a:prstGeom prst="rect">
              <a:avLst/>
            </a:prstGeom>
          </p:spPr>
        </p:pic>
        <p:sp>
          <p:nvSpPr>
            <p:cNvPr id="8" name="Rectangle 7">
              <a:extLst>
                <a:ext uri="{FF2B5EF4-FFF2-40B4-BE49-F238E27FC236}">
                  <a16:creationId xmlns:a16="http://schemas.microsoft.com/office/drawing/2014/main" id="{9790FB71-07CF-64F9-B2BF-84D8D4641746}"/>
                </a:ext>
              </a:extLst>
            </p:cNvPr>
            <p:cNvSpPr/>
            <p:nvPr/>
          </p:nvSpPr>
          <p:spPr>
            <a:xfrm>
              <a:off x="6126216" y="4716147"/>
              <a:ext cx="1606427" cy="4621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85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6B227E9-27C2-3351-40B4-084042872A16}"/>
              </a:ext>
            </a:extLst>
          </p:cNvPr>
          <p:cNvPicPr>
            <a:picLocks noChangeAspect="1"/>
          </p:cNvPicPr>
          <p:nvPr/>
        </p:nvPicPr>
        <p:blipFill>
          <a:blip r:embed="rId2"/>
          <a:stretch>
            <a:fillRect/>
          </a:stretch>
        </p:blipFill>
        <p:spPr>
          <a:xfrm>
            <a:off x="0" y="-1"/>
            <a:ext cx="12191240" cy="6857573"/>
          </a:xfrm>
          <a:prstGeom prst="rect">
            <a:avLst/>
          </a:prstGeom>
        </p:spPr>
      </p:pic>
      <p:grpSp>
        <p:nvGrpSpPr>
          <p:cNvPr id="9" name="Group 8">
            <a:extLst>
              <a:ext uri="{FF2B5EF4-FFF2-40B4-BE49-F238E27FC236}">
                <a16:creationId xmlns:a16="http://schemas.microsoft.com/office/drawing/2014/main" id="{FF949D91-98D9-A627-6D63-526401D468F4}"/>
              </a:ext>
            </a:extLst>
          </p:cNvPr>
          <p:cNvGrpSpPr/>
          <p:nvPr/>
        </p:nvGrpSpPr>
        <p:grpSpPr>
          <a:xfrm>
            <a:off x="483917" y="1678674"/>
            <a:ext cx="10830078" cy="4649643"/>
            <a:chOff x="483916" y="481871"/>
            <a:chExt cx="11277601" cy="5464308"/>
          </a:xfrm>
        </p:grpSpPr>
        <p:pic>
          <p:nvPicPr>
            <p:cNvPr id="7" name="Picture 6">
              <a:extLst>
                <a:ext uri="{FF2B5EF4-FFF2-40B4-BE49-F238E27FC236}">
                  <a16:creationId xmlns:a16="http://schemas.microsoft.com/office/drawing/2014/main" id="{2CBB179E-E938-C1A7-4344-E49A2E41DC2D}"/>
                </a:ext>
              </a:extLst>
            </p:cNvPr>
            <p:cNvPicPr>
              <a:picLocks noChangeAspect="1"/>
            </p:cNvPicPr>
            <p:nvPr/>
          </p:nvPicPr>
          <p:blipFill>
            <a:blip r:embed="rId3"/>
            <a:srcRect l="3431" r="2606"/>
            <a:stretch/>
          </p:blipFill>
          <p:spPr>
            <a:xfrm>
              <a:off x="483916" y="481871"/>
              <a:ext cx="11277601" cy="5464308"/>
            </a:xfrm>
            <a:prstGeom prst="rect">
              <a:avLst/>
            </a:prstGeom>
          </p:spPr>
        </p:pic>
        <p:pic>
          <p:nvPicPr>
            <p:cNvPr id="8" name="Picture 7">
              <a:extLst>
                <a:ext uri="{FF2B5EF4-FFF2-40B4-BE49-F238E27FC236}">
                  <a16:creationId xmlns:a16="http://schemas.microsoft.com/office/drawing/2014/main" id="{2B48EEFE-5493-9620-D534-9BDCCD948B4C}"/>
                </a:ext>
              </a:extLst>
            </p:cNvPr>
            <p:cNvPicPr>
              <a:picLocks noChangeAspect="1"/>
            </p:cNvPicPr>
            <p:nvPr/>
          </p:nvPicPr>
          <p:blipFill>
            <a:blip r:embed="rId4"/>
            <a:stretch>
              <a:fillRect/>
            </a:stretch>
          </p:blipFill>
          <p:spPr>
            <a:xfrm>
              <a:off x="4905201" y="596334"/>
              <a:ext cx="1660816" cy="1724206"/>
            </a:xfrm>
            <a:prstGeom prst="rect">
              <a:avLst/>
            </a:prstGeom>
          </p:spPr>
        </p:pic>
      </p:grpSp>
      <p:grpSp>
        <p:nvGrpSpPr>
          <p:cNvPr id="4" name="Group 3">
            <a:extLst>
              <a:ext uri="{FF2B5EF4-FFF2-40B4-BE49-F238E27FC236}">
                <a16:creationId xmlns:a16="http://schemas.microsoft.com/office/drawing/2014/main" id="{41DFB6D1-42DC-6BE7-AEF2-1EE3D4386274}"/>
              </a:ext>
            </a:extLst>
          </p:cNvPr>
          <p:cNvGrpSpPr/>
          <p:nvPr/>
        </p:nvGrpSpPr>
        <p:grpSpPr>
          <a:xfrm>
            <a:off x="14876060" y="1310185"/>
            <a:ext cx="10545717" cy="5065088"/>
            <a:chOff x="14144178" y="482727"/>
            <a:chExt cx="11277600" cy="5892546"/>
          </a:xfrm>
        </p:grpSpPr>
        <p:pic>
          <p:nvPicPr>
            <p:cNvPr id="5" name="Picture 4">
              <a:extLst>
                <a:ext uri="{FF2B5EF4-FFF2-40B4-BE49-F238E27FC236}">
                  <a16:creationId xmlns:a16="http://schemas.microsoft.com/office/drawing/2014/main" id="{BBDB0B26-1735-D685-0015-28225145561C}"/>
                </a:ext>
              </a:extLst>
            </p:cNvPr>
            <p:cNvPicPr>
              <a:picLocks noChangeAspect="1"/>
            </p:cNvPicPr>
            <p:nvPr/>
          </p:nvPicPr>
          <p:blipFill>
            <a:blip r:embed="rId5"/>
            <a:stretch>
              <a:fillRect/>
            </a:stretch>
          </p:blipFill>
          <p:spPr>
            <a:xfrm>
              <a:off x="14144178" y="482727"/>
              <a:ext cx="11277600" cy="5892546"/>
            </a:xfrm>
            <a:prstGeom prst="rect">
              <a:avLst/>
            </a:prstGeom>
          </p:spPr>
        </p:pic>
        <p:pic>
          <p:nvPicPr>
            <p:cNvPr id="3" name="Picture 2">
              <a:extLst>
                <a:ext uri="{FF2B5EF4-FFF2-40B4-BE49-F238E27FC236}">
                  <a16:creationId xmlns:a16="http://schemas.microsoft.com/office/drawing/2014/main" id="{92F85CE1-3010-A084-C693-F6E9372AA87C}"/>
                </a:ext>
              </a:extLst>
            </p:cNvPr>
            <p:cNvPicPr>
              <a:picLocks noChangeAspect="1"/>
            </p:cNvPicPr>
            <p:nvPr/>
          </p:nvPicPr>
          <p:blipFill>
            <a:blip r:embed="rId6"/>
            <a:srcRect l="2666" r="-1"/>
            <a:stretch/>
          </p:blipFill>
          <p:spPr>
            <a:xfrm>
              <a:off x="19506565" y="776814"/>
              <a:ext cx="1798955" cy="2226727"/>
            </a:xfrm>
            <a:prstGeom prst="rect">
              <a:avLst/>
            </a:prstGeom>
          </p:spPr>
        </p:pic>
      </p:grpSp>
    </p:spTree>
    <p:extLst>
      <p:ext uri="{BB962C8B-B14F-4D97-AF65-F5344CB8AC3E}">
        <p14:creationId xmlns:p14="http://schemas.microsoft.com/office/powerpoint/2010/main" val="15718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4.81481E-6 L -1.20039 0.01296 " pathEditMode="relative" rAng="0" ptsTypes="AA">
                                      <p:cBhvr>
                                        <p:cTn id="6" dur="2000" fill="hold"/>
                                        <p:tgtEl>
                                          <p:spTgt spid="4"/>
                                        </p:tgtEl>
                                        <p:attrNameLst>
                                          <p:attrName>ppt_x</p:attrName>
                                          <p:attrName>ppt_y</p:attrName>
                                        </p:attrNameLst>
                                      </p:cBhvr>
                                      <p:rCtr x="-60026"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7DCC6-6C9E-DC17-0DFC-2CF69CC48F6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8F4EDC-D82E-9060-651F-644D915FADCD}"/>
              </a:ext>
            </a:extLst>
          </p:cNvPr>
          <p:cNvPicPr>
            <a:picLocks noChangeAspect="1"/>
          </p:cNvPicPr>
          <p:nvPr/>
        </p:nvPicPr>
        <p:blipFill>
          <a:blip r:embed="rId2"/>
          <a:stretch>
            <a:fillRect/>
          </a:stretch>
        </p:blipFill>
        <p:spPr>
          <a:xfrm>
            <a:off x="-1" y="-1"/>
            <a:ext cx="12192001" cy="6858001"/>
          </a:xfrm>
          <a:prstGeom prst="rect">
            <a:avLst/>
          </a:prstGeom>
        </p:spPr>
      </p:pic>
      <p:pic>
        <p:nvPicPr>
          <p:cNvPr id="4" name="Picture 3">
            <a:extLst>
              <a:ext uri="{FF2B5EF4-FFF2-40B4-BE49-F238E27FC236}">
                <a16:creationId xmlns:a16="http://schemas.microsoft.com/office/drawing/2014/main" id="{75F1266A-A5C6-E316-0BD3-E5E273C58C2C}"/>
              </a:ext>
            </a:extLst>
          </p:cNvPr>
          <p:cNvPicPr>
            <a:picLocks noChangeAspect="1"/>
          </p:cNvPicPr>
          <p:nvPr/>
        </p:nvPicPr>
        <p:blipFill>
          <a:blip r:embed="rId3"/>
          <a:stretch>
            <a:fillRect/>
          </a:stretch>
        </p:blipFill>
        <p:spPr>
          <a:xfrm>
            <a:off x="128954" y="1493350"/>
            <a:ext cx="12063046" cy="4895727"/>
          </a:xfrm>
          <a:prstGeom prst="rect">
            <a:avLst/>
          </a:prstGeom>
        </p:spPr>
      </p:pic>
      <p:sp>
        <p:nvSpPr>
          <p:cNvPr id="5" name="Rectangle 4">
            <a:extLst>
              <a:ext uri="{FF2B5EF4-FFF2-40B4-BE49-F238E27FC236}">
                <a16:creationId xmlns:a16="http://schemas.microsoft.com/office/drawing/2014/main" id="{75D33D10-0FAE-608E-D750-6CB34139564C}"/>
              </a:ext>
            </a:extLst>
          </p:cNvPr>
          <p:cNvSpPr/>
          <p:nvPr/>
        </p:nvSpPr>
        <p:spPr>
          <a:xfrm>
            <a:off x="9214145" y="3996347"/>
            <a:ext cx="751489" cy="22208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7BCCCE9-610F-5A3A-5938-AC6476F1CD75}"/>
              </a:ext>
            </a:extLst>
          </p:cNvPr>
          <p:cNvSpPr/>
          <p:nvPr/>
        </p:nvSpPr>
        <p:spPr>
          <a:xfrm>
            <a:off x="9230504" y="4813015"/>
            <a:ext cx="751489" cy="23046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A2C68A4-9978-E770-8B10-539B78EEAE2E}"/>
              </a:ext>
            </a:extLst>
          </p:cNvPr>
          <p:cNvSpPr/>
          <p:nvPr/>
        </p:nvSpPr>
        <p:spPr>
          <a:xfrm>
            <a:off x="9313309" y="5267876"/>
            <a:ext cx="537111" cy="377311"/>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3383CCF-57C1-5FDC-B8B6-817F33FF0180}"/>
              </a:ext>
            </a:extLst>
          </p:cNvPr>
          <p:cNvSpPr/>
          <p:nvPr/>
        </p:nvSpPr>
        <p:spPr>
          <a:xfrm>
            <a:off x="11265763" y="4804639"/>
            <a:ext cx="751489" cy="23046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3ECD76F-5FA0-93C0-0083-D4CF2D3EE4E1}"/>
              </a:ext>
            </a:extLst>
          </p:cNvPr>
          <p:cNvSpPr/>
          <p:nvPr/>
        </p:nvSpPr>
        <p:spPr>
          <a:xfrm>
            <a:off x="11273785" y="3987971"/>
            <a:ext cx="751489" cy="23046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F6497F9-7510-E74A-57C1-E30400533582}"/>
              </a:ext>
            </a:extLst>
          </p:cNvPr>
          <p:cNvSpPr/>
          <p:nvPr/>
        </p:nvSpPr>
        <p:spPr>
          <a:xfrm>
            <a:off x="11279881" y="4274483"/>
            <a:ext cx="751489" cy="23046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FFBFE0E-484B-2348-1DF8-791C13132B11}"/>
              </a:ext>
            </a:extLst>
          </p:cNvPr>
          <p:cNvSpPr/>
          <p:nvPr/>
        </p:nvSpPr>
        <p:spPr>
          <a:xfrm>
            <a:off x="9213337" y="4280579"/>
            <a:ext cx="751489" cy="23046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2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152651" y="643467"/>
            <a:ext cx="2213403" cy="5571066"/>
          </a:xfrm>
        </p:spPr>
        <p:txBody>
          <a:bodyPr>
            <a:normAutofit/>
          </a:bodyPr>
          <a:lstStyle/>
          <a:p>
            <a:r>
              <a:rPr lang="en-US">
                <a:solidFill>
                  <a:srgbClr val="FFFFFF"/>
                </a:solidFill>
              </a:rPr>
              <a:t>Clinical Findings</a:t>
            </a:r>
          </a:p>
        </p:txBody>
      </p:sp>
      <p:sp>
        <p:nvSpPr>
          <p:cNvPr id="4" name="Freeform: Shape 3">
            <a:extLst>
              <a:ext uri="{FF2B5EF4-FFF2-40B4-BE49-F238E27FC236}">
                <a16:creationId xmlns:a16="http://schemas.microsoft.com/office/drawing/2014/main" id="{199D6487-05C3-5428-72BB-98D65983CC27}"/>
              </a:ext>
            </a:extLst>
          </p:cNvPr>
          <p:cNvSpPr/>
          <p:nvPr/>
        </p:nvSpPr>
        <p:spPr>
          <a:xfrm>
            <a:off x="5429731" y="976601"/>
            <a:ext cx="5864634" cy="1153620"/>
          </a:xfrm>
          <a:custGeom>
            <a:avLst/>
            <a:gdLst>
              <a:gd name="connsiteX0" fmla="*/ 0 w 5864634"/>
              <a:gd name="connsiteY0" fmla="*/ 192274 h 1153620"/>
              <a:gd name="connsiteX1" fmla="*/ 192274 w 5864634"/>
              <a:gd name="connsiteY1" fmla="*/ 0 h 1153620"/>
              <a:gd name="connsiteX2" fmla="*/ 5672360 w 5864634"/>
              <a:gd name="connsiteY2" fmla="*/ 0 h 1153620"/>
              <a:gd name="connsiteX3" fmla="*/ 5864634 w 5864634"/>
              <a:gd name="connsiteY3" fmla="*/ 192274 h 1153620"/>
              <a:gd name="connsiteX4" fmla="*/ 5864634 w 5864634"/>
              <a:gd name="connsiteY4" fmla="*/ 961346 h 1153620"/>
              <a:gd name="connsiteX5" fmla="*/ 5672360 w 5864634"/>
              <a:gd name="connsiteY5" fmla="*/ 1153620 h 1153620"/>
              <a:gd name="connsiteX6" fmla="*/ 192274 w 5864634"/>
              <a:gd name="connsiteY6" fmla="*/ 1153620 h 1153620"/>
              <a:gd name="connsiteX7" fmla="*/ 0 w 5864634"/>
              <a:gd name="connsiteY7" fmla="*/ 961346 h 1153620"/>
              <a:gd name="connsiteX8" fmla="*/ 0 w 5864634"/>
              <a:gd name="connsiteY8" fmla="*/ 192274 h 115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153620">
                <a:moveTo>
                  <a:pt x="0" y="192274"/>
                </a:moveTo>
                <a:cubicBezTo>
                  <a:pt x="0" y="86084"/>
                  <a:pt x="86084" y="0"/>
                  <a:pt x="192274" y="0"/>
                </a:cubicBezTo>
                <a:lnTo>
                  <a:pt x="5672360" y="0"/>
                </a:lnTo>
                <a:cubicBezTo>
                  <a:pt x="5778550" y="0"/>
                  <a:pt x="5864634" y="86084"/>
                  <a:pt x="5864634" y="192274"/>
                </a:cubicBezTo>
                <a:lnTo>
                  <a:pt x="5864634" y="961346"/>
                </a:lnTo>
                <a:cubicBezTo>
                  <a:pt x="5864634" y="1067536"/>
                  <a:pt x="5778550" y="1153620"/>
                  <a:pt x="5672360" y="1153620"/>
                </a:cubicBezTo>
                <a:lnTo>
                  <a:pt x="192274" y="1153620"/>
                </a:lnTo>
                <a:cubicBezTo>
                  <a:pt x="86084" y="1153620"/>
                  <a:pt x="0" y="1067536"/>
                  <a:pt x="0" y="961346"/>
                </a:cubicBezTo>
                <a:lnTo>
                  <a:pt x="0" y="19227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6805" tIns="166805" rIns="166805" bIns="166805" numCol="1" spcCol="1270" anchor="ctr" anchorCtr="0">
            <a:noAutofit/>
          </a:bodyPr>
          <a:lstStyle/>
          <a:p>
            <a:pPr marL="0" lvl="0" indent="0" algn="just" defTabSz="1289050">
              <a:lnSpc>
                <a:spcPct val="90000"/>
              </a:lnSpc>
              <a:spcBef>
                <a:spcPct val="0"/>
              </a:spcBef>
              <a:spcAft>
                <a:spcPct val="35000"/>
              </a:spcAft>
              <a:buNone/>
            </a:pPr>
            <a:r>
              <a:rPr lang="en-US" sz="2900" kern="1200" dirty="0"/>
              <a:t>Homogeneous RCF is essential to reduce AP prevalence.</a:t>
            </a:r>
          </a:p>
        </p:txBody>
      </p:sp>
      <p:sp>
        <p:nvSpPr>
          <p:cNvPr id="6" name="Freeform: Shape 5">
            <a:extLst>
              <a:ext uri="{FF2B5EF4-FFF2-40B4-BE49-F238E27FC236}">
                <a16:creationId xmlns:a16="http://schemas.microsoft.com/office/drawing/2014/main" id="{D316F226-9E17-BB43-B128-18FBC133E7F3}"/>
              </a:ext>
            </a:extLst>
          </p:cNvPr>
          <p:cNvSpPr/>
          <p:nvPr/>
        </p:nvSpPr>
        <p:spPr>
          <a:xfrm>
            <a:off x="5429731" y="2213741"/>
            <a:ext cx="5864634" cy="1153620"/>
          </a:xfrm>
          <a:custGeom>
            <a:avLst/>
            <a:gdLst>
              <a:gd name="connsiteX0" fmla="*/ 0 w 5864634"/>
              <a:gd name="connsiteY0" fmla="*/ 192274 h 1153620"/>
              <a:gd name="connsiteX1" fmla="*/ 192274 w 5864634"/>
              <a:gd name="connsiteY1" fmla="*/ 0 h 1153620"/>
              <a:gd name="connsiteX2" fmla="*/ 5672360 w 5864634"/>
              <a:gd name="connsiteY2" fmla="*/ 0 h 1153620"/>
              <a:gd name="connsiteX3" fmla="*/ 5864634 w 5864634"/>
              <a:gd name="connsiteY3" fmla="*/ 192274 h 1153620"/>
              <a:gd name="connsiteX4" fmla="*/ 5864634 w 5864634"/>
              <a:gd name="connsiteY4" fmla="*/ 961346 h 1153620"/>
              <a:gd name="connsiteX5" fmla="*/ 5672360 w 5864634"/>
              <a:gd name="connsiteY5" fmla="*/ 1153620 h 1153620"/>
              <a:gd name="connsiteX6" fmla="*/ 192274 w 5864634"/>
              <a:gd name="connsiteY6" fmla="*/ 1153620 h 1153620"/>
              <a:gd name="connsiteX7" fmla="*/ 0 w 5864634"/>
              <a:gd name="connsiteY7" fmla="*/ 961346 h 1153620"/>
              <a:gd name="connsiteX8" fmla="*/ 0 w 5864634"/>
              <a:gd name="connsiteY8" fmla="*/ 192274 h 115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153620">
                <a:moveTo>
                  <a:pt x="0" y="192274"/>
                </a:moveTo>
                <a:cubicBezTo>
                  <a:pt x="0" y="86084"/>
                  <a:pt x="86084" y="0"/>
                  <a:pt x="192274" y="0"/>
                </a:cubicBezTo>
                <a:lnTo>
                  <a:pt x="5672360" y="0"/>
                </a:lnTo>
                <a:cubicBezTo>
                  <a:pt x="5778550" y="0"/>
                  <a:pt x="5864634" y="86084"/>
                  <a:pt x="5864634" y="192274"/>
                </a:cubicBezTo>
                <a:lnTo>
                  <a:pt x="5864634" y="961346"/>
                </a:lnTo>
                <a:cubicBezTo>
                  <a:pt x="5864634" y="1067536"/>
                  <a:pt x="5778550" y="1153620"/>
                  <a:pt x="5672360" y="1153620"/>
                </a:cubicBezTo>
                <a:lnTo>
                  <a:pt x="192274" y="1153620"/>
                </a:lnTo>
                <a:cubicBezTo>
                  <a:pt x="86084" y="1153620"/>
                  <a:pt x="0" y="1067536"/>
                  <a:pt x="0" y="961346"/>
                </a:cubicBezTo>
                <a:lnTo>
                  <a:pt x="0" y="192274"/>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166805" tIns="166805" rIns="166805" bIns="166805" numCol="1" spcCol="1270" anchor="ctr" anchorCtr="0">
            <a:noAutofit/>
          </a:bodyPr>
          <a:lstStyle/>
          <a:p>
            <a:pPr marL="0" lvl="0" indent="0" algn="just" defTabSz="1289050">
              <a:lnSpc>
                <a:spcPct val="90000"/>
              </a:lnSpc>
              <a:spcBef>
                <a:spcPct val="0"/>
              </a:spcBef>
              <a:spcAft>
                <a:spcPct val="35000"/>
              </a:spcAft>
              <a:buNone/>
            </a:pPr>
            <a:r>
              <a:rPr lang="en-US" sz="2900" kern="1200" dirty="0"/>
              <a:t>Perforations significantly increase the risk of AP.</a:t>
            </a:r>
          </a:p>
        </p:txBody>
      </p:sp>
      <p:sp>
        <p:nvSpPr>
          <p:cNvPr id="7" name="Freeform: Shape 6">
            <a:extLst>
              <a:ext uri="{FF2B5EF4-FFF2-40B4-BE49-F238E27FC236}">
                <a16:creationId xmlns:a16="http://schemas.microsoft.com/office/drawing/2014/main" id="{7B90D5BA-7AC6-1022-8ADE-169CE46EAE3F}"/>
              </a:ext>
            </a:extLst>
          </p:cNvPr>
          <p:cNvSpPr/>
          <p:nvPr/>
        </p:nvSpPr>
        <p:spPr>
          <a:xfrm>
            <a:off x="5429731" y="3450881"/>
            <a:ext cx="5864634" cy="1153620"/>
          </a:xfrm>
          <a:custGeom>
            <a:avLst/>
            <a:gdLst>
              <a:gd name="connsiteX0" fmla="*/ 0 w 5864634"/>
              <a:gd name="connsiteY0" fmla="*/ 192274 h 1153620"/>
              <a:gd name="connsiteX1" fmla="*/ 192274 w 5864634"/>
              <a:gd name="connsiteY1" fmla="*/ 0 h 1153620"/>
              <a:gd name="connsiteX2" fmla="*/ 5672360 w 5864634"/>
              <a:gd name="connsiteY2" fmla="*/ 0 h 1153620"/>
              <a:gd name="connsiteX3" fmla="*/ 5864634 w 5864634"/>
              <a:gd name="connsiteY3" fmla="*/ 192274 h 1153620"/>
              <a:gd name="connsiteX4" fmla="*/ 5864634 w 5864634"/>
              <a:gd name="connsiteY4" fmla="*/ 961346 h 1153620"/>
              <a:gd name="connsiteX5" fmla="*/ 5672360 w 5864634"/>
              <a:gd name="connsiteY5" fmla="*/ 1153620 h 1153620"/>
              <a:gd name="connsiteX6" fmla="*/ 192274 w 5864634"/>
              <a:gd name="connsiteY6" fmla="*/ 1153620 h 1153620"/>
              <a:gd name="connsiteX7" fmla="*/ 0 w 5864634"/>
              <a:gd name="connsiteY7" fmla="*/ 961346 h 1153620"/>
              <a:gd name="connsiteX8" fmla="*/ 0 w 5864634"/>
              <a:gd name="connsiteY8" fmla="*/ 192274 h 115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153620">
                <a:moveTo>
                  <a:pt x="0" y="192274"/>
                </a:moveTo>
                <a:cubicBezTo>
                  <a:pt x="0" y="86084"/>
                  <a:pt x="86084" y="0"/>
                  <a:pt x="192274" y="0"/>
                </a:cubicBezTo>
                <a:lnTo>
                  <a:pt x="5672360" y="0"/>
                </a:lnTo>
                <a:cubicBezTo>
                  <a:pt x="5778550" y="0"/>
                  <a:pt x="5864634" y="86084"/>
                  <a:pt x="5864634" y="192274"/>
                </a:cubicBezTo>
                <a:lnTo>
                  <a:pt x="5864634" y="961346"/>
                </a:lnTo>
                <a:cubicBezTo>
                  <a:pt x="5864634" y="1067536"/>
                  <a:pt x="5778550" y="1153620"/>
                  <a:pt x="5672360" y="1153620"/>
                </a:cubicBezTo>
                <a:lnTo>
                  <a:pt x="192274" y="1153620"/>
                </a:lnTo>
                <a:cubicBezTo>
                  <a:pt x="86084" y="1153620"/>
                  <a:pt x="0" y="1067536"/>
                  <a:pt x="0" y="961346"/>
                </a:cubicBezTo>
                <a:lnTo>
                  <a:pt x="0" y="192274"/>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166805" tIns="166805" rIns="166805" bIns="166805" numCol="1" spcCol="1270" anchor="ctr" anchorCtr="0">
            <a:noAutofit/>
          </a:bodyPr>
          <a:lstStyle/>
          <a:p>
            <a:pPr marL="0" lvl="0" indent="0" algn="just" defTabSz="1289050">
              <a:lnSpc>
                <a:spcPct val="90000"/>
              </a:lnSpc>
              <a:spcBef>
                <a:spcPct val="0"/>
              </a:spcBef>
              <a:spcAft>
                <a:spcPct val="35000"/>
              </a:spcAft>
              <a:buNone/>
            </a:pPr>
            <a:r>
              <a:rPr lang="en-US" sz="2900" kern="1200" dirty="0"/>
              <a:t>Underfilled canals (&gt; 2mm short from apex) have a high risk of AP.</a:t>
            </a:r>
          </a:p>
        </p:txBody>
      </p:sp>
      <p:sp>
        <p:nvSpPr>
          <p:cNvPr id="8" name="Freeform: Shape 7">
            <a:extLst>
              <a:ext uri="{FF2B5EF4-FFF2-40B4-BE49-F238E27FC236}">
                <a16:creationId xmlns:a16="http://schemas.microsoft.com/office/drawing/2014/main" id="{8D44992B-62B2-48DB-F741-956C8865E302}"/>
              </a:ext>
            </a:extLst>
          </p:cNvPr>
          <p:cNvSpPr/>
          <p:nvPr/>
        </p:nvSpPr>
        <p:spPr>
          <a:xfrm>
            <a:off x="5429731" y="4688021"/>
            <a:ext cx="5864634" cy="1153620"/>
          </a:xfrm>
          <a:custGeom>
            <a:avLst/>
            <a:gdLst>
              <a:gd name="connsiteX0" fmla="*/ 0 w 5864634"/>
              <a:gd name="connsiteY0" fmla="*/ 192274 h 1153620"/>
              <a:gd name="connsiteX1" fmla="*/ 192274 w 5864634"/>
              <a:gd name="connsiteY1" fmla="*/ 0 h 1153620"/>
              <a:gd name="connsiteX2" fmla="*/ 5672360 w 5864634"/>
              <a:gd name="connsiteY2" fmla="*/ 0 h 1153620"/>
              <a:gd name="connsiteX3" fmla="*/ 5864634 w 5864634"/>
              <a:gd name="connsiteY3" fmla="*/ 192274 h 1153620"/>
              <a:gd name="connsiteX4" fmla="*/ 5864634 w 5864634"/>
              <a:gd name="connsiteY4" fmla="*/ 961346 h 1153620"/>
              <a:gd name="connsiteX5" fmla="*/ 5672360 w 5864634"/>
              <a:gd name="connsiteY5" fmla="*/ 1153620 h 1153620"/>
              <a:gd name="connsiteX6" fmla="*/ 192274 w 5864634"/>
              <a:gd name="connsiteY6" fmla="*/ 1153620 h 1153620"/>
              <a:gd name="connsiteX7" fmla="*/ 0 w 5864634"/>
              <a:gd name="connsiteY7" fmla="*/ 961346 h 1153620"/>
              <a:gd name="connsiteX8" fmla="*/ 0 w 5864634"/>
              <a:gd name="connsiteY8" fmla="*/ 192274 h 115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153620">
                <a:moveTo>
                  <a:pt x="0" y="192274"/>
                </a:moveTo>
                <a:cubicBezTo>
                  <a:pt x="0" y="86084"/>
                  <a:pt x="86084" y="0"/>
                  <a:pt x="192274" y="0"/>
                </a:cubicBezTo>
                <a:lnTo>
                  <a:pt x="5672360" y="0"/>
                </a:lnTo>
                <a:cubicBezTo>
                  <a:pt x="5778550" y="0"/>
                  <a:pt x="5864634" y="86084"/>
                  <a:pt x="5864634" y="192274"/>
                </a:cubicBezTo>
                <a:lnTo>
                  <a:pt x="5864634" y="961346"/>
                </a:lnTo>
                <a:cubicBezTo>
                  <a:pt x="5864634" y="1067536"/>
                  <a:pt x="5778550" y="1153620"/>
                  <a:pt x="5672360" y="1153620"/>
                </a:cubicBezTo>
                <a:lnTo>
                  <a:pt x="192274" y="1153620"/>
                </a:lnTo>
                <a:cubicBezTo>
                  <a:pt x="86084" y="1153620"/>
                  <a:pt x="0" y="1067536"/>
                  <a:pt x="0" y="961346"/>
                </a:cubicBezTo>
                <a:lnTo>
                  <a:pt x="0" y="192274"/>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66805" tIns="166805" rIns="166805" bIns="166805" numCol="1" spcCol="1270" anchor="ctr" anchorCtr="0">
            <a:noAutofit/>
          </a:bodyPr>
          <a:lstStyle/>
          <a:p>
            <a:pPr marL="0" lvl="0" indent="0" algn="just" defTabSz="1289050">
              <a:lnSpc>
                <a:spcPct val="90000"/>
              </a:lnSpc>
              <a:spcBef>
                <a:spcPct val="0"/>
              </a:spcBef>
              <a:spcAft>
                <a:spcPct val="35000"/>
              </a:spcAft>
              <a:buNone/>
            </a:pPr>
            <a:r>
              <a:rPr lang="en-US" sz="2900" kern="1200" dirty="0"/>
              <a:t>First molars show the highest AP prevalence due to complex anatomy.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18446-12B5-458C-70E8-246EA8EC16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B7DB72-A452-7335-5865-3A58C7303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2D38026-ABF6-C7B9-0F6B-52243F5A0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2310488-1008-01FB-7C66-99A97B21B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66D4B21-DF21-F735-7FD4-961F80764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1A362B9-5B87-BC2D-6D60-7E0B1E46EF10}"/>
              </a:ext>
            </a:extLst>
          </p:cNvPr>
          <p:cNvGrpSpPr/>
          <p:nvPr/>
        </p:nvGrpSpPr>
        <p:grpSpPr>
          <a:xfrm>
            <a:off x="-4622" y="-856"/>
            <a:ext cx="12198168" cy="6867500"/>
            <a:chOff x="-4622" y="-856"/>
            <a:chExt cx="12198168" cy="6867500"/>
          </a:xfrm>
        </p:grpSpPr>
        <p:grpSp>
          <p:nvGrpSpPr>
            <p:cNvPr id="18" name="Group 17">
              <a:extLst>
                <a:ext uri="{FF2B5EF4-FFF2-40B4-BE49-F238E27FC236}">
                  <a16:creationId xmlns:a16="http://schemas.microsoft.com/office/drawing/2014/main" id="{81A6C713-7C8E-9318-A8C7-00250B8C8ED1}"/>
                </a:ext>
              </a:extLst>
            </p:cNvPr>
            <p:cNvGrpSpPr/>
            <p:nvPr/>
          </p:nvGrpSpPr>
          <p:grpSpPr>
            <a:xfrm>
              <a:off x="-4622" y="-856"/>
              <a:ext cx="12198168" cy="6630256"/>
              <a:chOff x="-4622" y="-856"/>
              <a:chExt cx="12198168" cy="6530865"/>
            </a:xfrm>
          </p:grpSpPr>
          <p:grpSp>
            <p:nvGrpSpPr>
              <p:cNvPr id="15" name="Group 14">
                <a:extLst>
                  <a:ext uri="{FF2B5EF4-FFF2-40B4-BE49-F238E27FC236}">
                    <a16:creationId xmlns:a16="http://schemas.microsoft.com/office/drawing/2014/main" id="{212A4AC2-CCD9-0247-2569-CB465F504936}"/>
                  </a:ext>
                </a:extLst>
              </p:cNvPr>
              <p:cNvGrpSpPr/>
              <p:nvPr/>
            </p:nvGrpSpPr>
            <p:grpSpPr>
              <a:xfrm>
                <a:off x="24738" y="-856"/>
                <a:ext cx="12166496" cy="1305557"/>
                <a:chOff x="24738" y="-856"/>
                <a:chExt cx="12166496" cy="1305557"/>
              </a:xfrm>
            </p:grpSpPr>
            <p:pic>
              <p:nvPicPr>
                <p:cNvPr id="2" name="Picture 8" descr="Home - College of Dentistry">
                  <a:extLst>
                    <a:ext uri="{FF2B5EF4-FFF2-40B4-BE49-F238E27FC236}">
                      <a16:creationId xmlns:a16="http://schemas.microsoft.com/office/drawing/2014/main" id="{7D687ECA-F693-3EF4-C241-6716DE665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33"/>
                <a:stretch/>
              </p:blipFill>
              <p:spPr bwMode="auto">
                <a:xfrm>
                  <a:off x="9035994" y="-2"/>
                  <a:ext cx="3155240" cy="1285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ome - College of Dentistry">
                  <a:extLst>
                    <a:ext uri="{FF2B5EF4-FFF2-40B4-BE49-F238E27FC236}">
                      <a16:creationId xmlns:a16="http://schemas.microsoft.com/office/drawing/2014/main" id="{9398AE8D-AF65-6107-FF52-08CB0CB64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80" y="9937"/>
                  <a:ext cx="3551681" cy="1285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CEDB608-29D5-D1BB-B3CC-A3829EB5B29D}"/>
                    </a:ext>
                  </a:extLst>
                </p:cNvPr>
                <p:cNvPicPr>
                  <a:picLocks noChangeAspect="1"/>
                </p:cNvPicPr>
                <p:nvPr/>
              </p:nvPicPr>
              <p:blipFill>
                <a:blip r:embed="rId5"/>
                <a:stretch>
                  <a:fillRect/>
                </a:stretch>
              </p:blipFill>
              <p:spPr>
                <a:xfrm>
                  <a:off x="2459574" y="9937"/>
                  <a:ext cx="1915485" cy="1274668"/>
                </a:xfrm>
                <a:prstGeom prst="rect">
                  <a:avLst/>
                </a:prstGeom>
              </p:spPr>
            </p:pic>
            <p:pic>
              <p:nvPicPr>
                <p:cNvPr id="13" name="Picture 6" descr="54 University Baghdad Images, Stock ...">
                  <a:extLst>
                    <a:ext uri="{FF2B5EF4-FFF2-40B4-BE49-F238E27FC236}">
                      <a16:creationId xmlns:a16="http://schemas.microsoft.com/office/drawing/2014/main" id="{D7FB8C05-B767-AE1E-8A42-86AF4AE5AE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319"/>
                <a:stretch/>
              </p:blipFill>
              <p:spPr bwMode="auto">
                <a:xfrm>
                  <a:off x="7936008" y="-856"/>
                  <a:ext cx="1097836" cy="1296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Magnificent Ishtar Gate of Babylon ...">
                  <a:extLst>
                    <a:ext uri="{FF2B5EF4-FFF2-40B4-BE49-F238E27FC236}">
                      <a16:creationId xmlns:a16="http://schemas.microsoft.com/office/drawing/2014/main" id="{9F903815-5B42-5FF3-5045-0D09ABB27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38" y="30033"/>
                  <a:ext cx="2424215" cy="127466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C819AA1F-F87F-6B82-249D-A7CB24678B89}"/>
                  </a:ext>
                </a:extLst>
              </p:cNvPr>
              <p:cNvSpPr/>
              <p:nvPr/>
            </p:nvSpPr>
            <p:spPr>
              <a:xfrm>
                <a:off x="-4622" y="1294133"/>
                <a:ext cx="12198168" cy="5235876"/>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91645FBC-85E0-1934-E114-0319705915A1}"/>
                </a:ext>
              </a:extLst>
            </p:cNvPr>
            <p:cNvSpPr txBox="1"/>
            <p:nvPr/>
          </p:nvSpPr>
          <p:spPr>
            <a:xfrm>
              <a:off x="99396" y="6589645"/>
              <a:ext cx="4432852" cy="276999"/>
            </a:xfrm>
            <a:prstGeom prst="rect">
              <a:avLst/>
            </a:prstGeom>
            <a:noFill/>
          </p:spPr>
          <p:txBody>
            <a:bodyPr wrap="square" rtlCol="0">
              <a:spAutoFit/>
            </a:bodyPr>
            <a:lstStyle/>
            <a:p>
              <a:r>
                <a:rPr lang="en-US" sz="1200" dirty="0">
                  <a:solidFill>
                    <a:srgbClr val="FFFF00"/>
                  </a:solidFill>
                  <a:hlinkClick r:id="rId8">
                    <a:extLst>
                      <a:ext uri="{A12FA001-AC4F-418D-AE19-62706E023703}">
                        <ahyp:hlinkClr xmlns:ahyp="http://schemas.microsoft.com/office/drawing/2018/hyperlinkcolor" val="tx"/>
                      </a:ext>
                    </a:extLst>
                  </a:hlinkClick>
                </a:rPr>
                <a:t>www.codental.uobaghdad.edu.iq</a:t>
              </a:r>
              <a:r>
                <a:rPr lang="en-US" sz="1200" dirty="0">
                  <a:solidFill>
                    <a:srgbClr val="FFFF00"/>
                  </a:solidFill>
                </a:rPr>
                <a:t> </a:t>
              </a:r>
            </a:p>
          </p:txBody>
        </p:sp>
      </p:grpSp>
      <p:graphicFrame>
        <p:nvGraphicFramePr>
          <p:cNvPr id="4" name="Diagram 3">
            <a:extLst>
              <a:ext uri="{FF2B5EF4-FFF2-40B4-BE49-F238E27FC236}">
                <a16:creationId xmlns:a16="http://schemas.microsoft.com/office/drawing/2014/main" id="{FD633F72-FAD9-4C09-B365-851282FE61E9}"/>
              </a:ext>
            </a:extLst>
          </p:cNvPr>
          <p:cNvGraphicFramePr/>
          <p:nvPr>
            <p:extLst>
              <p:ext uri="{D42A27DB-BD31-4B8C-83A1-F6EECF244321}">
                <p14:modId xmlns:p14="http://schemas.microsoft.com/office/powerpoint/2010/main" val="3721727148"/>
              </p:ext>
            </p:extLst>
          </p:nvPr>
        </p:nvGraphicFramePr>
        <p:xfrm>
          <a:off x="838200" y="1560871"/>
          <a:ext cx="10515600" cy="1325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Freeform: Shape 6">
            <a:extLst>
              <a:ext uri="{FF2B5EF4-FFF2-40B4-BE49-F238E27FC236}">
                <a16:creationId xmlns:a16="http://schemas.microsoft.com/office/drawing/2014/main" id="{12ABCBF3-5141-4D36-9E33-E776A88C9266}"/>
              </a:ext>
            </a:extLst>
          </p:cNvPr>
          <p:cNvSpPr/>
          <p:nvPr/>
        </p:nvSpPr>
        <p:spPr>
          <a:xfrm>
            <a:off x="838200" y="3314600"/>
            <a:ext cx="10515600" cy="863460"/>
          </a:xfrm>
          <a:custGeom>
            <a:avLst/>
            <a:gdLst>
              <a:gd name="connsiteX0" fmla="*/ 0 w 10515600"/>
              <a:gd name="connsiteY0" fmla="*/ 143913 h 863460"/>
              <a:gd name="connsiteX1" fmla="*/ 143913 w 10515600"/>
              <a:gd name="connsiteY1" fmla="*/ 0 h 863460"/>
              <a:gd name="connsiteX2" fmla="*/ 10371687 w 10515600"/>
              <a:gd name="connsiteY2" fmla="*/ 0 h 863460"/>
              <a:gd name="connsiteX3" fmla="*/ 10515600 w 10515600"/>
              <a:gd name="connsiteY3" fmla="*/ 143913 h 863460"/>
              <a:gd name="connsiteX4" fmla="*/ 10515600 w 10515600"/>
              <a:gd name="connsiteY4" fmla="*/ 719547 h 863460"/>
              <a:gd name="connsiteX5" fmla="*/ 10371687 w 10515600"/>
              <a:gd name="connsiteY5" fmla="*/ 863460 h 863460"/>
              <a:gd name="connsiteX6" fmla="*/ 143913 w 10515600"/>
              <a:gd name="connsiteY6" fmla="*/ 863460 h 863460"/>
              <a:gd name="connsiteX7" fmla="*/ 0 w 10515600"/>
              <a:gd name="connsiteY7" fmla="*/ 719547 h 863460"/>
              <a:gd name="connsiteX8" fmla="*/ 0 w 10515600"/>
              <a:gd name="connsiteY8" fmla="*/ 143913 h 86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63460">
                <a:moveTo>
                  <a:pt x="0" y="143913"/>
                </a:moveTo>
                <a:cubicBezTo>
                  <a:pt x="0" y="64432"/>
                  <a:pt x="64432" y="0"/>
                  <a:pt x="143913" y="0"/>
                </a:cubicBezTo>
                <a:lnTo>
                  <a:pt x="10371687" y="0"/>
                </a:lnTo>
                <a:cubicBezTo>
                  <a:pt x="10451168" y="0"/>
                  <a:pt x="10515600" y="64432"/>
                  <a:pt x="10515600" y="143913"/>
                </a:cubicBezTo>
                <a:lnTo>
                  <a:pt x="10515600" y="719547"/>
                </a:lnTo>
                <a:cubicBezTo>
                  <a:pt x="10515600" y="799028"/>
                  <a:pt x="10451168" y="863460"/>
                  <a:pt x="10371687" y="863460"/>
                </a:cubicBezTo>
                <a:lnTo>
                  <a:pt x="143913" y="863460"/>
                </a:lnTo>
                <a:cubicBezTo>
                  <a:pt x="64432" y="863460"/>
                  <a:pt x="0" y="799028"/>
                  <a:pt x="0" y="719547"/>
                </a:cubicBezTo>
                <a:lnTo>
                  <a:pt x="0" y="143913"/>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11" tIns="179311" rIns="179311" bIns="179311"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Causative factors of the outcome of RCT </a:t>
            </a:r>
          </a:p>
        </p:txBody>
      </p:sp>
      <p:sp>
        <p:nvSpPr>
          <p:cNvPr id="8" name="Freeform: Shape 7">
            <a:extLst>
              <a:ext uri="{FF2B5EF4-FFF2-40B4-BE49-F238E27FC236}">
                <a16:creationId xmlns:a16="http://schemas.microsoft.com/office/drawing/2014/main" id="{6D74F2A1-F4B4-45E3-8F20-BD10622260E7}"/>
              </a:ext>
            </a:extLst>
          </p:cNvPr>
          <p:cNvSpPr/>
          <p:nvPr/>
        </p:nvSpPr>
        <p:spPr>
          <a:xfrm>
            <a:off x="838200" y="4281740"/>
            <a:ext cx="10515600" cy="863460"/>
          </a:xfrm>
          <a:custGeom>
            <a:avLst/>
            <a:gdLst>
              <a:gd name="connsiteX0" fmla="*/ 0 w 10515600"/>
              <a:gd name="connsiteY0" fmla="*/ 143913 h 863460"/>
              <a:gd name="connsiteX1" fmla="*/ 143913 w 10515600"/>
              <a:gd name="connsiteY1" fmla="*/ 0 h 863460"/>
              <a:gd name="connsiteX2" fmla="*/ 10371687 w 10515600"/>
              <a:gd name="connsiteY2" fmla="*/ 0 h 863460"/>
              <a:gd name="connsiteX3" fmla="*/ 10515600 w 10515600"/>
              <a:gd name="connsiteY3" fmla="*/ 143913 h 863460"/>
              <a:gd name="connsiteX4" fmla="*/ 10515600 w 10515600"/>
              <a:gd name="connsiteY4" fmla="*/ 719547 h 863460"/>
              <a:gd name="connsiteX5" fmla="*/ 10371687 w 10515600"/>
              <a:gd name="connsiteY5" fmla="*/ 863460 h 863460"/>
              <a:gd name="connsiteX6" fmla="*/ 143913 w 10515600"/>
              <a:gd name="connsiteY6" fmla="*/ 863460 h 863460"/>
              <a:gd name="connsiteX7" fmla="*/ 0 w 10515600"/>
              <a:gd name="connsiteY7" fmla="*/ 719547 h 863460"/>
              <a:gd name="connsiteX8" fmla="*/ 0 w 10515600"/>
              <a:gd name="connsiteY8" fmla="*/ 143913 h 86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63460">
                <a:moveTo>
                  <a:pt x="0" y="143913"/>
                </a:moveTo>
                <a:cubicBezTo>
                  <a:pt x="0" y="64432"/>
                  <a:pt x="64432" y="0"/>
                  <a:pt x="143913" y="0"/>
                </a:cubicBezTo>
                <a:lnTo>
                  <a:pt x="10371687" y="0"/>
                </a:lnTo>
                <a:cubicBezTo>
                  <a:pt x="10451168" y="0"/>
                  <a:pt x="10515600" y="64432"/>
                  <a:pt x="10515600" y="143913"/>
                </a:cubicBezTo>
                <a:lnTo>
                  <a:pt x="10515600" y="719547"/>
                </a:lnTo>
                <a:cubicBezTo>
                  <a:pt x="10515600" y="799028"/>
                  <a:pt x="10451168" y="863460"/>
                  <a:pt x="10371687" y="863460"/>
                </a:cubicBezTo>
                <a:lnTo>
                  <a:pt x="143913" y="863460"/>
                </a:lnTo>
                <a:cubicBezTo>
                  <a:pt x="64432" y="863460"/>
                  <a:pt x="0" y="799028"/>
                  <a:pt x="0" y="719547"/>
                </a:cubicBezTo>
                <a:lnTo>
                  <a:pt x="0" y="143913"/>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11" tIns="179311" rIns="179311" bIns="179311"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Healing or expanding of AP lesion </a:t>
            </a:r>
          </a:p>
        </p:txBody>
      </p:sp>
      <p:sp>
        <p:nvSpPr>
          <p:cNvPr id="9" name="Freeform: Shape 8">
            <a:extLst>
              <a:ext uri="{FF2B5EF4-FFF2-40B4-BE49-F238E27FC236}">
                <a16:creationId xmlns:a16="http://schemas.microsoft.com/office/drawing/2014/main" id="{CDEB458F-42F4-460D-90B7-091A07ECA631}"/>
              </a:ext>
            </a:extLst>
          </p:cNvPr>
          <p:cNvSpPr/>
          <p:nvPr/>
        </p:nvSpPr>
        <p:spPr>
          <a:xfrm>
            <a:off x="838200" y="5248880"/>
            <a:ext cx="10515600" cy="863460"/>
          </a:xfrm>
          <a:custGeom>
            <a:avLst/>
            <a:gdLst>
              <a:gd name="connsiteX0" fmla="*/ 0 w 10515600"/>
              <a:gd name="connsiteY0" fmla="*/ 143913 h 863460"/>
              <a:gd name="connsiteX1" fmla="*/ 143913 w 10515600"/>
              <a:gd name="connsiteY1" fmla="*/ 0 h 863460"/>
              <a:gd name="connsiteX2" fmla="*/ 10371687 w 10515600"/>
              <a:gd name="connsiteY2" fmla="*/ 0 h 863460"/>
              <a:gd name="connsiteX3" fmla="*/ 10515600 w 10515600"/>
              <a:gd name="connsiteY3" fmla="*/ 143913 h 863460"/>
              <a:gd name="connsiteX4" fmla="*/ 10515600 w 10515600"/>
              <a:gd name="connsiteY4" fmla="*/ 719547 h 863460"/>
              <a:gd name="connsiteX5" fmla="*/ 10371687 w 10515600"/>
              <a:gd name="connsiteY5" fmla="*/ 863460 h 863460"/>
              <a:gd name="connsiteX6" fmla="*/ 143913 w 10515600"/>
              <a:gd name="connsiteY6" fmla="*/ 863460 h 863460"/>
              <a:gd name="connsiteX7" fmla="*/ 0 w 10515600"/>
              <a:gd name="connsiteY7" fmla="*/ 719547 h 863460"/>
              <a:gd name="connsiteX8" fmla="*/ 0 w 10515600"/>
              <a:gd name="connsiteY8" fmla="*/ 143913 h 86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863460">
                <a:moveTo>
                  <a:pt x="0" y="143913"/>
                </a:moveTo>
                <a:cubicBezTo>
                  <a:pt x="0" y="64432"/>
                  <a:pt x="64432" y="0"/>
                  <a:pt x="143913" y="0"/>
                </a:cubicBezTo>
                <a:lnTo>
                  <a:pt x="10371687" y="0"/>
                </a:lnTo>
                <a:cubicBezTo>
                  <a:pt x="10451168" y="0"/>
                  <a:pt x="10515600" y="64432"/>
                  <a:pt x="10515600" y="143913"/>
                </a:cubicBezTo>
                <a:lnTo>
                  <a:pt x="10515600" y="719547"/>
                </a:lnTo>
                <a:cubicBezTo>
                  <a:pt x="10515600" y="799028"/>
                  <a:pt x="10451168" y="863460"/>
                  <a:pt x="10371687" y="863460"/>
                </a:cubicBezTo>
                <a:lnTo>
                  <a:pt x="143913" y="863460"/>
                </a:lnTo>
                <a:cubicBezTo>
                  <a:pt x="64432" y="863460"/>
                  <a:pt x="0" y="799028"/>
                  <a:pt x="0" y="719547"/>
                </a:cubicBezTo>
                <a:lnTo>
                  <a:pt x="0" y="143913"/>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311" tIns="179311" rIns="179311" bIns="179311"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CBCT archived data</a:t>
            </a:r>
          </a:p>
        </p:txBody>
      </p:sp>
    </p:spTree>
    <p:extLst>
      <p:ext uri="{BB962C8B-B14F-4D97-AF65-F5344CB8AC3E}">
        <p14:creationId xmlns:p14="http://schemas.microsoft.com/office/powerpoint/2010/main" val="25687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524001" y="643467"/>
            <a:ext cx="2842054" cy="5571066"/>
          </a:xfrm>
        </p:spPr>
        <p:txBody>
          <a:bodyPr>
            <a:normAutofit/>
          </a:bodyPr>
          <a:lstStyle/>
          <a:p>
            <a:r>
              <a:rPr lang="en-US" sz="4000" dirty="0">
                <a:solidFill>
                  <a:srgbClr val="FFFFFF"/>
                </a:solidFill>
              </a:rPr>
              <a:t>Conclusions</a:t>
            </a:r>
          </a:p>
        </p:txBody>
      </p:sp>
      <p:sp>
        <p:nvSpPr>
          <p:cNvPr id="4" name="Freeform: Shape 3">
            <a:extLst>
              <a:ext uri="{FF2B5EF4-FFF2-40B4-BE49-F238E27FC236}">
                <a16:creationId xmlns:a16="http://schemas.microsoft.com/office/drawing/2014/main" id="{BBBB60B2-524F-0610-40B4-68548AF7D2D2}"/>
              </a:ext>
            </a:extLst>
          </p:cNvPr>
          <p:cNvSpPr/>
          <p:nvPr/>
        </p:nvSpPr>
        <p:spPr>
          <a:xfrm>
            <a:off x="5429731" y="718315"/>
            <a:ext cx="5864634" cy="1734159"/>
          </a:xfrm>
          <a:custGeom>
            <a:avLst/>
            <a:gdLst>
              <a:gd name="connsiteX0" fmla="*/ 0 w 5864634"/>
              <a:gd name="connsiteY0" fmla="*/ 289032 h 1734159"/>
              <a:gd name="connsiteX1" fmla="*/ 289032 w 5864634"/>
              <a:gd name="connsiteY1" fmla="*/ 0 h 1734159"/>
              <a:gd name="connsiteX2" fmla="*/ 5575602 w 5864634"/>
              <a:gd name="connsiteY2" fmla="*/ 0 h 1734159"/>
              <a:gd name="connsiteX3" fmla="*/ 5864634 w 5864634"/>
              <a:gd name="connsiteY3" fmla="*/ 289032 h 1734159"/>
              <a:gd name="connsiteX4" fmla="*/ 5864634 w 5864634"/>
              <a:gd name="connsiteY4" fmla="*/ 1445127 h 1734159"/>
              <a:gd name="connsiteX5" fmla="*/ 5575602 w 5864634"/>
              <a:gd name="connsiteY5" fmla="*/ 1734159 h 1734159"/>
              <a:gd name="connsiteX6" fmla="*/ 289032 w 5864634"/>
              <a:gd name="connsiteY6" fmla="*/ 1734159 h 1734159"/>
              <a:gd name="connsiteX7" fmla="*/ 0 w 5864634"/>
              <a:gd name="connsiteY7" fmla="*/ 1445127 h 1734159"/>
              <a:gd name="connsiteX8" fmla="*/ 0 w 5864634"/>
              <a:gd name="connsiteY8" fmla="*/ 289032 h 173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734159">
                <a:moveTo>
                  <a:pt x="0" y="289032"/>
                </a:moveTo>
                <a:cubicBezTo>
                  <a:pt x="0" y="129404"/>
                  <a:pt x="129404" y="0"/>
                  <a:pt x="289032" y="0"/>
                </a:cubicBezTo>
                <a:lnTo>
                  <a:pt x="5575602" y="0"/>
                </a:lnTo>
                <a:cubicBezTo>
                  <a:pt x="5735230" y="0"/>
                  <a:pt x="5864634" y="129404"/>
                  <a:pt x="5864634" y="289032"/>
                </a:cubicBezTo>
                <a:lnTo>
                  <a:pt x="5864634" y="1445127"/>
                </a:lnTo>
                <a:cubicBezTo>
                  <a:pt x="5864634" y="1604755"/>
                  <a:pt x="5735230" y="1734159"/>
                  <a:pt x="5575602" y="1734159"/>
                </a:cubicBezTo>
                <a:lnTo>
                  <a:pt x="289032" y="1734159"/>
                </a:lnTo>
                <a:cubicBezTo>
                  <a:pt x="129404" y="1734159"/>
                  <a:pt x="0" y="1604755"/>
                  <a:pt x="0" y="1445127"/>
                </a:cubicBezTo>
                <a:lnTo>
                  <a:pt x="0" y="28903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2765" tIns="202765" rIns="202765" bIns="202765" numCol="1" spcCol="1270" anchor="ctr" anchorCtr="0">
            <a:noAutofit/>
          </a:bodyPr>
          <a:lstStyle/>
          <a:p>
            <a:pPr marL="0" lvl="0" indent="0" algn="just" defTabSz="1377950">
              <a:lnSpc>
                <a:spcPct val="90000"/>
              </a:lnSpc>
              <a:spcBef>
                <a:spcPct val="0"/>
              </a:spcBef>
              <a:spcAft>
                <a:spcPct val="35000"/>
              </a:spcAft>
              <a:buNone/>
            </a:pPr>
            <a:r>
              <a:rPr lang="en-US" sz="3100" kern="1200" dirty="0"/>
              <a:t>AP was detected in most root-filled teeth (81.5%).</a:t>
            </a:r>
          </a:p>
        </p:txBody>
      </p:sp>
      <p:sp>
        <p:nvSpPr>
          <p:cNvPr id="6" name="Freeform: Shape 5">
            <a:extLst>
              <a:ext uri="{FF2B5EF4-FFF2-40B4-BE49-F238E27FC236}">
                <a16:creationId xmlns:a16="http://schemas.microsoft.com/office/drawing/2014/main" id="{93A93FD5-7828-2F94-8B63-E946B55B6024}"/>
              </a:ext>
            </a:extLst>
          </p:cNvPr>
          <p:cNvSpPr/>
          <p:nvPr/>
        </p:nvSpPr>
        <p:spPr>
          <a:xfrm>
            <a:off x="5429731" y="2541754"/>
            <a:ext cx="5864634" cy="1734159"/>
          </a:xfrm>
          <a:custGeom>
            <a:avLst/>
            <a:gdLst>
              <a:gd name="connsiteX0" fmla="*/ 0 w 5864634"/>
              <a:gd name="connsiteY0" fmla="*/ 289032 h 1734159"/>
              <a:gd name="connsiteX1" fmla="*/ 289032 w 5864634"/>
              <a:gd name="connsiteY1" fmla="*/ 0 h 1734159"/>
              <a:gd name="connsiteX2" fmla="*/ 5575602 w 5864634"/>
              <a:gd name="connsiteY2" fmla="*/ 0 h 1734159"/>
              <a:gd name="connsiteX3" fmla="*/ 5864634 w 5864634"/>
              <a:gd name="connsiteY3" fmla="*/ 289032 h 1734159"/>
              <a:gd name="connsiteX4" fmla="*/ 5864634 w 5864634"/>
              <a:gd name="connsiteY4" fmla="*/ 1445127 h 1734159"/>
              <a:gd name="connsiteX5" fmla="*/ 5575602 w 5864634"/>
              <a:gd name="connsiteY5" fmla="*/ 1734159 h 1734159"/>
              <a:gd name="connsiteX6" fmla="*/ 289032 w 5864634"/>
              <a:gd name="connsiteY6" fmla="*/ 1734159 h 1734159"/>
              <a:gd name="connsiteX7" fmla="*/ 0 w 5864634"/>
              <a:gd name="connsiteY7" fmla="*/ 1445127 h 1734159"/>
              <a:gd name="connsiteX8" fmla="*/ 0 w 5864634"/>
              <a:gd name="connsiteY8" fmla="*/ 289032 h 173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734159">
                <a:moveTo>
                  <a:pt x="0" y="289032"/>
                </a:moveTo>
                <a:cubicBezTo>
                  <a:pt x="0" y="129404"/>
                  <a:pt x="129404" y="0"/>
                  <a:pt x="289032" y="0"/>
                </a:cubicBezTo>
                <a:lnTo>
                  <a:pt x="5575602" y="0"/>
                </a:lnTo>
                <a:cubicBezTo>
                  <a:pt x="5735230" y="0"/>
                  <a:pt x="5864634" y="129404"/>
                  <a:pt x="5864634" y="289032"/>
                </a:cubicBezTo>
                <a:lnTo>
                  <a:pt x="5864634" y="1445127"/>
                </a:lnTo>
                <a:cubicBezTo>
                  <a:pt x="5864634" y="1604755"/>
                  <a:pt x="5735230" y="1734159"/>
                  <a:pt x="5575602" y="1734159"/>
                </a:cubicBezTo>
                <a:lnTo>
                  <a:pt x="289032" y="1734159"/>
                </a:lnTo>
                <a:cubicBezTo>
                  <a:pt x="129404" y="1734159"/>
                  <a:pt x="0" y="1604755"/>
                  <a:pt x="0" y="1445127"/>
                </a:cubicBezTo>
                <a:lnTo>
                  <a:pt x="0" y="289032"/>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02765" tIns="202765" rIns="202765" bIns="202765" numCol="1" spcCol="1270" anchor="ctr" anchorCtr="0">
            <a:noAutofit/>
          </a:bodyPr>
          <a:lstStyle/>
          <a:p>
            <a:pPr marL="0" lvl="0" indent="0" algn="just" defTabSz="1377950">
              <a:lnSpc>
                <a:spcPct val="90000"/>
              </a:lnSpc>
              <a:spcBef>
                <a:spcPct val="0"/>
              </a:spcBef>
              <a:spcAft>
                <a:spcPct val="35000"/>
              </a:spcAft>
              <a:buNone/>
            </a:pPr>
            <a:r>
              <a:rPr lang="en-US" sz="3100" kern="1200" dirty="0"/>
              <a:t>Risk factors for AP detection: non-homogenous RCF, underfilled canals, and perforations.</a:t>
            </a:r>
          </a:p>
        </p:txBody>
      </p:sp>
      <p:sp>
        <p:nvSpPr>
          <p:cNvPr id="7" name="Freeform: Shape 6">
            <a:extLst>
              <a:ext uri="{FF2B5EF4-FFF2-40B4-BE49-F238E27FC236}">
                <a16:creationId xmlns:a16="http://schemas.microsoft.com/office/drawing/2014/main" id="{3D13336C-72CF-F520-6A8B-ACF24ACD452F}"/>
              </a:ext>
            </a:extLst>
          </p:cNvPr>
          <p:cNvSpPr/>
          <p:nvPr/>
        </p:nvSpPr>
        <p:spPr>
          <a:xfrm>
            <a:off x="5429731" y="4365194"/>
            <a:ext cx="5864634" cy="1734159"/>
          </a:xfrm>
          <a:custGeom>
            <a:avLst/>
            <a:gdLst>
              <a:gd name="connsiteX0" fmla="*/ 0 w 5864634"/>
              <a:gd name="connsiteY0" fmla="*/ 289032 h 1734159"/>
              <a:gd name="connsiteX1" fmla="*/ 289032 w 5864634"/>
              <a:gd name="connsiteY1" fmla="*/ 0 h 1734159"/>
              <a:gd name="connsiteX2" fmla="*/ 5575602 w 5864634"/>
              <a:gd name="connsiteY2" fmla="*/ 0 h 1734159"/>
              <a:gd name="connsiteX3" fmla="*/ 5864634 w 5864634"/>
              <a:gd name="connsiteY3" fmla="*/ 289032 h 1734159"/>
              <a:gd name="connsiteX4" fmla="*/ 5864634 w 5864634"/>
              <a:gd name="connsiteY4" fmla="*/ 1445127 h 1734159"/>
              <a:gd name="connsiteX5" fmla="*/ 5575602 w 5864634"/>
              <a:gd name="connsiteY5" fmla="*/ 1734159 h 1734159"/>
              <a:gd name="connsiteX6" fmla="*/ 289032 w 5864634"/>
              <a:gd name="connsiteY6" fmla="*/ 1734159 h 1734159"/>
              <a:gd name="connsiteX7" fmla="*/ 0 w 5864634"/>
              <a:gd name="connsiteY7" fmla="*/ 1445127 h 1734159"/>
              <a:gd name="connsiteX8" fmla="*/ 0 w 5864634"/>
              <a:gd name="connsiteY8" fmla="*/ 289032 h 173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734159">
                <a:moveTo>
                  <a:pt x="0" y="289032"/>
                </a:moveTo>
                <a:cubicBezTo>
                  <a:pt x="0" y="129404"/>
                  <a:pt x="129404" y="0"/>
                  <a:pt x="289032" y="0"/>
                </a:cubicBezTo>
                <a:lnTo>
                  <a:pt x="5575602" y="0"/>
                </a:lnTo>
                <a:cubicBezTo>
                  <a:pt x="5735230" y="0"/>
                  <a:pt x="5864634" y="129404"/>
                  <a:pt x="5864634" y="289032"/>
                </a:cubicBezTo>
                <a:lnTo>
                  <a:pt x="5864634" y="1445127"/>
                </a:lnTo>
                <a:cubicBezTo>
                  <a:pt x="5864634" y="1604755"/>
                  <a:pt x="5735230" y="1734159"/>
                  <a:pt x="5575602" y="1734159"/>
                </a:cubicBezTo>
                <a:lnTo>
                  <a:pt x="289032" y="1734159"/>
                </a:lnTo>
                <a:cubicBezTo>
                  <a:pt x="129404" y="1734159"/>
                  <a:pt x="0" y="1604755"/>
                  <a:pt x="0" y="1445127"/>
                </a:cubicBezTo>
                <a:lnTo>
                  <a:pt x="0" y="289032"/>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02765" tIns="202765" rIns="202765" bIns="202765" numCol="1" spcCol="1270" anchor="ctr" anchorCtr="0">
            <a:noAutofit/>
          </a:bodyPr>
          <a:lstStyle/>
          <a:p>
            <a:pPr marL="0" lvl="0" indent="0" algn="just" defTabSz="1377950">
              <a:lnSpc>
                <a:spcPct val="90000"/>
              </a:lnSpc>
              <a:spcBef>
                <a:spcPct val="0"/>
              </a:spcBef>
              <a:spcAft>
                <a:spcPct val="35000"/>
              </a:spcAft>
              <a:buNone/>
            </a:pPr>
            <a:r>
              <a:rPr lang="en-US" sz="3100" kern="1200" dirty="0"/>
              <a:t>Improving root canal treatment quality is crucial to reduce AP prevalence.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902A14-48B2-B560-E803-9B12C4F32F56}"/>
              </a:ext>
            </a:extLst>
          </p:cNvPr>
          <p:cNvSpPr txBox="1"/>
          <p:nvPr/>
        </p:nvSpPr>
        <p:spPr>
          <a:xfrm>
            <a:off x="475926" y="2950506"/>
            <a:ext cx="3085964" cy="523220"/>
          </a:xfrm>
          <a:prstGeom prst="rect">
            <a:avLst/>
          </a:prstGeom>
          <a:noFill/>
        </p:spPr>
        <p:txBody>
          <a:bodyPr wrap="square" rtlCol="0">
            <a:spAutoFit/>
          </a:bodyPr>
          <a:lstStyle/>
          <a:p>
            <a:r>
              <a:rPr lang="en-US" sz="2800" b="1" dirty="0">
                <a:solidFill>
                  <a:schemeClr val="bg1"/>
                </a:solidFill>
              </a:rPr>
              <a:t>Recommendations</a:t>
            </a:r>
          </a:p>
        </p:txBody>
      </p:sp>
      <p:pic>
        <p:nvPicPr>
          <p:cNvPr id="8194" name="Picture 2">
            <a:extLst>
              <a:ext uri="{FF2B5EF4-FFF2-40B4-BE49-F238E27FC236}">
                <a16:creationId xmlns:a16="http://schemas.microsoft.com/office/drawing/2014/main" id="{57F52D37-0FD6-CABB-2194-72A80FEEF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751" y="0"/>
            <a:ext cx="7016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07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923B8B8E-DEEA-7FA3-F4B0-4412930D76A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F25A50-E850-2C31-9324-E04AF13B1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B666430-315C-91A3-2076-84B51615E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D05BF0C-673E-BD92-CDDD-CF979ADC0689}"/>
              </a:ext>
            </a:extLst>
          </p:cNvPr>
          <p:cNvSpPr>
            <a:spLocks noGrp="1"/>
          </p:cNvSpPr>
          <p:nvPr>
            <p:ph type="title"/>
          </p:nvPr>
        </p:nvSpPr>
        <p:spPr>
          <a:xfrm>
            <a:off x="2152651" y="643467"/>
            <a:ext cx="2213403" cy="5571066"/>
          </a:xfrm>
        </p:spPr>
        <p:txBody>
          <a:bodyPr>
            <a:normAutofit/>
          </a:bodyPr>
          <a:lstStyle/>
          <a:p>
            <a:r>
              <a:rPr lang="en-US" sz="3400" dirty="0">
                <a:solidFill>
                  <a:srgbClr val="FFFFFF"/>
                </a:solidFill>
              </a:rPr>
              <a:t>Home messages</a:t>
            </a:r>
          </a:p>
        </p:txBody>
      </p:sp>
      <p:sp>
        <p:nvSpPr>
          <p:cNvPr id="4" name="Freeform: Shape 3">
            <a:extLst>
              <a:ext uri="{FF2B5EF4-FFF2-40B4-BE49-F238E27FC236}">
                <a16:creationId xmlns:a16="http://schemas.microsoft.com/office/drawing/2014/main" id="{B694E030-1D8A-F40D-6188-F3323FB0AE23}"/>
              </a:ext>
            </a:extLst>
          </p:cNvPr>
          <p:cNvSpPr/>
          <p:nvPr/>
        </p:nvSpPr>
        <p:spPr>
          <a:xfrm>
            <a:off x="5429731" y="409494"/>
            <a:ext cx="5864634" cy="1872373"/>
          </a:xfrm>
          <a:custGeom>
            <a:avLst/>
            <a:gdLst>
              <a:gd name="connsiteX0" fmla="*/ 0 w 5864634"/>
              <a:gd name="connsiteY0" fmla="*/ 219964 h 1319759"/>
              <a:gd name="connsiteX1" fmla="*/ 219964 w 5864634"/>
              <a:gd name="connsiteY1" fmla="*/ 0 h 1319759"/>
              <a:gd name="connsiteX2" fmla="*/ 5644670 w 5864634"/>
              <a:gd name="connsiteY2" fmla="*/ 0 h 1319759"/>
              <a:gd name="connsiteX3" fmla="*/ 5864634 w 5864634"/>
              <a:gd name="connsiteY3" fmla="*/ 219964 h 1319759"/>
              <a:gd name="connsiteX4" fmla="*/ 5864634 w 5864634"/>
              <a:gd name="connsiteY4" fmla="*/ 1099795 h 1319759"/>
              <a:gd name="connsiteX5" fmla="*/ 5644670 w 5864634"/>
              <a:gd name="connsiteY5" fmla="*/ 1319759 h 1319759"/>
              <a:gd name="connsiteX6" fmla="*/ 219964 w 5864634"/>
              <a:gd name="connsiteY6" fmla="*/ 1319759 h 1319759"/>
              <a:gd name="connsiteX7" fmla="*/ 0 w 5864634"/>
              <a:gd name="connsiteY7" fmla="*/ 1099795 h 1319759"/>
              <a:gd name="connsiteX8" fmla="*/ 0 w 5864634"/>
              <a:gd name="connsiteY8" fmla="*/ 219964 h 13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319759">
                <a:moveTo>
                  <a:pt x="0" y="219964"/>
                </a:moveTo>
                <a:cubicBezTo>
                  <a:pt x="0" y="98481"/>
                  <a:pt x="98481" y="0"/>
                  <a:pt x="219964" y="0"/>
                </a:cubicBezTo>
                <a:lnTo>
                  <a:pt x="5644670" y="0"/>
                </a:lnTo>
                <a:cubicBezTo>
                  <a:pt x="5766153" y="0"/>
                  <a:pt x="5864634" y="98481"/>
                  <a:pt x="5864634" y="219964"/>
                </a:cubicBezTo>
                <a:lnTo>
                  <a:pt x="5864634" y="1099795"/>
                </a:lnTo>
                <a:cubicBezTo>
                  <a:pt x="5864634" y="1221278"/>
                  <a:pt x="5766153" y="1319759"/>
                  <a:pt x="5644670" y="1319759"/>
                </a:cubicBezTo>
                <a:lnTo>
                  <a:pt x="219964" y="1319759"/>
                </a:lnTo>
                <a:cubicBezTo>
                  <a:pt x="98481" y="1319759"/>
                  <a:pt x="0" y="1221278"/>
                  <a:pt x="0" y="1099795"/>
                </a:cubicBezTo>
                <a:lnTo>
                  <a:pt x="0" y="21996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5865" tIns="155865" rIns="155865" bIns="155865" numCol="1" spcCol="1270" anchor="ctr" anchorCtr="0">
            <a:noAutofit/>
          </a:bodyPr>
          <a:lstStyle/>
          <a:p>
            <a:pPr lvl="0" algn="ctr" defTabSz="1066800">
              <a:lnSpc>
                <a:spcPct val="90000"/>
              </a:lnSpc>
              <a:spcBef>
                <a:spcPct val="0"/>
              </a:spcBef>
              <a:spcAft>
                <a:spcPct val="35000"/>
              </a:spcAft>
            </a:pPr>
            <a:r>
              <a:rPr lang="en-US" sz="2400" dirty="0"/>
              <a:t>Use CBCT for better detection of missed canals and apical periodontitis in persistent infections cases</a:t>
            </a:r>
            <a:endParaRPr lang="en-US" sz="2400" kern="1200" dirty="0"/>
          </a:p>
        </p:txBody>
      </p:sp>
      <p:sp>
        <p:nvSpPr>
          <p:cNvPr id="6" name="Freeform: Shape 5">
            <a:extLst>
              <a:ext uri="{FF2B5EF4-FFF2-40B4-BE49-F238E27FC236}">
                <a16:creationId xmlns:a16="http://schemas.microsoft.com/office/drawing/2014/main" id="{D4D6B7E8-E2D7-2C83-8378-26D1EA26A90B}"/>
              </a:ext>
            </a:extLst>
          </p:cNvPr>
          <p:cNvSpPr/>
          <p:nvPr/>
        </p:nvSpPr>
        <p:spPr>
          <a:xfrm>
            <a:off x="5429731" y="2350987"/>
            <a:ext cx="5864634" cy="1429487"/>
          </a:xfrm>
          <a:custGeom>
            <a:avLst/>
            <a:gdLst>
              <a:gd name="connsiteX0" fmla="*/ 0 w 5864634"/>
              <a:gd name="connsiteY0" fmla="*/ 219964 h 1319759"/>
              <a:gd name="connsiteX1" fmla="*/ 219964 w 5864634"/>
              <a:gd name="connsiteY1" fmla="*/ 0 h 1319759"/>
              <a:gd name="connsiteX2" fmla="*/ 5644670 w 5864634"/>
              <a:gd name="connsiteY2" fmla="*/ 0 h 1319759"/>
              <a:gd name="connsiteX3" fmla="*/ 5864634 w 5864634"/>
              <a:gd name="connsiteY3" fmla="*/ 219964 h 1319759"/>
              <a:gd name="connsiteX4" fmla="*/ 5864634 w 5864634"/>
              <a:gd name="connsiteY4" fmla="*/ 1099795 h 1319759"/>
              <a:gd name="connsiteX5" fmla="*/ 5644670 w 5864634"/>
              <a:gd name="connsiteY5" fmla="*/ 1319759 h 1319759"/>
              <a:gd name="connsiteX6" fmla="*/ 219964 w 5864634"/>
              <a:gd name="connsiteY6" fmla="*/ 1319759 h 1319759"/>
              <a:gd name="connsiteX7" fmla="*/ 0 w 5864634"/>
              <a:gd name="connsiteY7" fmla="*/ 1099795 h 1319759"/>
              <a:gd name="connsiteX8" fmla="*/ 0 w 5864634"/>
              <a:gd name="connsiteY8" fmla="*/ 219964 h 13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319759">
                <a:moveTo>
                  <a:pt x="0" y="219964"/>
                </a:moveTo>
                <a:cubicBezTo>
                  <a:pt x="0" y="98481"/>
                  <a:pt x="98481" y="0"/>
                  <a:pt x="219964" y="0"/>
                </a:cubicBezTo>
                <a:lnTo>
                  <a:pt x="5644670" y="0"/>
                </a:lnTo>
                <a:cubicBezTo>
                  <a:pt x="5766153" y="0"/>
                  <a:pt x="5864634" y="98481"/>
                  <a:pt x="5864634" y="219964"/>
                </a:cubicBezTo>
                <a:lnTo>
                  <a:pt x="5864634" y="1099795"/>
                </a:lnTo>
                <a:cubicBezTo>
                  <a:pt x="5864634" y="1221278"/>
                  <a:pt x="5766153" y="1319759"/>
                  <a:pt x="5644670" y="1319759"/>
                </a:cubicBezTo>
                <a:lnTo>
                  <a:pt x="219964" y="1319759"/>
                </a:lnTo>
                <a:cubicBezTo>
                  <a:pt x="98481" y="1319759"/>
                  <a:pt x="0" y="1221278"/>
                  <a:pt x="0" y="1099795"/>
                </a:cubicBezTo>
                <a:lnTo>
                  <a:pt x="0" y="219964"/>
                </a:lnTo>
                <a:close/>
              </a:path>
            </a:pathLst>
          </a:cu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square" lIns="155865" tIns="155865" rIns="155865" bIns="155865" numCol="1" spcCol="1270" anchor="ctr" anchorCtr="0">
            <a:noAutofit/>
          </a:bodyPr>
          <a:lstStyle/>
          <a:p>
            <a:pPr lvl="0" algn="ctr" defTabSz="1066800">
              <a:lnSpc>
                <a:spcPct val="90000"/>
              </a:lnSpc>
              <a:spcBef>
                <a:spcPct val="0"/>
              </a:spcBef>
              <a:spcAft>
                <a:spcPct val="35000"/>
              </a:spcAft>
            </a:pPr>
            <a:r>
              <a:rPr lang="en-US" sz="2400" dirty="0"/>
              <a:t>Ensure uniformity in root canal filling materials for thorough obturation</a:t>
            </a:r>
            <a:endParaRPr lang="en-US" sz="2400" kern="1200" dirty="0"/>
          </a:p>
        </p:txBody>
      </p:sp>
      <p:sp>
        <p:nvSpPr>
          <p:cNvPr id="7" name="Freeform: Shape 6">
            <a:extLst>
              <a:ext uri="{FF2B5EF4-FFF2-40B4-BE49-F238E27FC236}">
                <a16:creationId xmlns:a16="http://schemas.microsoft.com/office/drawing/2014/main" id="{5D8A8D12-D0FE-B0D7-5E86-F1A04051C0A7}"/>
              </a:ext>
            </a:extLst>
          </p:cNvPr>
          <p:cNvSpPr/>
          <p:nvPr/>
        </p:nvSpPr>
        <p:spPr>
          <a:xfrm>
            <a:off x="5429731" y="3849595"/>
            <a:ext cx="5864634" cy="1319759"/>
          </a:xfrm>
          <a:custGeom>
            <a:avLst/>
            <a:gdLst>
              <a:gd name="connsiteX0" fmla="*/ 0 w 5864634"/>
              <a:gd name="connsiteY0" fmla="*/ 219964 h 1319759"/>
              <a:gd name="connsiteX1" fmla="*/ 219964 w 5864634"/>
              <a:gd name="connsiteY1" fmla="*/ 0 h 1319759"/>
              <a:gd name="connsiteX2" fmla="*/ 5644670 w 5864634"/>
              <a:gd name="connsiteY2" fmla="*/ 0 h 1319759"/>
              <a:gd name="connsiteX3" fmla="*/ 5864634 w 5864634"/>
              <a:gd name="connsiteY3" fmla="*/ 219964 h 1319759"/>
              <a:gd name="connsiteX4" fmla="*/ 5864634 w 5864634"/>
              <a:gd name="connsiteY4" fmla="*/ 1099795 h 1319759"/>
              <a:gd name="connsiteX5" fmla="*/ 5644670 w 5864634"/>
              <a:gd name="connsiteY5" fmla="*/ 1319759 h 1319759"/>
              <a:gd name="connsiteX6" fmla="*/ 219964 w 5864634"/>
              <a:gd name="connsiteY6" fmla="*/ 1319759 h 1319759"/>
              <a:gd name="connsiteX7" fmla="*/ 0 w 5864634"/>
              <a:gd name="connsiteY7" fmla="*/ 1099795 h 1319759"/>
              <a:gd name="connsiteX8" fmla="*/ 0 w 5864634"/>
              <a:gd name="connsiteY8" fmla="*/ 219964 h 13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319759">
                <a:moveTo>
                  <a:pt x="0" y="219964"/>
                </a:moveTo>
                <a:cubicBezTo>
                  <a:pt x="0" y="98481"/>
                  <a:pt x="98481" y="0"/>
                  <a:pt x="219964" y="0"/>
                </a:cubicBezTo>
                <a:lnTo>
                  <a:pt x="5644670" y="0"/>
                </a:lnTo>
                <a:cubicBezTo>
                  <a:pt x="5766153" y="0"/>
                  <a:pt x="5864634" y="98481"/>
                  <a:pt x="5864634" y="219964"/>
                </a:cubicBezTo>
                <a:lnTo>
                  <a:pt x="5864634" y="1099795"/>
                </a:lnTo>
                <a:cubicBezTo>
                  <a:pt x="5864634" y="1221278"/>
                  <a:pt x="5766153" y="1319759"/>
                  <a:pt x="5644670" y="1319759"/>
                </a:cubicBezTo>
                <a:lnTo>
                  <a:pt x="219964" y="1319759"/>
                </a:lnTo>
                <a:cubicBezTo>
                  <a:pt x="98481" y="1319759"/>
                  <a:pt x="0" y="1221278"/>
                  <a:pt x="0" y="1099795"/>
                </a:cubicBezTo>
                <a:lnTo>
                  <a:pt x="0" y="219964"/>
                </a:lnTo>
                <a:close/>
              </a:path>
            </a:pathLst>
          </a:cu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square" lIns="155865" tIns="155865" rIns="155865" bIns="155865" numCol="1" spcCol="1270" anchor="ctr" anchorCtr="0">
            <a:noAutofit/>
          </a:bodyPr>
          <a:lstStyle/>
          <a:p>
            <a:pPr lvl="0" algn="ctr" defTabSz="1066800">
              <a:lnSpc>
                <a:spcPct val="90000"/>
              </a:lnSpc>
              <a:spcBef>
                <a:spcPct val="0"/>
              </a:spcBef>
              <a:spcAft>
                <a:spcPct val="35000"/>
              </a:spcAft>
            </a:pPr>
            <a:r>
              <a:rPr lang="en-US" sz="2400" dirty="0"/>
              <a:t>Control root canal filling length and avoid underfilling.</a:t>
            </a:r>
            <a:endParaRPr lang="en-US" sz="2400" kern="1200" dirty="0"/>
          </a:p>
        </p:txBody>
      </p:sp>
      <p:sp>
        <p:nvSpPr>
          <p:cNvPr id="8" name="Freeform: Shape 7">
            <a:extLst>
              <a:ext uri="{FF2B5EF4-FFF2-40B4-BE49-F238E27FC236}">
                <a16:creationId xmlns:a16="http://schemas.microsoft.com/office/drawing/2014/main" id="{C37615E7-6C7B-7A65-01EE-C21640520E0B}"/>
              </a:ext>
            </a:extLst>
          </p:cNvPr>
          <p:cNvSpPr/>
          <p:nvPr/>
        </p:nvSpPr>
        <p:spPr>
          <a:xfrm>
            <a:off x="5429731" y="5238475"/>
            <a:ext cx="5864634" cy="1319759"/>
          </a:xfrm>
          <a:custGeom>
            <a:avLst/>
            <a:gdLst>
              <a:gd name="connsiteX0" fmla="*/ 0 w 5864634"/>
              <a:gd name="connsiteY0" fmla="*/ 219964 h 1319759"/>
              <a:gd name="connsiteX1" fmla="*/ 219964 w 5864634"/>
              <a:gd name="connsiteY1" fmla="*/ 0 h 1319759"/>
              <a:gd name="connsiteX2" fmla="*/ 5644670 w 5864634"/>
              <a:gd name="connsiteY2" fmla="*/ 0 h 1319759"/>
              <a:gd name="connsiteX3" fmla="*/ 5864634 w 5864634"/>
              <a:gd name="connsiteY3" fmla="*/ 219964 h 1319759"/>
              <a:gd name="connsiteX4" fmla="*/ 5864634 w 5864634"/>
              <a:gd name="connsiteY4" fmla="*/ 1099795 h 1319759"/>
              <a:gd name="connsiteX5" fmla="*/ 5644670 w 5864634"/>
              <a:gd name="connsiteY5" fmla="*/ 1319759 h 1319759"/>
              <a:gd name="connsiteX6" fmla="*/ 219964 w 5864634"/>
              <a:gd name="connsiteY6" fmla="*/ 1319759 h 1319759"/>
              <a:gd name="connsiteX7" fmla="*/ 0 w 5864634"/>
              <a:gd name="connsiteY7" fmla="*/ 1099795 h 1319759"/>
              <a:gd name="connsiteX8" fmla="*/ 0 w 5864634"/>
              <a:gd name="connsiteY8" fmla="*/ 219964 h 13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634" h="1319759">
                <a:moveTo>
                  <a:pt x="0" y="219964"/>
                </a:moveTo>
                <a:cubicBezTo>
                  <a:pt x="0" y="98481"/>
                  <a:pt x="98481" y="0"/>
                  <a:pt x="219964" y="0"/>
                </a:cubicBezTo>
                <a:lnTo>
                  <a:pt x="5644670" y="0"/>
                </a:lnTo>
                <a:cubicBezTo>
                  <a:pt x="5766153" y="0"/>
                  <a:pt x="5864634" y="98481"/>
                  <a:pt x="5864634" y="219964"/>
                </a:cubicBezTo>
                <a:lnTo>
                  <a:pt x="5864634" y="1099795"/>
                </a:lnTo>
                <a:cubicBezTo>
                  <a:pt x="5864634" y="1221278"/>
                  <a:pt x="5766153" y="1319759"/>
                  <a:pt x="5644670" y="1319759"/>
                </a:cubicBezTo>
                <a:lnTo>
                  <a:pt x="219964" y="1319759"/>
                </a:lnTo>
                <a:cubicBezTo>
                  <a:pt x="98481" y="1319759"/>
                  <a:pt x="0" y="1221278"/>
                  <a:pt x="0" y="1099795"/>
                </a:cubicBezTo>
                <a:lnTo>
                  <a:pt x="0" y="219964"/>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155865" tIns="155865" rIns="155865" bIns="155865" numCol="1" spcCol="1270" anchor="ctr" anchorCtr="0">
            <a:noAutofit/>
          </a:bodyPr>
          <a:lstStyle/>
          <a:p>
            <a:pPr lvl="0" algn="ctr" defTabSz="1066800">
              <a:lnSpc>
                <a:spcPct val="90000"/>
              </a:lnSpc>
              <a:spcBef>
                <a:spcPct val="0"/>
              </a:spcBef>
              <a:spcAft>
                <a:spcPct val="35000"/>
              </a:spcAft>
            </a:pPr>
            <a:r>
              <a:rPr lang="en-US" sz="2400" dirty="0"/>
              <a:t>Avoid iatrogenic errors like perforations to prevent treatment failure</a:t>
            </a:r>
            <a:endParaRPr lang="en-US" sz="2400" kern="1200" dirty="0"/>
          </a:p>
        </p:txBody>
      </p:sp>
    </p:spTree>
    <p:extLst>
      <p:ext uri="{BB962C8B-B14F-4D97-AF65-F5344CB8AC3E}">
        <p14:creationId xmlns:p14="http://schemas.microsoft.com/office/powerpoint/2010/main" val="30195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7FE3C-AE9C-FD43-8EDE-DAA96755DB33}"/>
              </a:ext>
            </a:extLst>
          </p:cNvPr>
          <p:cNvPicPr>
            <a:picLocks noChangeAspect="1"/>
          </p:cNvPicPr>
          <p:nvPr/>
        </p:nvPicPr>
        <p:blipFill>
          <a:blip r:embed="rId2"/>
          <a:stretch>
            <a:fillRect/>
          </a:stretch>
        </p:blipFill>
        <p:spPr>
          <a:xfrm>
            <a:off x="126432" y="107432"/>
            <a:ext cx="11968032" cy="3416056"/>
          </a:xfrm>
          <a:prstGeom prst="rect">
            <a:avLst/>
          </a:prstGeom>
        </p:spPr>
      </p:pic>
      <p:pic>
        <p:nvPicPr>
          <p:cNvPr id="5" name="Picture 4">
            <a:extLst>
              <a:ext uri="{FF2B5EF4-FFF2-40B4-BE49-F238E27FC236}">
                <a16:creationId xmlns:a16="http://schemas.microsoft.com/office/drawing/2014/main" id="{F8A222CE-4F09-857F-FD83-AA40D8D2F326}"/>
              </a:ext>
            </a:extLst>
          </p:cNvPr>
          <p:cNvPicPr>
            <a:picLocks noChangeAspect="1"/>
          </p:cNvPicPr>
          <p:nvPr/>
        </p:nvPicPr>
        <p:blipFill>
          <a:blip r:embed="rId3"/>
          <a:stretch>
            <a:fillRect/>
          </a:stretch>
        </p:blipFill>
        <p:spPr>
          <a:xfrm>
            <a:off x="5474208" y="3625448"/>
            <a:ext cx="6620256" cy="3110025"/>
          </a:xfrm>
          <a:prstGeom prst="rect">
            <a:avLst/>
          </a:prstGeom>
        </p:spPr>
      </p:pic>
      <p:pic>
        <p:nvPicPr>
          <p:cNvPr id="4" name="Picture 3">
            <a:extLst>
              <a:ext uri="{FF2B5EF4-FFF2-40B4-BE49-F238E27FC236}">
                <a16:creationId xmlns:a16="http://schemas.microsoft.com/office/drawing/2014/main" id="{3EF09D01-ABCD-5959-3E49-0DF54DD181ED}"/>
              </a:ext>
            </a:extLst>
          </p:cNvPr>
          <p:cNvPicPr>
            <a:picLocks noChangeAspect="1"/>
          </p:cNvPicPr>
          <p:nvPr/>
        </p:nvPicPr>
        <p:blipFill>
          <a:blip r:embed="rId4"/>
          <a:stretch>
            <a:fillRect/>
          </a:stretch>
        </p:blipFill>
        <p:spPr>
          <a:xfrm>
            <a:off x="126432" y="3619086"/>
            <a:ext cx="5261854" cy="3121423"/>
          </a:xfrm>
          <a:prstGeom prst="rect">
            <a:avLst/>
          </a:prstGeom>
        </p:spPr>
      </p:pic>
    </p:spTree>
    <p:extLst>
      <p:ext uri="{BB962C8B-B14F-4D97-AF65-F5344CB8AC3E}">
        <p14:creationId xmlns:p14="http://schemas.microsoft.com/office/powerpoint/2010/main" val="2941919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459EA-320D-0578-59C6-1C850D2B3CBF}"/>
              </a:ext>
            </a:extLst>
          </p:cNvPr>
          <p:cNvPicPr>
            <a:picLocks noChangeAspect="1"/>
          </p:cNvPicPr>
          <p:nvPr/>
        </p:nvPicPr>
        <p:blipFill>
          <a:blip r:embed="rId2"/>
          <a:srcRect r="11522" b="34901"/>
          <a:stretch/>
        </p:blipFill>
        <p:spPr>
          <a:xfrm>
            <a:off x="77658" y="70950"/>
            <a:ext cx="9125977" cy="3308355"/>
          </a:xfrm>
          <a:prstGeom prst="rect">
            <a:avLst/>
          </a:prstGeom>
        </p:spPr>
      </p:pic>
      <p:grpSp>
        <p:nvGrpSpPr>
          <p:cNvPr id="5" name="Group 4">
            <a:extLst>
              <a:ext uri="{FF2B5EF4-FFF2-40B4-BE49-F238E27FC236}">
                <a16:creationId xmlns:a16="http://schemas.microsoft.com/office/drawing/2014/main" id="{F3E9A997-8FE1-E964-782C-9270523457FF}"/>
              </a:ext>
            </a:extLst>
          </p:cNvPr>
          <p:cNvGrpSpPr/>
          <p:nvPr/>
        </p:nvGrpSpPr>
        <p:grpSpPr>
          <a:xfrm>
            <a:off x="4055606" y="3588597"/>
            <a:ext cx="1791890" cy="3208501"/>
            <a:chOff x="4055606" y="3588597"/>
            <a:chExt cx="1791890" cy="3208501"/>
          </a:xfrm>
        </p:grpSpPr>
        <p:pic>
          <p:nvPicPr>
            <p:cNvPr id="1026" name="Picture 2" descr="Professor Francesco Mannocci">
              <a:extLst>
                <a:ext uri="{FF2B5EF4-FFF2-40B4-BE49-F238E27FC236}">
                  <a16:creationId xmlns:a16="http://schemas.microsoft.com/office/drawing/2014/main" id="{20AAC29A-A6CC-9D5B-314D-804DCBF45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606" y="5005209"/>
              <a:ext cx="1791889" cy="17918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061867-679A-35DF-FB97-8C65365B2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608" y="3588597"/>
              <a:ext cx="1791888" cy="1366576"/>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05FCC29A-28BC-7673-892B-D3BA04C0DD63}"/>
              </a:ext>
            </a:extLst>
          </p:cNvPr>
          <p:cNvPicPr>
            <a:picLocks noChangeAspect="1"/>
          </p:cNvPicPr>
          <p:nvPr/>
        </p:nvPicPr>
        <p:blipFill>
          <a:blip r:embed="rId5"/>
          <a:stretch>
            <a:fillRect/>
          </a:stretch>
        </p:blipFill>
        <p:spPr>
          <a:xfrm>
            <a:off x="97753" y="5005209"/>
            <a:ext cx="1791889" cy="17918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erson in a suit and tie&#10;&#10;Description automatically generated">
            <a:extLst>
              <a:ext uri="{FF2B5EF4-FFF2-40B4-BE49-F238E27FC236}">
                <a16:creationId xmlns:a16="http://schemas.microsoft.com/office/drawing/2014/main" id="{9335477D-3503-A8A6-68D8-D6ADB6AB1AF1}"/>
              </a:ext>
            </a:extLst>
          </p:cNvPr>
          <p:cNvPicPr>
            <a:picLocks noChangeAspect="1"/>
          </p:cNvPicPr>
          <p:nvPr/>
        </p:nvPicPr>
        <p:blipFill>
          <a:blip r:embed="rId6">
            <a:extLst>
              <a:ext uri="{28A0092B-C50C-407E-A947-70E740481C1C}">
                <a14:useLocalDpi xmlns:a14="http://schemas.microsoft.com/office/drawing/2010/main" val="0"/>
              </a:ext>
            </a:extLst>
          </a:blip>
          <a:srcRect t="5067" b="12398"/>
          <a:stretch/>
        </p:blipFill>
        <p:spPr>
          <a:xfrm>
            <a:off x="2076680" y="5005209"/>
            <a:ext cx="1791888" cy="17818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5D14E490-08B2-EE60-8DAF-49C25F9BA577}"/>
              </a:ext>
            </a:extLst>
          </p:cNvPr>
          <p:cNvPicPr>
            <a:picLocks noChangeAspect="1"/>
          </p:cNvPicPr>
          <p:nvPr/>
        </p:nvPicPr>
        <p:blipFill>
          <a:blip r:embed="rId7"/>
          <a:srcRect l="36482" t="61715" r="57880" b="14908"/>
          <a:stretch/>
        </p:blipFill>
        <p:spPr>
          <a:xfrm>
            <a:off x="5975809" y="3595337"/>
            <a:ext cx="1092108" cy="2407920"/>
          </a:xfrm>
          <a:prstGeom prst="rect">
            <a:avLst/>
          </a:prstGeom>
        </p:spPr>
      </p:pic>
      <p:pic>
        <p:nvPicPr>
          <p:cNvPr id="2" name="Picture 1">
            <a:extLst>
              <a:ext uri="{FF2B5EF4-FFF2-40B4-BE49-F238E27FC236}">
                <a16:creationId xmlns:a16="http://schemas.microsoft.com/office/drawing/2014/main" id="{C877B45C-3E17-0CB9-B4F6-0C77D4FA11BA}"/>
              </a:ext>
            </a:extLst>
          </p:cNvPr>
          <p:cNvPicPr>
            <a:picLocks noChangeAspect="1"/>
          </p:cNvPicPr>
          <p:nvPr/>
        </p:nvPicPr>
        <p:blipFill>
          <a:blip r:embed="rId8"/>
          <a:srcRect l="88179" t="45341" b="4461"/>
          <a:stretch/>
        </p:blipFill>
        <p:spPr>
          <a:xfrm>
            <a:off x="9212047" y="70949"/>
            <a:ext cx="2729476" cy="3308356"/>
          </a:xfrm>
          <a:prstGeom prst="rect">
            <a:avLst/>
          </a:prstGeom>
        </p:spPr>
      </p:pic>
      <p:pic>
        <p:nvPicPr>
          <p:cNvPr id="7" name="Picture 2" descr="of Dentistry University of Baghdad ...">
            <a:extLst>
              <a:ext uri="{FF2B5EF4-FFF2-40B4-BE49-F238E27FC236}">
                <a16:creationId xmlns:a16="http://schemas.microsoft.com/office/drawing/2014/main" id="{0BC05597-2864-B355-10B3-3502AFCC73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322" y="3595337"/>
            <a:ext cx="1338293" cy="1338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f Dentistry University of Baghdad ...">
            <a:extLst>
              <a:ext uri="{FF2B5EF4-FFF2-40B4-BE49-F238E27FC236}">
                <a16:creationId xmlns:a16="http://schemas.microsoft.com/office/drawing/2014/main" id="{E1EA2A09-1C5C-3275-32FF-A90797A982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0955" y="3588597"/>
            <a:ext cx="1338293" cy="133829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nvention: ProTaper Ultimate Rotary File System | Advanced Endodontics">
            <a:extLst>
              <a:ext uri="{FF2B5EF4-FFF2-40B4-BE49-F238E27FC236}">
                <a16:creationId xmlns:a16="http://schemas.microsoft.com/office/drawing/2014/main" id="{1049D4C2-0C3C-BBB1-FD29-EF0DEC5502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3794" y="3606277"/>
            <a:ext cx="4758286" cy="267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733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BBDC-0DFD-D5F8-1C53-D8AF777AADE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25F2A30-F13E-8D17-69C7-3AF69544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E4F8FDE-10B8-8D09-D6A4-683C573E1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7FEFF7-F20B-A45D-E254-8D291D0B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3DA534E-5139-9B59-753E-ECA1B51B8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7C5383F-6A15-3069-8DBB-043E97A2E648}"/>
              </a:ext>
            </a:extLst>
          </p:cNvPr>
          <p:cNvGrpSpPr/>
          <p:nvPr/>
        </p:nvGrpSpPr>
        <p:grpSpPr>
          <a:xfrm>
            <a:off x="-4622" y="-856"/>
            <a:ext cx="12198168" cy="6867500"/>
            <a:chOff x="-4622" y="-856"/>
            <a:chExt cx="12198168" cy="6867500"/>
          </a:xfrm>
        </p:grpSpPr>
        <p:grpSp>
          <p:nvGrpSpPr>
            <p:cNvPr id="18" name="Group 17">
              <a:extLst>
                <a:ext uri="{FF2B5EF4-FFF2-40B4-BE49-F238E27FC236}">
                  <a16:creationId xmlns:a16="http://schemas.microsoft.com/office/drawing/2014/main" id="{24002671-B1D6-BD75-47F2-C078D832FA31}"/>
                </a:ext>
              </a:extLst>
            </p:cNvPr>
            <p:cNvGrpSpPr/>
            <p:nvPr/>
          </p:nvGrpSpPr>
          <p:grpSpPr>
            <a:xfrm>
              <a:off x="-4622" y="-856"/>
              <a:ext cx="12198168" cy="6630256"/>
              <a:chOff x="-4622" y="-856"/>
              <a:chExt cx="12198168" cy="6530865"/>
            </a:xfrm>
          </p:grpSpPr>
          <p:grpSp>
            <p:nvGrpSpPr>
              <p:cNvPr id="15" name="Group 14">
                <a:extLst>
                  <a:ext uri="{FF2B5EF4-FFF2-40B4-BE49-F238E27FC236}">
                    <a16:creationId xmlns:a16="http://schemas.microsoft.com/office/drawing/2014/main" id="{BEB7F212-2D1D-C83F-3344-2F29A2856E90}"/>
                  </a:ext>
                </a:extLst>
              </p:cNvPr>
              <p:cNvGrpSpPr/>
              <p:nvPr/>
            </p:nvGrpSpPr>
            <p:grpSpPr>
              <a:xfrm>
                <a:off x="24738" y="-856"/>
                <a:ext cx="12166496" cy="1305557"/>
                <a:chOff x="24738" y="-856"/>
                <a:chExt cx="12166496" cy="1305557"/>
              </a:xfrm>
            </p:grpSpPr>
            <p:pic>
              <p:nvPicPr>
                <p:cNvPr id="2" name="Picture 8" descr="Home - College of Dentistry">
                  <a:extLst>
                    <a:ext uri="{FF2B5EF4-FFF2-40B4-BE49-F238E27FC236}">
                      <a16:creationId xmlns:a16="http://schemas.microsoft.com/office/drawing/2014/main" id="{44296A9C-4416-4B19-E257-870E8C8F3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033"/>
                <a:stretch/>
              </p:blipFill>
              <p:spPr bwMode="auto">
                <a:xfrm>
                  <a:off x="9035994" y="-2"/>
                  <a:ext cx="3155240" cy="1285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ome - College of Dentistry">
                  <a:extLst>
                    <a:ext uri="{FF2B5EF4-FFF2-40B4-BE49-F238E27FC236}">
                      <a16:creationId xmlns:a16="http://schemas.microsoft.com/office/drawing/2014/main" id="{1DFC333E-E31B-EE0B-E681-FFE866205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80" y="9937"/>
                  <a:ext cx="3551681" cy="1285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E01311-06B6-4D68-824A-4E9EF642A3F9}"/>
                    </a:ext>
                  </a:extLst>
                </p:cNvPr>
                <p:cNvPicPr>
                  <a:picLocks noChangeAspect="1"/>
                </p:cNvPicPr>
                <p:nvPr/>
              </p:nvPicPr>
              <p:blipFill>
                <a:blip r:embed="rId4"/>
                <a:stretch>
                  <a:fillRect/>
                </a:stretch>
              </p:blipFill>
              <p:spPr>
                <a:xfrm>
                  <a:off x="2459574" y="9937"/>
                  <a:ext cx="1915485" cy="1274668"/>
                </a:xfrm>
                <a:prstGeom prst="rect">
                  <a:avLst/>
                </a:prstGeom>
              </p:spPr>
            </p:pic>
            <p:pic>
              <p:nvPicPr>
                <p:cNvPr id="13" name="Picture 6" descr="54 University Baghdad Images, Stock ...">
                  <a:extLst>
                    <a:ext uri="{FF2B5EF4-FFF2-40B4-BE49-F238E27FC236}">
                      <a16:creationId xmlns:a16="http://schemas.microsoft.com/office/drawing/2014/main" id="{AC1EDC08-8209-133E-E18E-06E7208870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319"/>
                <a:stretch/>
              </p:blipFill>
              <p:spPr bwMode="auto">
                <a:xfrm>
                  <a:off x="7936008" y="-856"/>
                  <a:ext cx="1097836" cy="1296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Magnificent Ishtar Gate of Babylon ...">
                  <a:extLst>
                    <a:ext uri="{FF2B5EF4-FFF2-40B4-BE49-F238E27FC236}">
                      <a16:creationId xmlns:a16="http://schemas.microsoft.com/office/drawing/2014/main" id="{0413AC0B-8CA1-589D-3F30-456CE641A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8" y="30033"/>
                  <a:ext cx="2424215" cy="127466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37B6C4B7-6BFF-7C82-ED89-894BC448FE99}"/>
                  </a:ext>
                </a:extLst>
              </p:cNvPr>
              <p:cNvSpPr/>
              <p:nvPr/>
            </p:nvSpPr>
            <p:spPr>
              <a:xfrm>
                <a:off x="-4622" y="1334306"/>
                <a:ext cx="12198168" cy="51957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693F3EDF-6CA9-670F-B307-37B2B9654EF4}"/>
                </a:ext>
              </a:extLst>
            </p:cNvPr>
            <p:cNvSpPr txBox="1"/>
            <p:nvPr/>
          </p:nvSpPr>
          <p:spPr>
            <a:xfrm>
              <a:off x="99396" y="6589645"/>
              <a:ext cx="44328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www.codental.uobaghdad.edu.iq</a:t>
              </a: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grpSp>
      <p:pic>
        <p:nvPicPr>
          <p:cNvPr id="6150" name="Picture 6" descr="Download Thank You, Gratitude, Appreciation. Royalty-Free Stock  Illustration Image - Pixabay">
            <a:extLst>
              <a:ext uri="{FF2B5EF4-FFF2-40B4-BE49-F238E27FC236}">
                <a16:creationId xmlns:a16="http://schemas.microsoft.com/office/drawing/2014/main" id="{21C8FBE0-277F-BB56-0448-8B60F54B55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086" y="1373981"/>
            <a:ext cx="7292170" cy="514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8DD523CC-2188-EC5C-2E74-E38F392F210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E0B212C-BFAF-78C3-58DC-227E8A4C0A0C}"/>
              </a:ext>
            </a:extLst>
          </p:cNvPr>
          <p:cNvPicPr>
            <a:picLocks noChangeAspect="1"/>
          </p:cNvPicPr>
          <p:nvPr/>
        </p:nvPicPr>
        <p:blipFill>
          <a:blip r:embed="rId2"/>
          <a:stretch>
            <a:fillRect/>
          </a:stretch>
        </p:blipFill>
        <p:spPr>
          <a:xfrm>
            <a:off x="-1" y="-1"/>
            <a:ext cx="12192001" cy="6858001"/>
          </a:xfrm>
          <a:prstGeom prst="rect">
            <a:avLst/>
          </a:prstGeom>
        </p:spPr>
      </p:pic>
      <p:grpSp>
        <p:nvGrpSpPr>
          <p:cNvPr id="2" name="Group 1">
            <a:extLst>
              <a:ext uri="{FF2B5EF4-FFF2-40B4-BE49-F238E27FC236}">
                <a16:creationId xmlns:a16="http://schemas.microsoft.com/office/drawing/2014/main" id="{34AA2C7A-9ECD-6EFD-F713-65DE16D76AE0}"/>
              </a:ext>
            </a:extLst>
          </p:cNvPr>
          <p:cNvGrpSpPr/>
          <p:nvPr/>
        </p:nvGrpSpPr>
        <p:grpSpPr>
          <a:xfrm>
            <a:off x="608583" y="1620077"/>
            <a:ext cx="7097318" cy="4663492"/>
            <a:chOff x="1125415" y="1620077"/>
            <a:chExt cx="7097318" cy="4663492"/>
          </a:xfrm>
        </p:grpSpPr>
        <p:grpSp>
          <p:nvGrpSpPr>
            <p:cNvPr id="6" name="Group 5">
              <a:extLst>
                <a:ext uri="{FF2B5EF4-FFF2-40B4-BE49-F238E27FC236}">
                  <a16:creationId xmlns:a16="http://schemas.microsoft.com/office/drawing/2014/main" id="{980E0122-3A1B-5A76-BD51-6FDD43D92B77}"/>
                </a:ext>
              </a:extLst>
            </p:cNvPr>
            <p:cNvGrpSpPr/>
            <p:nvPr/>
          </p:nvGrpSpPr>
          <p:grpSpPr>
            <a:xfrm>
              <a:off x="1125415" y="1620077"/>
              <a:ext cx="7097318" cy="4663492"/>
              <a:chOff x="967474" y="1133061"/>
              <a:chExt cx="7440970" cy="4780720"/>
            </a:xfrm>
          </p:grpSpPr>
          <p:grpSp>
            <p:nvGrpSpPr>
              <p:cNvPr id="17" name="Group 16">
                <a:extLst>
                  <a:ext uri="{FF2B5EF4-FFF2-40B4-BE49-F238E27FC236}">
                    <a16:creationId xmlns:a16="http://schemas.microsoft.com/office/drawing/2014/main" id="{F7828EA4-ED97-3AAA-6C2E-A04D9919DA9C}"/>
                  </a:ext>
                </a:extLst>
              </p:cNvPr>
              <p:cNvGrpSpPr/>
              <p:nvPr/>
            </p:nvGrpSpPr>
            <p:grpSpPr>
              <a:xfrm>
                <a:off x="967474" y="1133061"/>
                <a:ext cx="7440970" cy="4780720"/>
                <a:chOff x="629543" y="1368265"/>
                <a:chExt cx="7976810" cy="5350585"/>
              </a:xfrm>
            </p:grpSpPr>
            <p:pic>
              <p:nvPicPr>
                <p:cNvPr id="3" name="Picture 2" descr="A person in a suit and tie&#10;&#10;Description automatically generated">
                  <a:extLst>
                    <a:ext uri="{FF2B5EF4-FFF2-40B4-BE49-F238E27FC236}">
                      <a16:creationId xmlns:a16="http://schemas.microsoft.com/office/drawing/2014/main" id="{8764FA96-A139-430B-4CA4-1AD77DBD115E}"/>
                    </a:ext>
                  </a:extLst>
                </p:cNvPr>
                <p:cNvPicPr>
                  <a:picLocks noChangeAspect="1"/>
                </p:cNvPicPr>
                <p:nvPr/>
              </p:nvPicPr>
              <p:blipFill>
                <a:blip r:embed="rId3">
                  <a:extLst>
                    <a:ext uri="{28A0092B-C50C-407E-A947-70E740481C1C}">
                      <a14:useLocalDpi xmlns:a14="http://schemas.microsoft.com/office/drawing/2010/main" val="0"/>
                    </a:ext>
                  </a:extLst>
                </a:blip>
                <a:srcRect t="1125" r="5" b="15879"/>
                <a:stretch/>
              </p:blipFill>
              <p:spPr>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26" name="Picture 2" descr="Federico Foschi - Style Italiano ...">
                  <a:extLst>
                    <a:ext uri="{FF2B5EF4-FFF2-40B4-BE49-F238E27FC236}">
                      <a16:creationId xmlns:a16="http://schemas.microsoft.com/office/drawing/2014/main" id="{2A087D70-D61E-D1B1-F86D-B50D5E878F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585647"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UCL Eastman (@ucleastman) / X">
                  <a:extLst>
                    <a:ext uri="{FF2B5EF4-FFF2-40B4-BE49-F238E27FC236}">
                      <a16:creationId xmlns:a16="http://schemas.microsoft.com/office/drawing/2014/main" id="{B5EBCC52-6FEA-44CB-141B-14C064979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965" y="4807289"/>
                  <a:ext cx="1911561" cy="19115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A7BAFB-48E4-F99F-6C7F-1B614C07B899}"/>
                    </a:ext>
                  </a:extLst>
                </p:cNvPr>
                <p:cNvSpPr txBox="1"/>
                <p:nvPr/>
              </p:nvSpPr>
              <p:spPr>
                <a:xfrm>
                  <a:off x="3389308" y="1368265"/>
                  <a:ext cx="2606537" cy="528350"/>
                </a:xfrm>
                <a:prstGeom prst="rect">
                  <a:avLst/>
                </a:prstGeom>
                <a:noFill/>
              </p:spPr>
              <p:txBody>
                <a:bodyPr wrap="square">
                  <a:spAutoFit/>
                </a:bodyPr>
                <a:lstStyle/>
                <a:p>
                  <a:pPr algn="ctr">
                    <a:lnSpc>
                      <a:spcPts val="1050"/>
                    </a:lnSpc>
                    <a:spcBef>
                      <a:spcPts val="375"/>
                    </a:spcBef>
                  </a:pPr>
                  <a:r>
                    <a:rPr lang="en-US" b="0" i="0" cap="all" dirty="0">
                      <a:solidFill>
                        <a:schemeClr val="bg1"/>
                      </a:solidFill>
                      <a:effectLst/>
                      <a:latin typeface="Montserrat" panose="00000500000000000000" pitchFamily="2" charset="0"/>
                    </a:rPr>
                    <a:t>Prof</a:t>
                  </a:r>
                </a:p>
                <a:p>
                  <a:pPr algn="ctr">
                    <a:lnSpc>
                      <a:spcPts val="1950"/>
                    </a:lnSpc>
                    <a:spcBef>
                      <a:spcPts val="300"/>
                    </a:spcBef>
                  </a:pPr>
                  <a:r>
                    <a:rPr lang="en-US" b="1" i="0" dirty="0">
                      <a:solidFill>
                        <a:schemeClr val="bg1"/>
                      </a:solidFill>
                      <a:effectLst/>
                      <a:latin typeface="Inter"/>
                    </a:rPr>
                    <a:t>Federico Foschi</a:t>
                  </a:r>
                </a:p>
              </p:txBody>
            </p:sp>
            <p:sp>
              <p:nvSpPr>
                <p:cNvPr id="11" name="TextBox 10">
                  <a:extLst>
                    <a:ext uri="{FF2B5EF4-FFF2-40B4-BE49-F238E27FC236}">
                      <a16:creationId xmlns:a16="http://schemas.microsoft.com/office/drawing/2014/main" id="{DE8FE349-7409-2A03-4CAD-AA76718AAA2D}"/>
                    </a:ext>
                  </a:extLst>
                </p:cNvPr>
                <p:cNvSpPr txBox="1"/>
                <p:nvPr/>
              </p:nvSpPr>
              <p:spPr>
                <a:xfrm>
                  <a:off x="629543" y="1368265"/>
                  <a:ext cx="2606537" cy="528350"/>
                </a:xfrm>
                <a:prstGeom prst="rect">
                  <a:avLst/>
                </a:prstGeom>
                <a:noFill/>
              </p:spPr>
              <p:txBody>
                <a:bodyPr wrap="square">
                  <a:spAutoFit/>
                </a:bodyPr>
                <a:lstStyle/>
                <a:p>
                  <a:pPr algn="ctr">
                    <a:lnSpc>
                      <a:spcPts val="1050"/>
                    </a:lnSpc>
                    <a:spcBef>
                      <a:spcPts val="375"/>
                    </a:spcBef>
                  </a:pPr>
                  <a:r>
                    <a:rPr lang="en-US" b="0" i="0" cap="all" dirty="0">
                      <a:solidFill>
                        <a:schemeClr val="bg1"/>
                      </a:solidFill>
                      <a:effectLst/>
                      <a:latin typeface="Montserrat" panose="00000500000000000000" pitchFamily="2" charset="0"/>
                    </a:rPr>
                    <a:t>Asst. Prof</a:t>
                  </a:r>
                </a:p>
                <a:p>
                  <a:pPr algn="ctr">
                    <a:lnSpc>
                      <a:spcPts val="1950"/>
                    </a:lnSpc>
                    <a:spcBef>
                      <a:spcPts val="300"/>
                    </a:spcBef>
                  </a:pPr>
                  <a:r>
                    <a:rPr lang="en-US" b="1" dirty="0">
                      <a:solidFill>
                        <a:schemeClr val="bg1"/>
                      </a:solidFill>
                      <a:latin typeface="Inter"/>
                    </a:rPr>
                    <a:t>Ahmed H. Ali</a:t>
                  </a:r>
                  <a:endParaRPr lang="en-US" b="1" i="0" dirty="0">
                    <a:solidFill>
                      <a:schemeClr val="bg1"/>
                    </a:solidFill>
                    <a:effectLst/>
                    <a:latin typeface="Inter"/>
                  </a:endParaRPr>
                </a:p>
              </p:txBody>
            </p:sp>
            <p:sp>
              <p:nvSpPr>
                <p:cNvPr id="13" name="TextBox 12">
                  <a:extLst>
                    <a:ext uri="{FF2B5EF4-FFF2-40B4-BE49-F238E27FC236}">
                      <a16:creationId xmlns:a16="http://schemas.microsoft.com/office/drawing/2014/main" id="{8C29721B-AC88-9987-D787-9DA8BAB32492}"/>
                    </a:ext>
                  </a:extLst>
                </p:cNvPr>
                <p:cNvSpPr txBox="1"/>
                <p:nvPr/>
              </p:nvSpPr>
              <p:spPr>
                <a:xfrm>
                  <a:off x="5999816" y="1400810"/>
                  <a:ext cx="2606537" cy="528350"/>
                </a:xfrm>
                <a:prstGeom prst="rect">
                  <a:avLst/>
                </a:prstGeom>
                <a:noFill/>
              </p:spPr>
              <p:txBody>
                <a:bodyPr wrap="square">
                  <a:spAutoFit/>
                </a:bodyPr>
                <a:lstStyle/>
                <a:p>
                  <a:pPr algn="ctr">
                    <a:lnSpc>
                      <a:spcPts val="1050"/>
                    </a:lnSpc>
                    <a:spcBef>
                      <a:spcPts val="375"/>
                    </a:spcBef>
                  </a:pPr>
                  <a:r>
                    <a:rPr lang="en-US" b="0" i="0" cap="all" dirty="0">
                      <a:solidFill>
                        <a:schemeClr val="bg1"/>
                      </a:solidFill>
                      <a:effectLst/>
                      <a:latin typeface="Montserrat" panose="00000500000000000000" pitchFamily="2" charset="0"/>
                    </a:rPr>
                    <a:t>Prof</a:t>
                  </a:r>
                </a:p>
                <a:p>
                  <a:pPr algn="ctr">
                    <a:lnSpc>
                      <a:spcPts val="1950"/>
                    </a:lnSpc>
                    <a:spcBef>
                      <a:spcPts val="300"/>
                    </a:spcBef>
                  </a:pPr>
                  <a:r>
                    <a:rPr lang="en-US" b="1" dirty="0">
                      <a:solidFill>
                        <a:schemeClr val="bg1"/>
                      </a:solidFill>
                      <a:latin typeface="Inter"/>
                    </a:rPr>
                    <a:t>Raghad Al-Hashimi</a:t>
                  </a:r>
                  <a:endParaRPr lang="en-US" b="1" i="0" dirty="0">
                    <a:solidFill>
                      <a:schemeClr val="bg1"/>
                    </a:solidFill>
                    <a:effectLst/>
                    <a:latin typeface="Inter"/>
                  </a:endParaRPr>
                </a:p>
              </p:txBody>
            </p:sp>
          </p:grpSp>
          <p:pic>
            <p:nvPicPr>
              <p:cNvPr id="5" name="Picture 2" descr="of Dentistry University of Baghdad ...">
                <a:extLst>
                  <a:ext uri="{FF2B5EF4-FFF2-40B4-BE49-F238E27FC236}">
                    <a16:creationId xmlns:a16="http://schemas.microsoft.com/office/drawing/2014/main" id="{B9637B6E-E844-0DD8-50DB-AFB4649AE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5539" y="4121766"/>
                <a:ext cx="1660090" cy="1660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f Dentistry University of Baghdad ...">
                <a:extLst>
                  <a:ext uri="{FF2B5EF4-FFF2-40B4-BE49-F238E27FC236}">
                    <a16:creationId xmlns:a16="http://schemas.microsoft.com/office/drawing/2014/main" id="{CA2D4157-4212-AE13-6BFC-BFBD15133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961" y="4121765"/>
                <a:ext cx="1660090" cy="166009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Raghad Alhashimi - Professor Dean ...">
              <a:extLst>
                <a:ext uri="{FF2B5EF4-FFF2-40B4-BE49-F238E27FC236}">
                  <a16:creationId xmlns:a16="http://schemas.microsoft.com/office/drawing/2014/main" id="{747C9C6A-BA04-C6DC-70AB-BFA42065EA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496" y="2282897"/>
              <a:ext cx="2100693" cy="210069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7E83C404-9515-FD95-BBED-910B90CA274C}"/>
              </a:ext>
            </a:extLst>
          </p:cNvPr>
          <p:cNvPicPr>
            <a:picLocks noChangeAspect="1"/>
          </p:cNvPicPr>
          <p:nvPr/>
        </p:nvPicPr>
        <p:blipFill>
          <a:blip r:embed="rId8"/>
          <a:srcRect t="24037"/>
          <a:stretch/>
        </p:blipFill>
        <p:spPr>
          <a:xfrm>
            <a:off x="8245193" y="2758791"/>
            <a:ext cx="3670242" cy="3717378"/>
          </a:xfrm>
          <a:prstGeom prst="rect">
            <a:avLst/>
          </a:prstGeom>
        </p:spPr>
      </p:pic>
    </p:spTree>
    <p:extLst>
      <p:ext uri="{BB962C8B-B14F-4D97-AF65-F5344CB8AC3E}">
        <p14:creationId xmlns:p14="http://schemas.microsoft.com/office/powerpoint/2010/main" val="43787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24368FF-173E-480C-972A-FF11BB16BFC9}"/>
              </a:ext>
            </a:extLst>
          </p:cNvPr>
          <p:cNvSpPr>
            <a:spLocks noGrp="1"/>
          </p:cNvSpPr>
          <p:nvPr>
            <p:ph sz="half" idx="1"/>
          </p:nvPr>
        </p:nvSpPr>
        <p:spPr>
          <a:xfrm>
            <a:off x="561974" y="1192282"/>
            <a:ext cx="11046093" cy="1724173"/>
          </a:xfrm>
          <a:noFill/>
        </p:spPr>
        <p:txBody>
          <a:bodyPr>
            <a:normAutofit/>
          </a:bodyPr>
          <a:lstStyle/>
          <a:p>
            <a:pPr algn="just"/>
            <a:r>
              <a:rPr lang="en-US" dirty="0">
                <a:solidFill>
                  <a:schemeClr val="bg1"/>
                </a:solidFill>
                <a:cs typeface="Times New Roman" panose="02020603050405020304" pitchFamily="18" charset="0"/>
              </a:rPr>
              <a:t>A root canal filling must completely seal a root canal system otherwise we will have a proliferation and growth of bacteria inside the root canal system and infection of the periapical area </a:t>
            </a:r>
            <a:r>
              <a:rPr lang="en-US" b="1" u="sng" dirty="0">
                <a:solidFill>
                  <a:schemeClr val="bg1"/>
                </a:solidFill>
                <a:cs typeface="Times New Roman" panose="02020603050405020304" pitchFamily="18" charset="0"/>
              </a:rPr>
              <a:t>(apical periodontitis) </a:t>
            </a:r>
            <a:r>
              <a:rPr lang="en-US" dirty="0">
                <a:solidFill>
                  <a:schemeClr val="bg1"/>
                </a:solidFill>
                <a:cs typeface="Times New Roman" panose="02020603050405020304" pitchFamily="18" charset="0"/>
              </a:rPr>
              <a:t>(European Society of Endodontology, 2006). </a:t>
            </a:r>
          </a:p>
          <a:p>
            <a:pPr algn="just"/>
            <a:endParaRPr lang="en-US" dirty="0">
              <a:solidFill>
                <a:schemeClr val="bg1"/>
              </a:solidFill>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7D95680D-AC74-4A7D-8F9E-4159D7107B9D}"/>
              </a:ext>
            </a:extLst>
          </p:cNvPr>
          <p:cNvGraphicFramePr/>
          <p:nvPr>
            <p:extLst>
              <p:ext uri="{D42A27DB-BD31-4B8C-83A1-F6EECF244321}">
                <p14:modId xmlns:p14="http://schemas.microsoft.com/office/powerpoint/2010/main" val="3514046257"/>
              </p:ext>
            </p:extLst>
          </p:nvPr>
        </p:nvGraphicFramePr>
        <p:xfrm>
          <a:off x="2994995" y="192505"/>
          <a:ext cx="6072003" cy="837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681FFC8E-E34B-3681-5506-E8DA17CA814F}"/>
              </a:ext>
            </a:extLst>
          </p:cNvPr>
          <p:cNvGrpSpPr/>
          <p:nvPr/>
        </p:nvGrpSpPr>
        <p:grpSpPr>
          <a:xfrm>
            <a:off x="442804" y="3411441"/>
            <a:ext cx="11267473" cy="2951800"/>
            <a:chOff x="225090" y="3251786"/>
            <a:chExt cx="11267473" cy="2951800"/>
          </a:xfrm>
        </p:grpSpPr>
        <p:pic>
          <p:nvPicPr>
            <p:cNvPr id="1026" name="Picture 2" descr="Reasons for persistent and emerging post‐treatment endodontic disease -  HAAPASALO - 2008 - Endodontic Topics - Wiley Online Library">
              <a:extLst>
                <a:ext uri="{FF2B5EF4-FFF2-40B4-BE49-F238E27FC236}">
                  <a16:creationId xmlns:a16="http://schemas.microsoft.com/office/drawing/2014/main" id="{169A7B5F-49EB-4E45-1CC7-15F3F8846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090" y="3251786"/>
              <a:ext cx="3398080" cy="2946883"/>
            </a:xfrm>
            <a:prstGeom prst="rect">
              <a:avLst/>
            </a:prstGeom>
            <a:noFill/>
          </p:spPr>
        </p:pic>
        <p:pic>
          <p:nvPicPr>
            <p:cNvPr id="1028" name="Picture 4" descr="Reasons for persistent and emerging post‐treatment endodontic disease -  HAAPASALO - 2008 - Endodontic Topics - Wiley Online Library">
              <a:extLst>
                <a:ext uri="{FF2B5EF4-FFF2-40B4-BE49-F238E27FC236}">
                  <a16:creationId xmlns:a16="http://schemas.microsoft.com/office/drawing/2014/main" id="{6E8E7E82-9F0A-1A65-84D8-28824C6080D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a:stretch/>
          </p:blipFill>
          <p:spPr bwMode="auto">
            <a:xfrm>
              <a:off x="3767920" y="3251786"/>
              <a:ext cx="2263076" cy="2946883"/>
            </a:xfrm>
            <a:prstGeom prst="rect">
              <a:avLst/>
            </a:prstGeom>
            <a:noFill/>
          </p:spPr>
        </p:pic>
        <p:pic>
          <p:nvPicPr>
            <p:cNvPr id="1030" name="Picture 6" descr="What are the Micro organisms found in a Failed Endodontic Treated tooth  with Apical Pathology or Apical Periodontitis">
              <a:extLst>
                <a:ext uri="{FF2B5EF4-FFF2-40B4-BE49-F238E27FC236}">
                  <a16:creationId xmlns:a16="http://schemas.microsoft.com/office/drawing/2014/main" id="{6BCF035B-30A8-596D-D8B4-152545269F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277" y="3429000"/>
              <a:ext cx="3000475" cy="2769669"/>
            </a:xfrm>
            <a:prstGeom prst="rect">
              <a:avLst/>
            </a:prstGeom>
            <a:noFill/>
          </p:spPr>
        </p:pic>
        <p:pic>
          <p:nvPicPr>
            <p:cNvPr id="1032" name="Picture 8">
              <a:extLst>
                <a:ext uri="{FF2B5EF4-FFF2-40B4-BE49-F238E27FC236}">
                  <a16:creationId xmlns:a16="http://schemas.microsoft.com/office/drawing/2014/main" id="{E2F69B0F-16F4-5C36-21F5-A630DB3EF7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925" t="11381" b="9731"/>
            <a:stretch/>
          </p:blipFill>
          <p:spPr bwMode="auto">
            <a:xfrm>
              <a:off x="9346032" y="3429000"/>
              <a:ext cx="2146531" cy="2774586"/>
            </a:xfrm>
            <a:prstGeom prst="rect">
              <a:avLst/>
            </a:prstGeom>
            <a:noFill/>
          </p:spPr>
        </p:pic>
      </p:grpSp>
      <p:pic>
        <p:nvPicPr>
          <p:cNvPr id="2050" name="Picture 2" descr="European Society of Endodontology ...">
            <a:extLst>
              <a:ext uri="{FF2B5EF4-FFF2-40B4-BE49-F238E27FC236}">
                <a16:creationId xmlns:a16="http://schemas.microsoft.com/office/drawing/2014/main" id="{5FE3A3C5-A357-40EA-3105-D291AA7B7A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17709" y="71892"/>
            <a:ext cx="2491958" cy="11848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D6B3071-F633-E112-EDC7-8B5190915667}"/>
              </a:ext>
            </a:extLst>
          </p:cNvPr>
          <p:cNvGrpSpPr/>
          <p:nvPr/>
        </p:nvGrpSpPr>
        <p:grpSpPr>
          <a:xfrm>
            <a:off x="2633156" y="2795588"/>
            <a:ext cx="6657489" cy="2054708"/>
            <a:chOff x="2633156" y="2795588"/>
            <a:chExt cx="6657489" cy="2054708"/>
          </a:xfrm>
        </p:grpSpPr>
        <p:pic>
          <p:nvPicPr>
            <p:cNvPr id="3" name="Picture 2" descr="Root-Filled Teeth With Amalgam ...">
              <a:extLst>
                <a:ext uri="{FF2B5EF4-FFF2-40B4-BE49-F238E27FC236}">
                  <a16:creationId xmlns:a16="http://schemas.microsoft.com/office/drawing/2014/main" id="{0DD8AF75-109B-D9E6-60D6-7453068E547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3067"/>
            <a:stretch/>
          </p:blipFill>
          <p:spPr bwMode="auto">
            <a:xfrm>
              <a:off x="6549887" y="2795588"/>
              <a:ext cx="2740758" cy="20547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eriapical lesions: Does the size of an ...">
              <a:extLst>
                <a:ext uri="{FF2B5EF4-FFF2-40B4-BE49-F238E27FC236}">
                  <a16:creationId xmlns:a16="http://schemas.microsoft.com/office/drawing/2014/main" id="{276CA623-AB35-B94E-94E9-3311354BE5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3156" y="2795588"/>
              <a:ext cx="3907727" cy="20547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90802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8">
                                            <p:txEl>
                                              <p:pRg st="0" end="0"/>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E7346A-6EF5-4CE7-BE8C-50BCFCEEB4D9}"/>
              </a:ext>
            </a:extLst>
          </p:cNvPr>
          <p:cNvPicPr>
            <a:picLocks noChangeAspect="1"/>
          </p:cNvPicPr>
          <p:nvPr/>
        </p:nvPicPr>
        <p:blipFill>
          <a:blip r:embed="rId2"/>
          <a:stretch>
            <a:fillRect/>
          </a:stretch>
        </p:blipFill>
        <p:spPr>
          <a:xfrm>
            <a:off x="-1" y="-1"/>
            <a:ext cx="12192001" cy="6858001"/>
          </a:xfrm>
          <a:prstGeom prst="rect">
            <a:avLst/>
          </a:prstGeom>
        </p:spPr>
      </p:pic>
      <p:pic>
        <p:nvPicPr>
          <p:cNvPr id="1028" name="Picture 4">
            <a:extLst>
              <a:ext uri="{FF2B5EF4-FFF2-40B4-BE49-F238E27FC236}">
                <a16:creationId xmlns:a16="http://schemas.microsoft.com/office/drawing/2014/main" id="{1A444174-A24E-DFFB-8CA7-74E9E9EAD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18" y="859495"/>
            <a:ext cx="6152188" cy="6289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pical periodontitis. | Download ...">
            <a:extLst>
              <a:ext uri="{FF2B5EF4-FFF2-40B4-BE49-F238E27FC236}">
                <a16:creationId xmlns:a16="http://schemas.microsoft.com/office/drawing/2014/main" id="{1147CB52-E38C-DF7D-47D6-B5D5E8ED3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2554" y="4367019"/>
            <a:ext cx="2085975" cy="2200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F2C9B7-A284-04F5-5F1C-54131B6E682B}"/>
              </a:ext>
            </a:extLst>
          </p:cNvPr>
          <p:cNvSpPr txBox="1"/>
          <p:nvPr/>
        </p:nvSpPr>
        <p:spPr>
          <a:xfrm>
            <a:off x="5515202" y="1739782"/>
            <a:ext cx="6183922" cy="1200329"/>
          </a:xfrm>
          <a:prstGeom prst="rect">
            <a:avLst/>
          </a:prstGeom>
          <a:noFill/>
        </p:spPr>
        <p:txBody>
          <a:bodyPr wrap="square">
            <a:spAutoFit/>
          </a:bodyPr>
          <a:lstStyle/>
          <a:p>
            <a:pPr lvl="0" algn="just"/>
            <a:r>
              <a:rPr lang="en-US" sz="2400" b="1" dirty="0">
                <a:solidFill>
                  <a:schemeClr val="bg1"/>
                </a:solidFill>
              </a:rPr>
              <a:t>Apical Periodontitis (AP) </a:t>
            </a:r>
            <a:r>
              <a:rPr lang="en-US" sz="2400" b="0" dirty="0">
                <a:solidFill>
                  <a:schemeClr val="bg1"/>
                </a:solidFill>
              </a:rPr>
              <a:t>is an infection-caused condition leading to </a:t>
            </a:r>
            <a:r>
              <a:rPr lang="en-US" sz="2400" b="0" dirty="0" err="1">
                <a:solidFill>
                  <a:schemeClr val="bg1"/>
                </a:solidFill>
              </a:rPr>
              <a:t>periradicular</a:t>
            </a:r>
            <a:r>
              <a:rPr lang="en-US" sz="2400" b="0" dirty="0">
                <a:solidFill>
                  <a:schemeClr val="bg1"/>
                </a:solidFill>
              </a:rPr>
              <a:t> bone resorption.</a:t>
            </a:r>
          </a:p>
        </p:txBody>
      </p:sp>
      <p:sp>
        <p:nvSpPr>
          <p:cNvPr id="6" name="TextBox 5">
            <a:extLst>
              <a:ext uri="{FF2B5EF4-FFF2-40B4-BE49-F238E27FC236}">
                <a16:creationId xmlns:a16="http://schemas.microsoft.com/office/drawing/2014/main" id="{3CF53C1B-C48D-F8C6-74BC-C3258B1C3306}"/>
              </a:ext>
            </a:extLst>
          </p:cNvPr>
          <p:cNvSpPr txBox="1"/>
          <p:nvPr/>
        </p:nvSpPr>
        <p:spPr>
          <a:xfrm>
            <a:off x="5565532" y="2886507"/>
            <a:ext cx="6183922" cy="1569660"/>
          </a:xfrm>
          <a:prstGeom prst="rect">
            <a:avLst/>
          </a:prstGeom>
          <a:noFill/>
        </p:spPr>
        <p:txBody>
          <a:bodyPr wrap="square">
            <a:spAutoFit/>
          </a:bodyPr>
          <a:lstStyle/>
          <a:p>
            <a:pPr lvl="0" algn="just"/>
            <a:r>
              <a:rPr lang="en-US" sz="2400" b="1" dirty="0">
                <a:solidFill>
                  <a:srgbClr val="FFFF00"/>
                </a:solidFill>
              </a:rPr>
              <a:t>AP</a:t>
            </a:r>
            <a:r>
              <a:rPr lang="en-US" sz="2400" b="0" dirty="0">
                <a:solidFill>
                  <a:srgbClr val="FFFF00"/>
                </a:solidFill>
              </a:rPr>
              <a:t> results from one of two causes:</a:t>
            </a:r>
          </a:p>
          <a:p>
            <a:pPr marL="457200" lvl="0" indent="-457200" algn="just">
              <a:buFont typeface="+mj-lt"/>
              <a:buAutoNum type="arabicPeriod"/>
            </a:pPr>
            <a:r>
              <a:rPr lang="en-US" sz="2400" dirty="0">
                <a:solidFill>
                  <a:srgbClr val="FFFF00"/>
                </a:solidFill>
              </a:rPr>
              <a:t>R</a:t>
            </a:r>
            <a:r>
              <a:rPr lang="en-US" sz="2400" b="0" dirty="0">
                <a:solidFill>
                  <a:srgbClr val="FFFF00"/>
                </a:solidFill>
              </a:rPr>
              <a:t>oot canal infection after pulp necrosis. </a:t>
            </a:r>
          </a:p>
          <a:p>
            <a:pPr marL="457200" lvl="0" indent="-457200" algn="just">
              <a:buFont typeface="+mj-lt"/>
              <a:buAutoNum type="arabicPeriod"/>
            </a:pPr>
            <a:r>
              <a:rPr lang="en-US" sz="2400" dirty="0">
                <a:solidFill>
                  <a:srgbClr val="FFFF00"/>
                </a:solidFill>
              </a:rPr>
              <a:t>P</a:t>
            </a:r>
            <a:r>
              <a:rPr lang="en-US" sz="2400" b="0" dirty="0">
                <a:solidFill>
                  <a:srgbClr val="FFFF00"/>
                </a:solidFill>
              </a:rPr>
              <a:t>ersistent infection after root canal treatment.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24368FF-173E-480C-972A-FF11BB16BFC9}"/>
              </a:ext>
            </a:extLst>
          </p:cNvPr>
          <p:cNvSpPr>
            <a:spLocks noGrp="1"/>
          </p:cNvSpPr>
          <p:nvPr>
            <p:ph sz="half" idx="1"/>
          </p:nvPr>
        </p:nvSpPr>
        <p:spPr>
          <a:xfrm>
            <a:off x="561974" y="1192282"/>
            <a:ext cx="11046093" cy="1666421"/>
          </a:xfrm>
          <a:noFill/>
        </p:spPr>
        <p:txBody>
          <a:bodyPr>
            <a:normAutofit/>
          </a:bodyPr>
          <a:lstStyle/>
          <a:p>
            <a:pPr algn="just"/>
            <a:r>
              <a:rPr lang="en-US" dirty="0">
                <a:solidFill>
                  <a:schemeClr val="bg1"/>
                </a:solidFill>
                <a:cs typeface="Times New Roman" panose="02020603050405020304" pitchFamily="18" charset="0"/>
              </a:rPr>
              <a:t>The favorable outcome of root canal treatment has been reported to be high, however, in reality, only 35%-60% of root canal-treated teeth demonstrate normal apical periodontal condition in radiographic cross-sectional studies.</a:t>
            </a:r>
          </a:p>
          <a:p>
            <a:pPr algn="just"/>
            <a:endParaRPr lang="en-US" dirty="0">
              <a:solidFill>
                <a:schemeClr val="bg1"/>
              </a:solidFill>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7D95680D-AC74-4A7D-8F9E-4159D7107B9D}"/>
              </a:ext>
            </a:extLst>
          </p:cNvPr>
          <p:cNvGraphicFramePr/>
          <p:nvPr>
            <p:extLst>
              <p:ext uri="{D42A27DB-BD31-4B8C-83A1-F6EECF244321}">
                <p14:modId xmlns:p14="http://schemas.microsoft.com/office/powerpoint/2010/main" val="1733502456"/>
              </p:ext>
            </p:extLst>
          </p:nvPr>
        </p:nvGraphicFramePr>
        <p:xfrm>
          <a:off x="2994995" y="192505"/>
          <a:ext cx="6072003" cy="837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1445D52-EDEB-BE3F-6057-DCC5990260CA}"/>
              </a:ext>
            </a:extLst>
          </p:cNvPr>
          <p:cNvPicPr>
            <a:picLocks noChangeAspect="1"/>
          </p:cNvPicPr>
          <p:nvPr/>
        </p:nvPicPr>
        <p:blipFill rotWithShape="1">
          <a:blip r:embed="rId8"/>
          <a:srcRect l="17052" t="27789" r="26580" b="19017"/>
          <a:stretch/>
        </p:blipFill>
        <p:spPr>
          <a:xfrm>
            <a:off x="561974" y="3021082"/>
            <a:ext cx="5399772" cy="2866266"/>
          </a:xfrm>
          <a:prstGeom prst="rect">
            <a:avLst/>
          </a:prstGeom>
        </p:spPr>
      </p:pic>
      <p:pic>
        <p:nvPicPr>
          <p:cNvPr id="6" name="Picture 5">
            <a:extLst>
              <a:ext uri="{FF2B5EF4-FFF2-40B4-BE49-F238E27FC236}">
                <a16:creationId xmlns:a16="http://schemas.microsoft.com/office/drawing/2014/main" id="{127E6576-E86E-BC98-7D0B-0CA388F7C82A}"/>
              </a:ext>
            </a:extLst>
          </p:cNvPr>
          <p:cNvPicPr>
            <a:picLocks noChangeAspect="1"/>
          </p:cNvPicPr>
          <p:nvPr/>
        </p:nvPicPr>
        <p:blipFill rotWithShape="1">
          <a:blip r:embed="rId9"/>
          <a:srcRect l="17368" t="26386" r="25632" b="4702"/>
          <a:stretch/>
        </p:blipFill>
        <p:spPr>
          <a:xfrm>
            <a:off x="6134500" y="2893075"/>
            <a:ext cx="5711825" cy="3884359"/>
          </a:xfrm>
          <a:prstGeom prst="rect">
            <a:avLst/>
          </a:prstGeom>
        </p:spPr>
      </p:pic>
      <p:pic>
        <p:nvPicPr>
          <p:cNvPr id="7" name="Picture 6">
            <a:extLst>
              <a:ext uri="{FF2B5EF4-FFF2-40B4-BE49-F238E27FC236}">
                <a16:creationId xmlns:a16="http://schemas.microsoft.com/office/drawing/2014/main" id="{CAF984E2-0A0C-DB70-025D-89ECC2D7AB42}"/>
              </a:ext>
            </a:extLst>
          </p:cNvPr>
          <p:cNvPicPr>
            <a:picLocks noChangeAspect="1"/>
          </p:cNvPicPr>
          <p:nvPr/>
        </p:nvPicPr>
        <p:blipFill rotWithShape="1">
          <a:blip r:embed="rId9"/>
          <a:srcRect l="45767" t="48515" r="25536" b="40556"/>
          <a:stretch/>
        </p:blipFill>
        <p:spPr>
          <a:xfrm>
            <a:off x="8970746" y="3955983"/>
            <a:ext cx="2875579" cy="616016"/>
          </a:xfrm>
          <a:prstGeom prst="rect">
            <a:avLst/>
          </a:prstGeom>
          <a:ln w="38100">
            <a:solidFill>
              <a:srgbClr val="FF0000"/>
            </a:solidFill>
          </a:ln>
        </p:spPr>
      </p:pic>
      <p:pic>
        <p:nvPicPr>
          <p:cNvPr id="11" name="Picture 10">
            <a:extLst>
              <a:ext uri="{FF2B5EF4-FFF2-40B4-BE49-F238E27FC236}">
                <a16:creationId xmlns:a16="http://schemas.microsoft.com/office/drawing/2014/main" id="{73D97608-D715-B6E2-D3B2-4544C6B4CFBD}"/>
              </a:ext>
            </a:extLst>
          </p:cNvPr>
          <p:cNvPicPr>
            <a:picLocks noChangeAspect="1"/>
          </p:cNvPicPr>
          <p:nvPr/>
        </p:nvPicPr>
        <p:blipFill rotWithShape="1">
          <a:blip r:embed="rId10"/>
          <a:srcRect l="26098" t="21895" r="27053" b="5684"/>
          <a:stretch/>
        </p:blipFill>
        <p:spPr>
          <a:xfrm>
            <a:off x="3293110" y="2820201"/>
            <a:ext cx="4570885" cy="3974549"/>
          </a:xfrm>
          <a:prstGeom prst="rect">
            <a:avLst/>
          </a:prstGeom>
        </p:spPr>
      </p:pic>
      <p:pic>
        <p:nvPicPr>
          <p:cNvPr id="12" name="Picture 11">
            <a:extLst>
              <a:ext uri="{FF2B5EF4-FFF2-40B4-BE49-F238E27FC236}">
                <a16:creationId xmlns:a16="http://schemas.microsoft.com/office/drawing/2014/main" id="{BCD6B393-1636-18B9-CC48-42B8E96EF85C}"/>
              </a:ext>
            </a:extLst>
          </p:cNvPr>
          <p:cNvPicPr>
            <a:picLocks noChangeAspect="1"/>
          </p:cNvPicPr>
          <p:nvPr/>
        </p:nvPicPr>
        <p:blipFill rotWithShape="1">
          <a:blip r:embed="rId10"/>
          <a:srcRect l="26098" t="83981" r="27053" b="12161"/>
          <a:stretch/>
        </p:blipFill>
        <p:spPr>
          <a:xfrm>
            <a:off x="3293109" y="6227545"/>
            <a:ext cx="4570885" cy="211756"/>
          </a:xfrm>
          <a:prstGeom prst="rect">
            <a:avLst/>
          </a:prstGeom>
          <a:ln w="38100">
            <a:solidFill>
              <a:srgbClr val="FF0000"/>
            </a:solidFill>
          </a:ln>
        </p:spPr>
      </p:pic>
    </p:spTree>
    <p:extLst>
      <p:ext uri="{BB962C8B-B14F-4D97-AF65-F5344CB8AC3E}">
        <p14:creationId xmlns:p14="http://schemas.microsoft.com/office/powerpoint/2010/main" val="2472751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 calcmode="lin" valueType="num">
                                      <p:cBhvr>
                                        <p:cTn id="11" dur="1200" fill="hold"/>
                                        <p:tgtEl>
                                          <p:spTgt spid="8">
                                            <p:bg/>
                                          </p:spTgt>
                                        </p:tgtEl>
                                        <p:attrNameLst>
                                          <p:attrName>ppt_w</p:attrName>
                                        </p:attrNameLst>
                                      </p:cBhvr>
                                      <p:tavLst>
                                        <p:tav tm="0">
                                          <p:val>
                                            <p:fltVal val="0"/>
                                          </p:val>
                                        </p:tav>
                                        <p:tav tm="100000">
                                          <p:val>
                                            <p:strVal val="#ppt_w"/>
                                          </p:val>
                                        </p:tav>
                                      </p:tavLst>
                                    </p:anim>
                                    <p:anim calcmode="lin" valueType="num">
                                      <p:cBhvr>
                                        <p:cTn id="12" dur="1200" fill="hold"/>
                                        <p:tgtEl>
                                          <p:spTgt spid="8">
                                            <p:bg/>
                                          </p:spTgt>
                                        </p:tgtEl>
                                        <p:attrNameLst>
                                          <p:attrName>ppt_h</p:attrName>
                                        </p:attrNameLst>
                                      </p:cBhvr>
                                      <p:tavLst>
                                        <p:tav tm="0">
                                          <p:val>
                                            <p:fltVal val="0"/>
                                          </p:val>
                                        </p:tav>
                                        <p:tav tm="100000">
                                          <p:val>
                                            <p:strVal val="#ppt_h"/>
                                          </p:val>
                                        </p:tav>
                                      </p:tavLst>
                                    </p:anim>
                                    <p:animEffect transition="in" filter="fade">
                                      <p:cBhvr>
                                        <p:cTn id="13" dur="1200"/>
                                        <p:tgtEl>
                                          <p:spTgt spid="8">
                                            <p:bg/>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p:cTn id="1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 0 L -0.25 0 E" pathEditMode="relative" ptsTypes="">
                                      <p:cBhvr>
                                        <p:cTn id="37" dur="2000" fill="hold"/>
                                        <p:tgtEl>
                                          <p:spTgt spid="7"/>
                                        </p:tgtEl>
                                        <p:attrNameLst>
                                          <p:attrName>ppt_x</p:attrName>
                                          <p:attrName>ppt_y</p:attrName>
                                        </p:attrNameLst>
                                      </p:cBhvr>
                                    </p:animMotion>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7"/>
                                        </p:tgtEl>
                                      </p:cBhvr>
                                      <p:by x="250000" y="250000"/>
                                    </p:animScale>
                                  </p:childTnLst>
                                </p:cTn>
                              </p:par>
                              <p:par>
                                <p:cTn id="42" presetID="9" presetClass="emph" presetSubtype="0" nodeType="withEffect">
                                  <p:stCondLst>
                                    <p:cond delay="0"/>
                                  </p:stCondLst>
                                  <p:childTnLst>
                                    <p:set>
                                      <p:cBhvr>
                                        <p:cTn id="43" dur="indefinite"/>
                                        <p:tgtEl>
                                          <p:spTgt spid="3"/>
                                        </p:tgtEl>
                                        <p:attrNameLst>
                                          <p:attrName>style.opacity</p:attrName>
                                        </p:attrNameLst>
                                      </p:cBhvr>
                                      <p:to>
                                        <p:strVal val="0.5"/>
                                      </p:to>
                                    </p:set>
                                    <p:animEffect filter="image" prLst="opacity: 0.5">
                                      <p:cBhvr rctx="IE">
                                        <p:cTn id="44" dur="indefinite"/>
                                        <p:tgtEl>
                                          <p:spTgt spid="3"/>
                                        </p:tgtEl>
                                      </p:cBhvr>
                                    </p:animEffect>
                                  </p:childTnLst>
                                </p:cTn>
                              </p:par>
                              <p:par>
                                <p:cTn id="45" presetID="9" presetClass="emph" presetSubtype="0" nodeType="withEffect">
                                  <p:stCondLst>
                                    <p:cond delay="0"/>
                                  </p:stCondLst>
                                  <p:childTnLst>
                                    <p:set>
                                      <p:cBhvr>
                                        <p:cTn id="46" dur="indefinite"/>
                                        <p:tgtEl>
                                          <p:spTgt spid="6"/>
                                        </p:tgtEl>
                                        <p:attrNameLst>
                                          <p:attrName>style.opacity</p:attrName>
                                        </p:attrNameLst>
                                      </p:cBhvr>
                                      <p:to>
                                        <p:strVal val="0.5"/>
                                      </p:to>
                                    </p:set>
                                    <p:animEffect filter="image" prLst="opacity: 0.5">
                                      <p:cBhvr rctx="IE">
                                        <p:cTn id="47" dur="indefinite"/>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3"/>
                                        </p:tgtEl>
                                        <p:attrNameLst>
                                          <p:attrName>ppt_x</p:attrName>
                                        </p:attrNameLst>
                                      </p:cBhvr>
                                      <p:tavLst>
                                        <p:tav tm="0">
                                          <p:val>
                                            <p:strVal val="ppt_x"/>
                                          </p:val>
                                        </p:tav>
                                        <p:tav tm="100000">
                                          <p:val>
                                            <p:strVal val="ppt_x"/>
                                          </p:val>
                                        </p:tav>
                                      </p:tavLst>
                                    </p:anim>
                                    <p:anim calcmode="lin" valueType="num">
                                      <p:cBhvr additive="base">
                                        <p:cTn id="52" dur="500"/>
                                        <p:tgtEl>
                                          <p:spTgt spid="3"/>
                                        </p:tgtEl>
                                        <p:attrNameLst>
                                          <p:attrName>ppt_y</p:attrName>
                                        </p:attrNameLst>
                                      </p:cBhvr>
                                      <p:tavLst>
                                        <p:tav tm="0">
                                          <p:val>
                                            <p:strVal val="ppt_y"/>
                                          </p:val>
                                        </p:tav>
                                        <p:tav tm="100000">
                                          <p:val>
                                            <p:strVal val="1+ppt_h/2"/>
                                          </p:val>
                                        </p:tav>
                                      </p:tavLst>
                                    </p:anim>
                                    <p:set>
                                      <p:cBhvr>
                                        <p:cTn id="53" dur="1" fill="hold">
                                          <p:stCondLst>
                                            <p:cond delay="499"/>
                                          </p:stCondLst>
                                        </p:cTn>
                                        <p:tgtEl>
                                          <p:spTgt spid="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6"/>
                                        </p:tgtEl>
                                        <p:attrNameLst>
                                          <p:attrName>ppt_x</p:attrName>
                                        </p:attrNameLst>
                                      </p:cBhvr>
                                      <p:tavLst>
                                        <p:tav tm="0">
                                          <p:val>
                                            <p:strVal val="ppt_x"/>
                                          </p:val>
                                        </p:tav>
                                        <p:tav tm="100000">
                                          <p:val>
                                            <p:strVal val="ppt_x"/>
                                          </p:val>
                                        </p:tav>
                                      </p:tavLst>
                                    </p:anim>
                                    <p:anim calcmode="lin" valueType="num">
                                      <p:cBhvr additive="base">
                                        <p:cTn id="56" dur="500"/>
                                        <p:tgtEl>
                                          <p:spTgt spid="6"/>
                                        </p:tgtEl>
                                        <p:attrNameLst>
                                          <p:attrName>ppt_y</p:attrName>
                                        </p:attrNameLst>
                                      </p:cBhvr>
                                      <p:tavLst>
                                        <p:tav tm="0">
                                          <p:val>
                                            <p:strVal val="ppt_y"/>
                                          </p:val>
                                        </p:tav>
                                        <p:tav tm="100000">
                                          <p:val>
                                            <p:strVal val="1+ppt_h/2"/>
                                          </p:val>
                                        </p:tav>
                                      </p:tavLst>
                                    </p:anim>
                                    <p:set>
                                      <p:cBhvr>
                                        <p:cTn id="57" dur="1" fill="hold">
                                          <p:stCondLst>
                                            <p:cond delay="499"/>
                                          </p:stCondLst>
                                        </p:cTn>
                                        <p:tgtEl>
                                          <p:spTgt spid="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7"/>
                                        </p:tgtEl>
                                        <p:attrNameLst>
                                          <p:attrName>ppt_x</p:attrName>
                                        </p:attrNameLst>
                                      </p:cBhvr>
                                      <p:tavLst>
                                        <p:tav tm="0">
                                          <p:val>
                                            <p:strVal val="ppt_x"/>
                                          </p:val>
                                        </p:tav>
                                        <p:tav tm="100000">
                                          <p:val>
                                            <p:strVal val="ppt_x"/>
                                          </p:val>
                                        </p:tav>
                                      </p:tavLst>
                                    </p:anim>
                                    <p:anim calcmode="lin" valueType="num">
                                      <p:cBhvr additive="base">
                                        <p:cTn id="60" dur="500"/>
                                        <p:tgtEl>
                                          <p:spTgt spid="7"/>
                                        </p:tgtEl>
                                        <p:attrNameLst>
                                          <p:attrName>ppt_y</p:attrName>
                                        </p:attrNameLst>
                                      </p:cBhvr>
                                      <p:tavLst>
                                        <p:tav tm="0">
                                          <p:val>
                                            <p:strVal val="ppt_y"/>
                                          </p:val>
                                        </p:tav>
                                        <p:tav tm="100000">
                                          <p:val>
                                            <p:strVal val="1+ppt_h/2"/>
                                          </p:val>
                                        </p:tav>
                                      </p:tavLst>
                                    </p:anim>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1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64" presetClass="path" presetSubtype="0" accel="50000" decel="50000" fill="hold" nodeType="clickEffect">
                                  <p:stCondLst>
                                    <p:cond delay="0"/>
                                  </p:stCondLst>
                                  <p:childTnLst>
                                    <p:animMotion origin="layout" path="M -2.08333E-6 3.7037E-7 L 0.05352 -0.34653 " pathEditMode="relative" rAng="0" ptsTypes="AA">
                                      <p:cBhvr>
                                        <p:cTn id="75" dur="2000" fill="hold"/>
                                        <p:tgtEl>
                                          <p:spTgt spid="12"/>
                                        </p:tgtEl>
                                        <p:attrNameLst>
                                          <p:attrName>ppt_x</p:attrName>
                                          <p:attrName>ppt_y</p:attrName>
                                        </p:attrNameLst>
                                      </p:cBhvr>
                                      <p:rCtr x="2669" y="-17338"/>
                                    </p:animMotion>
                                  </p:childTnLst>
                                </p:cTn>
                              </p:par>
                              <p:par>
                                <p:cTn id="76" presetID="6" presetClass="emph" presetSubtype="0" fill="hold" nodeType="withEffect">
                                  <p:stCondLst>
                                    <p:cond delay="0"/>
                                  </p:stCondLst>
                                  <p:childTnLst>
                                    <p:animScale>
                                      <p:cBhvr>
                                        <p:cTn id="77" dur="2000" fill="hold"/>
                                        <p:tgtEl>
                                          <p:spTgt spid="12"/>
                                        </p:tgtEl>
                                      </p:cBhvr>
                                      <p:by x="250000" y="250000"/>
                                    </p:animScale>
                                  </p:childTnLst>
                                </p:cTn>
                              </p:par>
                              <p:par>
                                <p:cTn id="78" presetID="9" presetClass="emph" presetSubtype="0" nodeType="withEffect">
                                  <p:stCondLst>
                                    <p:cond delay="0"/>
                                  </p:stCondLst>
                                  <p:childTnLst>
                                    <p:set>
                                      <p:cBhvr>
                                        <p:cTn id="79" dur="indefinite"/>
                                        <p:tgtEl>
                                          <p:spTgt spid="11"/>
                                        </p:tgtEl>
                                        <p:attrNameLst>
                                          <p:attrName>style.opacity</p:attrName>
                                        </p:attrNameLst>
                                      </p:cBhvr>
                                      <p:to>
                                        <p:strVal val="0.5"/>
                                      </p:to>
                                    </p:set>
                                    <p:animEffect filter="image" prLst="opacity: 0.5">
                                      <p:cBhvr rctx="IE">
                                        <p:cTn id="80" dur="indefinite"/>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D1FA8C-D160-5AE2-E125-8F4F47146D56}"/>
              </a:ext>
            </a:extLst>
          </p:cNvPr>
          <p:cNvPicPr>
            <a:picLocks noChangeAspect="1"/>
          </p:cNvPicPr>
          <p:nvPr/>
        </p:nvPicPr>
        <p:blipFill rotWithShape="1">
          <a:blip r:embed="rId2"/>
          <a:srcRect t="22597" r="5026" b="8491"/>
          <a:stretch/>
        </p:blipFill>
        <p:spPr>
          <a:xfrm>
            <a:off x="0" y="1944302"/>
            <a:ext cx="11579192" cy="4726006"/>
          </a:xfrm>
          <a:prstGeom prst="rect">
            <a:avLst/>
          </a:prstGeom>
        </p:spPr>
      </p:pic>
      <p:grpSp>
        <p:nvGrpSpPr>
          <p:cNvPr id="7" name="Group 6">
            <a:extLst>
              <a:ext uri="{FF2B5EF4-FFF2-40B4-BE49-F238E27FC236}">
                <a16:creationId xmlns:a16="http://schemas.microsoft.com/office/drawing/2014/main" id="{39F72000-C10E-E5F0-8C23-C5F155C994CB}"/>
              </a:ext>
            </a:extLst>
          </p:cNvPr>
          <p:cNvGrpSpPr/>
          <p:nvPr/>
        </p:nvGrpSpPr>
        <p:grpSpPr>
          <a:xfrm>
            <a:off x="2655737" y="431140"/>
            <a:ext cx="6072003" cy="836580"/>
            <a:chOff x="0" y="408"/>
            <a:chExt cx="6072003" cy="836580"/>
          </a:xfrm>
          <a:solidFill>
            <a:schemeClr val="tx1"/>
          </a:solidFill>
        </p:grpSpPr>
        <p:sp>
          <p:nvSpPr>
            <p:cNvPr id="8" name="Rectangle: Rounded Corners 7">
              <a:extLst>
                <a:ext uri="{FF2B5EF4-FFF2-40B4-BE49-F238E27FC236}">
                  <a16:creationId xmlns:a16="http://schemas.microsoft.com/office/drawing/2014/main" id="{DFF1EA52-A872-376C-8AE8-903F75ADE7B9}"/>
                </a:ext>
              </a:extLst>
            </p:cNvPr>
            <p:cNvSpPr/>
            <p:nvPr/>
          </p:nvSpPr>
          <p:spPr>
            <a:xfrm>
              <a:off x="0" y="408"/>
              <a:ext cx="6072003" cy="836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99058215-6BAD-8FDB-3D59-3093FCCC0AE4}"/>
                </a:ext>
              </a:extLst>
            </p:cNvPr>
            <p:cNvSpPr txBox="1"/>
            <p:nvPr/>
          </p:nvSpPr>
          <p:spPr>
            <a:xfrm>
              <a:off x="40838" y="41246"/>
              <a:ext cx="5990327" cy="7549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FF00"/>
                  </a:solidFill>
                </a:rPr>
                <a:t>Prevalence of AP over a decade!!</a:t>
              </a:r>
            </a:p>
          </p:txBody>
        </p:sp>
      </p:grpSp>
      <p:pic>
        <p:nvPicPr>
          <p:cNvPr id="11" name="Picture 10">
            <a:extLst>
              <a:ext uri="{FF2B5EF4-FFF2-40B4-BE49-F238E27FC236}">
                <a16:creationId xmlns:a16="http://schemas.microsoft.com/office/drawing/2014/main" id="{8735FB8B-64B9-9405-3613-55422AD5DB81}"/>
              </a:ext>
            </a:extLst>
          </p:cNvPr>
          <p:cNvPicPr>
            <a:picLocks noChangeAspect="1"/>
          </p:cNvPicPr>
          <p:nvPr/>
        </p:nvPicPr>
        <p:blipFill rotWithShape="1">
          <a:blip r:embed="rId3"/>
          <a:srcRect l="2605" t="38035" r="27132" b="41052"/>
          <a:stretch/>
        </p:blipFill>
        <p:spPr>
          <a:xfrm>
            <a:off x="161256" y="5072514"/>
            <a:ext cx="8566484" cy="1434165"/>
          </a:xfrm>
          <a:prstGeom prst="rect">
            <a:avLst/>
          </a:prstGeom>
          <a:noFill/>
          <a:ln w="38100">
            <a:solidFill>
              <a:srgbClr val="FF0000"/>
            </a:solidFill>
          </a:ln>
        </p:spPr>
      </p:pic>
    </p:spTree>
    <p:extLst>
      <p:ext uri="{BB962C8B-B14F-4D97-AF65-F5344CB8AC3E}">
        <p14:creationId xmlns:p14="http://schemas.microsoft.com/office/powerpoint/2010/main" val="260862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p:cTn id="13" dur="indefinite"/>
                                        <p:tgtEl>
                                          <p:spTgt spid="6"/>
                                        </p:tgtEl>
                                        <p:attrNameLst>
                                          <p:attrName>style.opacity</p:attrName>
                                        </p:attrNameLst>
                                      </p:cBhvr>
                                      <p:to>
                                        <p:strVal val="0.25"/>
                                      </p:to>
                                    </p:set>
                                    <p:animEffect filter="image" prLst="opacity: 0.25">
                                      <p:cBhvr rctx="IE">
                                        <p:cTn id="14" dur="indefinite"/>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nodeType="clickEffect">
                                  <p:stCondLst>
                                    <p:cond delay="0"/>
                                  </p:stCondLst>
                                  <p:childTnLst>
                                    <p:animMotion origin="layout" path="M -3.33333E-6 -2.96296E-6 L 0.13542 -0.31365 " pathEditMode="relative" rAng="0" ptsTypes="AA">
                                      <p:cBhvr>
                                        <p:cTn id="23" dur="2000" fill="hold"/>
                                        <p:tgtEl>
                                          <p:spTgt spid="11"/>
                                        </p:tgtEl>
                                        <p:attrNameLst>
                                          <p:attrName>ppt_x</p:attrName>
                                          <p:attrName>ppt_y</p:attrName>
                                        </p:attrNameLst>
                                      </p:cBhvr>
                                      <p:rCtr x="6771" y="-15694"/>
                                    </p:animMotion>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83CC10-DCC4-E810-6E62-DEBD19B4201C}"/>
              </a:ext>
            </a:extLst>
          </p:cNvPr>
          <p:cNvPicPr>
            <a:picLocks noChangeAspect="1"/>
          </p:cNvPicPr>
          <p:nvPr/>
        </p:nvPicPr>
        <p:blipFill rotWithShape="1">
          <a:blip r:embed="rId2"/>
          <a:srcRect l="2763" t="30738" r="37474" b="22245"/>
          <a:stretch/>
        </p:blipFill>
        <p:spPr>
          <a:xfrm>
            <a:off x="-1" y="-1"/>
            <a:ext cx="7482075" cy="3311091"/>
          </a:xfrm>
          <a:prstGeom prst="rect">
            <a:avLst/>
          </a:prstGeom>
        </p:spPr>
      </p:pic>
      <p:pic>
        <p:nvPicPr>
          <p:cNvPr id="8" name="Picture 7">
            <a:extLst>
              <a:ext uri="{FF2B5EF4-FFF2-40B4-BE49-F238E27FC236}">
                <a16:creationId xmlns:a16="http://schemas.microsoft.com/office/drawing/2014/main" id="{1B34E539-23D1-A8FE-F401-690B7B2299F2}"/>
              </a:ext>
            </a:extLst>
          </p:cNvPr>
          <p:cNvPicPr>
            <a:picLocks noChangeAspect="1"/>
          </p:cNvPicPr>
          <p:nvPr/>
        </p:nvPicPr>
        <p:blipFill rotWithShape="1">
          <a:blip r:embed="rId3"/>
          <a:srcRect l="6710" t="35649" r="35895" b="4562"/>
          <a:stretch/>
        </p:blipFill>
        <p:spPr>
          <a:xfrm>
            <a:off x="5843270" y="3137836"/>
            <a:ext cx="6348730" cy="3720164"/>
          </a:xfrm>
          <a:prstGeom prst="rect">
            <a:avLst/>
          </a:prstGeom>
        </p:spPr>
      </p:pic>
      <p:pic>
        <p:nvPicPr>
          <p:cNvPr id="9" name="Picture 8">
            <a:extLst>
              <a:ext uri="{FF2B5EF4-FFF2-40B4-BE49-F238E27FC236}">
                <a16:creationId xmlns:a16="http://schemas.microsoft.com/office/drawing/2014/main" id="{8D889B53-8663-0471-6AB1-D452BEE1B008}"/>
              </a:ext>
            </a:extLst>
          </p:cNvPr>
          <p:cNvPicPr>
            <a:picLocks noChangeAspect="1"/>
          </p:cNvPicPr>
          <p:nvPr/>
        </p:nvPicPr>
        <p:blipFill rotWithShape="1">
          <a:blip r:embed="rId3"/>
          <a:srcRect l="6709" t="45859" r="36911" b="33722"/>
          <a:stretch/>
        </p:blipFill>
        <p:spPr>
          <a:xfrm>
            <a:off x="5843270" y="3773102"/>
            <a:ext cx="6236435" cy="1270535"/>
          </a:xfrm>
          <a:prstGeom prst="rect">
            <a:avLst/>
          </a:prstGeom>
          <a:ln w="38100">
            <a:solidFill>
              <a:srgbClr val="FF0000"/>
            </a:solidFill>
          </a:ln>
        </p:spPr>
      </p:pic>
      <p:pic>
        <p:nvPicPr>
          <p:cNvPr id="11" name="Picture 10">
            <a:extLst>
              <a:ext uri="{FF2B5EF4-FFF2-40B4-BE49-F238E27FC236}">
                <a16:creationId xmlns:a16="http://schemas.microsoft.com/office/drawing/2014/main" id="{8AF4F52B-ECFD-1485-56D9-6CE89ED2C70A}"/>
              </a:ext>
            </a:extLst>
          </p:cNvPr>
          <p:cNvPicPr>
            <a:picLocks noChangeAspect="1"/>
          </p:cNvPicPr>
          <p:nvPr/>
        </p:nvPicPr>
        <p:blipFill rotWithShape="1">
          <a:blip r:embed="rId4"/>
          <a:srcRect l="1578" t="19509" r="28079" b="33473"/>
          <a:stretch/>
        </p:blipFill>
        <p:spPr>
          <a:xfrm>
            <a:off x="-1" y="43312"/>
            <a:ext cx="8576110" cy="3224463"/>
          </a:xfrm>
          <a:prstGeom prst="rect">
            <a:avLst/>
          </a:prstGeom>
        </p:spPr>
      </p:pic>
      <p:pic>
        <p:nvPicPr>
          <p:cNvPr id="13" name="Picture 12">
            <a:extLst>
              <a:ext uri="{FF2B5EF4-FFF2-40B4-BE49-F238E27FC236}">
                <a16:creationId xmlns:a16="http://schemas.microsoft.com/office/drawing/2014/main" id="{538420AE-D43E-981E-EDE3-4AAF2B0FE6A5}"/>
              </a:ext>
            </a:extLst>
          </p:cNvPr>
          <p:cNvPicPr>
            <a:picLocks noChangeAspect="1"/>
          </p:cNvPicPr>
          <p:nvPr/>
        </p:nvPicPr>
        <p:blipFill rotWithShape="1">
          <a:blip r:embed="rId5"/>
          <a:srcRect l="1974" t="44982" r="29658" b="41194"/>
          <a:stretch/>
        </p:blipFill>
        <p:spPr>
          <a:xfrm>
            <a:off x="1848051" y="3299058"/>
            <a:ext cx="8335477" cy="948087"/>
          </a:xfrm>
          <a:prstGeom prst="rect">
            <a:avLst/>
          </a:prstGeom>
          <a:ln w="31750">
            <a:solidFill>
              <a:srgbClr val="FF0000"/>
            </a:solidFill>
          </a:ln>
        </p:spPr>
      </p:pic>
    </p:spTree>
    <p:extLst>
      <p:ext uri="{BB962C8B-B14F-4D97-AF65-F5344CB8AC3E}">
        <p14:creationId xmlns:p14="http://schemas.microsoft.com/office/powerpoint/2010/main" val="15297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8"/>
                                        </p:tgtEl>
                                        <p:attrNameLst>
                                          <p:attrName>style.opacity</p:attrName>
                                        </p:attrNameLst>
                                      </p:cBhvr>
                                      <p:to>
                                        <p:strVal val="0.5"/>
                                      </p:to>
                                    </p:set>
                                    <p:animEffect filter="image" prLst="opacity: 0.5">
                                      <p:cBhvr rctx="IE">
                                        <p:cTn id="21" dur="indefinite"/>
                                        <p:tgtEl>
                                          <p:spTgt spid="8"/>
                                        </p:tgtEl>
                                      </p:cBhvr>
                                    </p:animEffect>
                                  </p:childTnLst>
                                </p:cTn>
                              </p:par>
                              <p:par>
                                <p:cTn id="22" presetID="9" presetClass="emph" presetSubtype="0" nodeType="withEffect">
                                  <p:stCondLst>
                                    <p:cond delay="0"/>
                                  </p:stCondLst>
                                  <p:childTnLst>
                                    <p:set>
                                      <p:cBhvr>
                                        <p:cTn id="23" dur="indefinite"/>
                                        <p:tgtEl>
                                          <p:spTgt spid="6"/>
                                        </p:tgtEl>
                                        <p:attrNameLst>
                                          <p:attrName>style.opacity</p:attrName>
                                        </p:attrNameLst>
                                      </p:cBhvr>
                                      <p:to>
                                        <p:strVal val="0.5"/>
                                      </p:to>
                                    </p:set>
                                    <p:animEffect filter="image" prLst="opacity: 0.5">
                                      <p:cBhvr rctx="IE">
                                        <p:cTn id="24" dur="indefinite"/>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3.95833E-6 -4.07407E-6 L -0.2931 -0.20555 " pathEditMode="relative" rAng="0" ptsTypes="AA">
                                      <p:cBhvr>
                                        <p:cTn id="33" dur="2000" fill="hold"/>
                                        <p:tgtEl>
                                          <p:spTgt spid="9"/>
                                        </p:tgtEl>
                                        <p:attrNameLst>
                                          <p:attrName>ppt_x</p:attrName>
                                          <p:attrName>ppt_y</p:attrName>
                                        </p:attrNameLst>
                                      </p:cBhvr>
                                      <p:rCtr x="-14661" y="-10278"/>
                                    </p:animMotion>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2000" fill="hold"/>
                                        <p:tgtEl>
                                          <p:spTgt spid="9"/>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22" presetClass="exit" presetSubtype="4" fill="hold" nodeType="withEffect">
                                  <p:stCondLst>
                                    <p:cond delay="0"/>
                                  </p:stCondLst>
                                  <p:childTnLst>
                                    <p:animEffect transition="out" filter="wipe(down)">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22" presetClass="exit" presetSubtype="4" fill="hold" nodeType="withEffect">
                                  <p:stCondLst>
                                    <p:cond delay="0"/>
                                  </p:stCondLst>
                                  <p:childTnLst>
                                    <p:animEffect transition="out" filter="wipe(down)">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heel(1)">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nodeType="clickEffect">
                                  <p:stCondLst>
                                    <p:cond delay="0"/>
                                  </p:stCondLst>
                                  <p:childTnLst>
                                    <p:animScale>
                                      <p:cBhvr>
                                        <p:cTn id="63" dur="2000" fill="hold"/>
                                        <p:tgtEl>
                                          <p:spTgt spid="13"/>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14" presetClass="exit" presetSubtype="10" fill="hold" nodeType="clickEffect">
                                  <p:stCondLst>
                                    <p:cond delay="0"/>
                                  </p:stCondLst>
                                  <p:childTnLst>
                                    <p:animEffect transition="out" filter="randombar(horizontal)">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4" presetClass="exit" presetSubtype="10" fill="hold" nodeType="withEffect">
                                  <p:stCondLst>
                                    <p:cond delay="0"/>
                                  </p:stCondLst>
                                  <p:childTnLst>
                                    <p:animEffect transition="out" filter="randombar(horizontal)">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16071</TotalTime>
  <Words>1163</Words>
  <Application>Microsoft Office PowerPoint</Application>
  <PresentationFormat>Widescreen</PresentationFormat>
  <Paragraphs>111</Paragraphs>
  <Slides>38</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Calibri</vt:lpstr>
      <vt:lpstr>Calibri Light</vt:lpstr>
      <vt:lpstr>Inter</vt:lpstr>
      <vt:lpstr>Montserrat</vt:lpstr>
      <vt:lpstr>Times New Roman</vt:lpstr>
      <vt:lpstr>Office Theme</vt:lpstr>
      <vt:lpstr>1_Office Theme</vt:lpstr>
      <vt:lpstr>2_Office Theme</vt:lpstr>
      <vt:lpstr>What Epidemiology Reveals About Treatment Quality Risk Factors Influencing The Detection of Apical Periodontitis in Root-Filled Teeth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Objectives</vt:lpstr>
      <vt:lpstr>Methodology</vt:lpstr>
      <vt:lpstr>PowerPoint Presentation</vt:lpstr>
      <vt:lpstr>Study sample</vt:lpstr>
      <vt:lpstr>PowerPoint Presentation</vt:lpstr>
      <vt:lpstr>PowerPoint Presentation</vt:lpstr>
      <vt:lpstr>PowerPoint Presentation</vt:lpstr>
      <vt:lpstr>Key Variables</vt:lpstr>
      <vt:lpstr>PowerPoint Presentation</vt:lpstr>
      <vt:lpstr>Results – AP Prevalence</vt:lpstr>
      <vt:lpstr>PowerPoint Presentation</vt:lpstr>
      <vt:lpstr>PowerPoint Presentation</vt:lpstr>
      <vt:lpstr>PowerPoint Presentation</vt:lpstr>
      <vt:lpstr>PowerPoint Presentation</vt:lpstr>
      <vt:lpstr>PowerPoint Presentation</vt:lpstr>
      <vt:lpstr>Clinical Findings</vt:lpstr>
      <vt:lpstr>PowerPoint Presentation</vt:lpstr>
      <vt:lpstr>Conclusions</vt:lpstr>
      <vt:lpstr>PowerPoint Presentation</vt:lpstr>
      <vt:lpstr>Home messages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technical quality and procedural errors of root canal treatment performed by undergraduate and postgraduate dental students: A retrospective radiographic analysis.</dc:title>
  <dc:creator>Ahmed Ali</dc:creator>
  <cp:lastModifiedBy>abdalbasit Fatihallah</cp:lastModifiedBy>
  <cp:revision>585</cp:revision>
  <dcterms:created xsi:type="dcterms:W3CDTF">2020-07-10T05:56:38Z</dcterms:created>
  <dcterms:modified xsi:type="dcterms:W3CDTF">2025-03-26T17:02:54Z</dcterms:modified>
</cp:coreProperties>
</file>