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99" r:id="rId2"/>
    <p:sldId id="261" r:id="rId3"/>
    <p:sldId id="305" r:id="rId4"/>
    <p:sldId id="257" r:id="rId5"/>
    <p:sldId id="307" r:id="rId6"/>
    <p:sldId id="262" r:id="rId7"/>
    <p:sldId id="304" r:id="rId8"/>
    <p:sldId id="265" r:id="rId9"/>
    <p:sldId id="260" r:id="rId10"/>
    <p:sldId id="263" r:id="rId11"/>
    <p:sldId id="264" r:id="rId12"/>
    <p:sldId id="266" r:id="rId13"/>
    <p:sldId id="30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303" r:id="rId30"/>
    <p:sldId id="282" r:id="rId31"/>
    <p:sldId id="285" r:id="rId32"/>
    <p:sldId id="296" r:id="rId33"/>
    <p:sldId id="297" r:id="rId34"/>
    <p:sldId id="283" r:id="rId35"/>
    <p:sldId id="284" r:id="rId36"/>
    <p:sldId id="298" r:id="rId37"/>
    <p:sldId id="286" r:id="rId38"/>
    <p:sldId id="287" r:id="rId39"/>
    <p:sldId id="295" r:id="rId40"/>
    <p:sldId id="288" r:id="rId41"/>
    <p:sldId id="291" r:id="rId42"/>
    <p:sldId id="30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3D2"/>
    <a:srgbClr val="D98082"/>
    <a:srgbClr val="B73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35" autoAdjust="0"/>
    <p:restoredTop sz="94660"/>
  </p:normalViewPr>
  <p:slideViewPr>
    <p:cSldViewPr snapToGrid="0">
      <p:cViewPr varScale="1">
        <p:scale>
          <a:sx n="70" d="100"/>
          <a:sy n="70" d="100"/>
        </p:scale>
        <p:origin x="75" y="1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138F2-87CE-45A9-8D6E-37FE8D24224D}"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74768-2D71-4243-9AB3-9B4FB7C34F61}" type="slidenum">
              <a:rPr lang="en-US" smtClean="0"/>
              <a:t>‹#›</a:t>
            </a:fld>
            <a:endParaRPr lang="en-US"/>
          </a:p>
        </p:txBody>
      </p:sp>
    </p:spTree>
    <p:extLst>
      <p:ext uri="{BB962C8B-B14F-4D97-AF65-F5344CB8AC3E}">
        <p14:creationId xmlns:p14="http://schemas.microsoft.com/office/powerpoint/2010/main" val="426965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5E480-462A-4EA4-B6BC-F12C0D8429E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1094278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5E480-462A-4EA4-B6BC-F12C0D8429E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291605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5E480-462A-4EA4-B6BC-F12C0D8429E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112074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5E480-462A-4EA4-B6BC-F12C0D8429E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25988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C5E480-462A-4EA4-B6BC-F12C0D8429E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1898745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5E480-462A-4EA4-B6BC-F12C0D8429E1}"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79304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5E480-462A-4EA4-B6BC-F12C0D8429E1}"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396015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5E480-462A-4EA4-B6BC-F12C0D8429E1}"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1484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5E480-462A-4EA4-B6BC-F12C0D8429E1}"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20738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C5E480-462A-4EA4-B6BC-F12C0D8429E1}"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370633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C5E480-462A-4EA4-B6BC-F12C0D8429E1}"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8F304-1058-4524-AE99-E3C5ECCC8C57}" type="slidenum">
              <a:rPr lang="en-US" smtClean="0"/>
              <a:t>‹#›</a:t>
            </a:fld>
            <a:endParaRPr lang="en-US"/>
          </a:p>
        </p:txBody>
      </p:sp>
    </p:spTree>
    <p:extLst>
      <p:ext uri="{BB962C8B-B14F-4D97-AF65-F5344CB8AC3E}">
        <p14:creationId xmlns:p14="http://schemas.microsoft.com/office/powerpoint/2010/main" val="95884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5E480-462A-4EA4-B6BC-F12C0D8429E1}" type="datetimeFigureOut">
              <a:rPr lang="en-US" smtClean="0"/>
              <a:t>3/26/2025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8F304-1058-4524-AE99-E3C5ECCC8C57}" type="slidenum">
              <a:rPr lang="en-US" smtClean="0"/>
              <a:t>‹#›</a:t>
            </a:fld>
            <a:endParaRPr lang="en-US"/>
          </a:p>
        </p:txBody>
      </p:sp>
    </p:spTree>
    <p:extLst>
      <p:ext uri="{BB962C8B-B14F-4D97-AF65-F5344CB8AC3E}">
        <p14:creationId xmlns:p14="http://schemas.microsoft.com/office/powerpoint/2010/main" val="26862139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260" y="1648870"/>
            <a:ext cx="6070466" cy="3560260"/>
          </a:xfrm>
        </p:spPr>
        <p:txBody>
          <a:bodyPr anchor="ctr">
            <a:normAutofit/>
          </a:bodyPr>
          <a:lstStyle/>
          <a:p>
            <a:pPr marL="0" indent="0">
              <a:buNone/>
            </a:pPr>
            <a:endParaRPr lang="en-US" sz="2400" dirty="0"/>
          </a:p>
          <a:p>
            <a:pPr marL="0" indent="0" algn="ctr">
              <a:buNone/>
            </a:pPr>
            <a:r>
              <a:rPr lang="en-US" sz="2400" dirty="0"/>
              <a:t> </a:t>
            </a:r>
            <a:r>
              <a:rPr lang="en-US" sz="3200" dirty="0">
                <a:latin typeface="Forte" panose="03060902040502070203" pitchFamily="66" charset="0"/>
              </a:rPr>
              <a:t>Clinical Management of Subgingival Posterior Restorations</a:t>
            </a:r>
          </a:p>
          <a:p>
            <a:pPr marL="0" indent="0">
              <a:buNone/>
            </a:pPr>
            <a:endParaRPr lang="en-US" sz="3200" dirty="0"/>
          </a:p>
        </p:txBody>
      </p:sp>
      <p:sp>
        <p:nvSpPr>
          <p:cNvPr id="6" name="Rectangle 5"/>
          <p:cNvSpPr/>
          <p:nvPr/>
        </p:nvSpPr>
        <p:spPr>
          <a:xfrm>
            <a:off x="-406400" y="4422583"/>
            <a:ext cx="6134100" cy="1292662"/>
          </a:xfrm>
          <a:prstGeom prst="rect">
            <a:avLst/>
          </a:prstGeom>
        </p:spPr>
        <p:txBody>
          <a:bodyPr wrap="square">
            <a:spAutoFit/>
          </a:bodyPr>
          <a:lstStyle/>
          <a:p>
            <a:pPr algn="ctr">
              <a:spcAft>
                <a:spcPts val="600"/>
              </a:spcAft>
            </a:pPr>
            <a:r>
              <a:rPr lang="en-US">
                <a:solidFill>
                  <a:schemeClr val="accent4"/>
                </a:solidFill>
              </a:rPr>
              <a:t>Done by</a:t>
            </a:r>
          </a:p>
          <a:p>
            <a:pPr algn="ctr">
              <a:spcAft>
                <a:spcPts val="600"/>
              </a:spcAft>
            </a:pPr>
            <a:r>
              <a:rPr lang="en-US">
                <a:solidFill>
                  <a:schemeClr val="accent4"/>
                </a:solidFill>
              </a:rPr>
              <a:t>Assistant lecturer</a:t>
            </a:r>
          </a:p>
          <a:p>
            <a:pPr algn="ctr">
              <a:spcAft>
                <a:spcPts val="600"/>
              </a:spcAft>
            </a:pPr>
            <a:r>
              <a:rPr lang="en-US" sz="3200">
                <a:solidFill>
                  <a:schemeClr val="accent4"/>
                </a:solidFill>
              </a:rPr>
              <a:t>Marwah Ismael</a:t>
            </a:r>
          </a:p>
        </p:txBody>
      </p:sp>
    </p:spTree>
    <p:extLst>
      <p:ext uri="{BB962C8B-B14F-4D97-AF65-F5344CB8AC3E}">
        <p14:creationId xmlns:p14="http://schemas.microsoft.com/office/powerpoint/2010/main" val="345656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vert="horz" lIns="91440" tIns="45720" rIns="91440" bIns="45720" rtlCol="0" anchor="b">
            <a:normAutofit/>
          </a:bodyPr>
          <a:lstStyle/>
          <a:p>
            <a:r>
              <a:rPr lang="en-US" sz="6000" b="1" i="1" kern="1200" dirty="0">
                <a:solidFill>
                  <a:srgbClr val="D98082"/>
                </a:solidFill>
                <a:latin typeface="+mj-lt"/>
                <a:ea typeface="+mj-ea"/>
                <a:cs typeface="+mj-cs"/>
              </a:rPr>
              <a:t>posts</a:t>
            </a:r>
          </a:p>
        </p:txBody>
      </p:sp>
      <p:sp>
        <p:nvSpPr>
          <p:cNvPr id="4" name="Rectangle 3"/>
          <p:cNvSpPr/>
          <p:nvPr/>
        </p:nvSpPr>
        <p:spPr>
          <a:xfrm>
            <a:off x="1144923" y="2405894"/>
            <a:ext cx="5315189" cy="353508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600" b="1"/>
              <a:t>Posts and the Ferrule Effect</a:t>
            </a:r>
            <a:r>
              <a:rPr lang="en-US" sz="1600"/>
              <a:t>:</a:t>
            </a:r>
          </a:p>
          <a:p>
            <a:pPr indent="-228600">
              <a:lnSpc>
                <a:spcPct val="90000"/>
              </a:lnSpc>
              <a:spcAft>
                <a:spcPts val="600"/>
              </a:spcAft>
              <a:buFont typeface="Arial" panose="020B0604020202020204" pitchFamily="34" charset="0"/>
              <a:buChar char="•"/>
            </a:pPr>
            <a:r>
              <a:rPr lang="en-US" sz="1600"/>
              <a:t>The ferrule effect plays a greater role than posts for restoration survival (Naumann, Schmitter et al. 2018)</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Posts complement the ferrule by preventing separation of the tooth/core/post complex from the root.</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Fiber posts generally show better long-term prognosis than metal posts.</a:t>
            </a:r>
          </a:p>
          <a:p>
            <a:pPr indent="-228600">
              <a:lnSpc>
                <a:spcPct val="90000"/>
              </a:lnSpc>
              <a:spcAft>
                <a:spcPts val="600"/>
              </a:spcAft>
              <a:buFont typeface="Arial" panose="020B0604020202020204" pitchFamily="34" charset="0"/>
              <a:buChar char="•"/>
            </a:pPr>
            <a:r>
              <a:rPr lang="en-US" sz="1600"/>
              <a:t>Fiber posts :less catastrophic root fractures but may fail due to retention loss.</a:t>
            </a:r>
          </a:p>
          <a:p>
            <a:pPr indent="-228600">
              <a:lnSpc>
                <a:spcPct val="90000"/>
              </a:lnSpc>
              <a:spcAft>
                <a:spcPts val="600"/>
              </a:spcAft>
              <a:buFont typeface="Arial" panose="020B0604020202020204" pitchFamily="34" charset="0"/>
              <a:buChar char="•"/>
            </a:pPr>
            <a:r>
              <a:rPr lang="en-US" sz="1600"/>
              <a:t>Metal posts: more likely associated with severe root  fractures. (Wang, Shu et al. 2019)</a:t>
            </a:r>
          </a:p>
        </p:txBody>
      </p:sp>
      <p:sp>
        <p:nvSpPr>
          <p:cNvPr id="2060" name="Rectangle 205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Rectangle 206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3" name="Picture 5" descr="Fiber post reconstruction. Update an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5967" y="2044623"/>
            <a:ext cx="4170530" cy="2800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77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vert="horz" lIns="91440" tIns="45720" rIns="91440" bIns="45720" rtlCol="0" anchor="ctr">
            <a:normAutofit/>
          </a:bodyPr>
          <a:lstStyle/>
          <a:p>
            <a:r>
              <a:rPr lang="en-US" sz="6000" b="1" i="1" kern="1200" dirty="0">
                <a:solidFill>
                  <a:srgbClr val="D98082"/>
                </a:solidFill>
                <a:latin typeface="+mj-lt"/>
                <a:ea typeface="+mj-ea"/>
                <a:cs typeface="+mj-cs"/>
              </a:rPr>
              <a:t>posts</a:t>
            </a:r>
            <a:endParaRPr lang="en-US" sz="6000" i="1" kern="1200" dirty="0">
              <a:solidFill>
                <a:srgbClr val="D98082"/>
              </a:solidFill>
              <a:latin typeface="+mj-lt"/>
              <a:ea typeface="+mj-ea"/>
              <a:cs typeface="+mj-cs"/>
            </a:endParaRPr>
          </a:p>
        </p:txBody>
      </p:sp>
      <p:sp>
        <p:nvSpPr>
          <p:cNvPr id="4" name="Rectangle 3"/>
          <p:cNvSpPr/>
          <p:nvPr/>
        </p:nvSpPr>
        <p:spPr>
          <a:xfrm>
            <a:off x="1285240" y="2969469"/>
            <a:ext cx="8074815" cy="280039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Posts are more beneficial for incisors, canines, and premolars due to horizontal occlusal loads. (Naumann, Schmitter et al. 2018)</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b="1"/>
              <a:t>Key Considerations for Post Selection </a:t>
            </a:r>
            <a:r>
              <a:rPr lang="en-US" sz="2000"/>
              <a:t>(Carvalho, Lazari et al. 2018)</a:t>
            </a:r>
            <a:endParaRPr lang="en-US" sz="2000" b="1"/>
          </a:p>
          <a:p>
            <a:pPr marL="342900" indent="-228600">
              <a:lnSpc>
                <a:spcPct val="90000"/>
              </a:lnSpc>
              <a:spcAft>
                <a:spcPts val="600"/>
              </a:spcAft>
              <a:buFont typeface="Arial" panose="020B0604020202020204" pitchFamily="34" charset="0"/>
              <a:buChar char="•"/>
            </a:pPr>
            <a:r>
              <a:rPr lang="en-US" sz="2000" b="1"/>
              <a:t>Preserve </a:t>
            </a:r>
            <a:r>
              <a:rPr lang="en-US" sz="2000"/>
              <a:t>tooth structure to support the ferrule effect.</a:t>
            </a:r>
          </a:p>
          <a:p>
            <a:pPr marL="342900" indent="-228600">
              <a:lnSpc>
                <a:spcPct val="90000"/>
              </a:lnSpc>
              <a:spcAft>
                <a:spcPts val="600"/>
              </a:spcAft>
              <a:buFont typeface="Arial" panose="020B0604020202020204" pitchFamily="34" charset="0"/>
              <a:buChar char="•"/>
            </a:pPr>
            <a:r>
              <a:rPr lang="en-US" sz="2000"/>
              <a:t>Avoid excessive canal preparation that weakens the tooth.</a:t>
            </a:r>
          </a:p>
          <a:p>
            <a:pPr marL="342900" indent="-228600">
              <a:lnSpc>
                <a:spcPct val="90000"/>
              </a:lnSpc>
              <a:spcAft>
                <a:spcPts val="600"/>
              </a:spcAft>
              <a:buFont typeface="Arial" panose="020B0604020202020204" pitchFamily="34" charset="0"/>
              <a:buChar char="•"/>
            </a:pPr>
            <a:r>
              <a:rPr lang="en-US" sz="2000"/>
              <a:t>Use posts that fit the original canal width.</a:t>
            </a:r>
          </a:p>
        </p:txBody>
      </p:sp>
    </p:spTree>
    <p:extLst>
      <p:ext uri="{BB962C8B-B14F-4D97-AF65-F5344CB8AC3E}">
        <p14:creationId xmlns:p14="http://schemas.microsoft.com/office/powerpoint/2010/main" val="426023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000" b="1" i="1"/>
              <a:t>Fiber-Reinforced Composites</a:t>
            </a:r>
          </a:p>
        </p:txBody>
      </p:sp>
      <p:sp>
        <p:nvSpPr>
          <p:cNvPr id="41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0080" y="2872899"/>
            <a:ext cx="4243589" cy="332066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700" dirty="0"/>
              <a:t>Suggested as an alternative to posts and reduce cusp coverage needs.</a:t>
            </a:r>
          </a:p>
          <a:p>
            <a:pPr marL="285750" indent="-228600">
              <a:lnSpc>
                <a:spcPct val="90000"/>
              </a:lnSpc>
              <a:spcAft>
                <a:spcPts val="600"/>
              </a:spcAft>
              <a:buFont typeface="Arial" panose="020B0604020202020204" pitchFamily="34" charset="0"/>
              <a:buChar char="•"/>
            </a:pPr>
            <a:r>
              <a:rPr lang="en-US" sz="1700" dirty="0"/>
              <a:t>using fiber-reinforced composites instead of conventional hybrid composites improves the fracture resistance of </a:t>
            </a:r>
            <a:r>
              <a:rPr lang="en-US" sz="1700" dirty="0" err="1"/>
              <a:t>endodontically</a:t>
            </a:r>
            <a:r>
              <a:rPr lang="en-US" sz="1700" dirty="0"/>
              <a:t> treated teeth (</a:t>
            </a:r>
            <a:r>
              <a:rPr lang="en-US" sz="1700" dirty="0" err="1"/>
              <a:t>Magne</a:t>
            </a:r>
            <a:r>
              <a:rPr lang="en-US" sz="1700" dirty="0"/>
              <a:t>, Goldberg et al. 2016).</a:t>
            </a:r>
          </a:p>
          <a:p>
            <a:pPr marL="285750" indent="-228600">
              <a:lnSpc>
                <a:spcPct val="90000"/>
              </a:lnSpc>
              <a:spcAft>
                <a:spcPts val="600"/>
              </a:spcAft>
              <a:buFont typeface="Arial" panose="020B0604020202020204" pitchFamily="34" charset="0"/>
              <a:buChar char="•"/>
            </a:pPr>
            <a:r>
              <a:rPr lang="en-US" sz="1700" dirty="0"/>
              <a:t>Other studies demonstrate that these fiber-reinforced direct composites cannot reduce the need for posts and may not provide more benefits than conventional composites (Casanova and </a:t>
            </a:r>
            <a:r>
              <a:rPr lang="en-US" sz="1700" dirty="0" err="1"/>
              <a:t>Özcan</a:t>
            </a:r>
            <a:r>
              <a:rPr lang="en-US" sz="1700" dirty="0"/>
              <a:t> 2021)</a:t>
            </a:r>
          </a:p>
          <a:p>
            <a:pPr marL="285750" indent="-228600">
              <a:lnSpc>
                <a:spcPct val="90000"/>
              </a:lnSpc>
              <a:spcAft>
                <a:spcPts val="600"/>
              </a:spcAft>
              <a:buFont typeface="Arial" panose="020B0604020202020204" pitchFamily="34" charset="0"/>
              <a:buChar char="•"/>
            </a:pPr>
            <a:endParaRPr lang="en-US" sz="1700" dirty="0"/>
          </a:p>
          <a:p>
            <a:pPr marL="285750" indent="-228600">
              <a:lnSpc>
                <a:spcPct val="90000"/>
              </a:lnSpc>
              <a:spcAft>
                <a:spcPts val="600"/>
              </a:spcAft>
              <a:buFont typeface="Arial" panose="020B0604020202020204" pitchFamily="34" charset="0"/>
              <a:buChar char="•"/>
            </a:pPr>
            <a:endParaRPr lang="en-US" sz="1700" dirty="0"/>
          </a:p>
        </p:txBody>
      </p:sp>
      <p:pic>
        <p:nvPicPr>
          <p:cNvPr id="4098" name="Picture 2" descr="Short Fiber Reinforced Composites – Advantages and Application"/>
          <p:cNvPicPr>
            <a:picLocks noChangeAspect="1" noChangeArrowheads="1"/>
          </p:cNvPicPr>
          <p:nvPr/>
        </p:nvPicPr>
        <p:blipFill>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1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000" b="1" i="1"/>
              <a:t>Fiber-Reinforced Composites</a:t>
            </a:r>
          </a:p>
        </p:txBody>
      </p:sp>
      <p:sp>
        <p:nvSpPr>
          <p:cNvPr id="41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3408" y="3176335"/>
            <a:ext cx="4589646" cy="3322030"/>
          </a:xfrm>
          <a:prstGeom prst="rect">
            <a:avLst/>
          </a:prstGeom>
        </p:spPr>
        <p:txBody>
          <a:bodyPr vert="horz" lIns="91440" tIns="45720" rIns="91440" bIns="45720" rtlCol="0">
            <a:normAutofit/>
          </a:bodyPr>
          <a:lstStyle/>
          <a:p>
            <a:pPr marL="342900" indent="-228600" algn="just">
              <a:lnSpc>
                <a:spcPct val="90000"/>
              </a:lnSpc>
              <a:spcAft>
                <a:spcPts val="600"/>
              </a:spcAft>
              <a:buFont typeface="Arial" panose="020B0604020202020204" pitchFamily="34" charset="0"/>
              <a:buChar char="•"/>
            </a:pPr>
            <a:r>
              <a:rPr lang="en-US" sz="2000" dirty="0"/>
              <a:t>Restoration of </a:t>
            </a:r>
            <a:r>
              <a:rPr lang="en-US" sz="2000" dirty="0" err="1"/>
              <a:t>endodontically</a:t>
            </a:r>
            <a:r>
              <a:rPr lang="en-US" sz="2000" dirty="0"/>
              <a:t> treated teeth using the wallpapering technique recorded the highest mean of fracture resistance with a repairable mode of fracture</a:t>
            </a:r>
          </a:p>
        </p:txBody>
      </p:sp>
      <p:pic>
        <p:nvPicPr>
          <p:cNvPr id="3" name="Picture 2"/>
          <p:cNvPicPr>
            <a:picLocks noChangeAspect="1"/>
          </p:cNvPicPr>
          <p:nvPr/>
        </p:nvPicPr>
        <p:blipFill rotWithShape="1">
          <a:blip r:embed="rId2"/>
          <a:srcRect t="32159" b="45084"/>
          <a:stretch/>
        </p:blipFill>
        <p:spPr>
          <a:xfrm>
            <a:off x="5318089" y="142073"/>
            <a:ext cx="6774224" cy="3359451"/>
          </a:xfrm>
          <a:prstGeom prst="rect">
            <a:avLst/>
          </a:prstGeom>
        </p:spPr>
      </p:pic>
      <p:pic>
        <p:nvPicPr>
          <p:cNvPr id="6" name="Picture 5"/>
          <p:cNvPicPr>
            <a:picLocks noChangeAspect="1"/>
          </p:cNvPicPr>
          <p:nvPr/>
        </p:nvPicPr>
        <p:blipFill rotWithShape="1">
          <a:blip r:embed="rId3"/>
          <a:srcRect l="681" t="9833" b="18714"/>
          <a:stretch/>
        </p:blipFill>
        <p:spPr>
          <a:xfrm>
            <a:off x="5325906" y="3542390"/>
            <a:ext cx="6776030" cy="3058243"/>
          </a:xfrm>
          <a:prstGeom prst="rect">
            <a:avLst/>
          </a:prstGeom>
        </p:spPr>
      </p:pic>
    </p:spTree>
    <p:extLst>
      <p:ext uri="{BB962C8B-B14F-4D97-AF65-F5344CB8AC3E}">
        <p14:creationId xmlns:p14="http://schemas.microsoft.com/office/powerpoint/2010/main" val="3619264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136397" y="502020"/>
            <a:ext cx="5323715" cy="1642970"/>
          </a:xfrm>
        </p:spPr>
        <p:txBody>
          <a:bodyPr vert="horz" lIns="91440" tIns="45720" rIns="91440" bIns="45720" rtlCol="0" anchor="b">
            <a:normAutofit/>
          </a:bodyPr>
          <a:lstStyle/>
          <a:p>
            <a:r>
              <a:rPr lang="en-US" sz="4000" b="1" i="1" kern="1200">
                <a:solidFill>
                  <a:schemeClr val="tx1"/>
                </a:solidFill>
                <a:latin typeface="+mj-lt"/>
                <a:ea typeface="+mj-ea"/>
                <a:cs typeface="+mj-cs"/>
              </a:rPr>
              <a:t>Fiber-Reinforced Composites</a:t>
            </a:r>
            <a:endParaRPr lang="en-US" sz="4000" i="1" kern="1200">
              <a:solidFill>
                <a:schemeClr val="tx1"/>
              </a:solidFill>
              <a:latin typeface="+mj-lt"/>
              <a:ea typeface="+mj-ea"/>
              <a:cs typeface="+mj-cs"/>
            </a:endParaRPr>
          </a:p>
        </p:txBody>
      </p:sp>
      <p:sp>
        <p:nvSpPr>
          <p:cNvPr id="4" name="Rectangle 3"/>
          <p:cNvSpPr/>
          <p:nvPr/>
        </p:nvSpPr>
        <p:spPr>
          <a:xfrm>
            <a:off x="1144923" y="2405894"/>
            <a:ext cx="5315189" cy="3535083"/>
          </a:xfrm>
          <a:prstGeom prst="rect">
            <a:avLst/>
          </a:prstGeom>
        </p:spPr>
        <p:txBody>
          <a:bodyPr vert="horz" lIns="91440" tIns="45720" rIns="91440" bIns="45720" rtlCol="0" anchor="t">
            <a:normAutofit/>
          </a:bodyPr>
          <a:lstStyle/>
          <a:p>
            <a:pPr marL="285750" indent="-228600" algn="just">
              <a:lnSpc>
                <a:spcPct val="90000"/>
              </a:lnSpc>
              <a:spcAft>
                <a:spcPts val="600"/>
              </a:spcAft>
              <a:buFont typeface="Arial" panose="020B0604020202020204" pitchFamily="34" charset="0"/>
              <a:buChar char="•"/>
            </a:pPr>
            <a:r>
              <a:rPr lang="en-US" sz="2000" dirty="0">
                <a:solidFill>
                  <a:srgbClr val="D98082"/>
                </a:solidFill>
              </a:rPr>
              <a:t>long polyethylene fibers appear to enhance overall fracture resistance </a:t>
            </a:r>
            <a:r>
              <a:rPr lang="en-US" sz="2000" dirty="0"/>
              <a:t>and promote favorable fracture modes (</a:t>
            </a:r>
            <a:r>
              <a:rPr lang="en-US" sz="2000" dirty="0" err="1"/>
              <a:t>Ferrando</a:t>
            </a:r>
            <a:r>
              <a:rPr lang="en-US" sz="2000" dirty="0"/>
              <a:t> </a:t>
            </a:r>
            <a:r>
              <a:rPr lang="en-US" sz="2000" dirty="0" err="1"/>
              <a:t>Cascales</a:t>
            </a:r>
            <a:r>
              <a:rPr lang="en-US" sz="2000" dirty="0"/>
              <a:t>, Andreu Murillo et al. 2025).</a:t>
            </a:r>
          </a:p>
          <a:p>
            <a:pPr indent="-228600" algn="just">
              <a:lnSpc>
                <a:spcPct val="90000"/>
              </a:lnSpc>
              <a:spcAft>
                <a:spcPts val="600"/>
              </a:spcAft>
              <a:buFont typeface="Arial" panose="020B0604020202020204" pitchFamily="34" charset="0"/>
              <a:buChar char="•"/>
            </a:pPr>
            <a:endParaRPr lang="en-US" sz="2000" dirty="0"/>
          </a:p>
          <a:p>
            <a:pPr marL="285750" indent="-228600" algn="just">
              <a:lnSpc>
                <a:spcPct val="90000"/>
              </a:lnSpc>
              <a:spcAft>
                <a:spcPts val="600"/>
              </a:spcAft>
              <a:buFont typeface="Arial" panose="020B0604020202020204" pitchFamily="34" charset="0"/>
              <a:buChar char="•"/>
            </a:pPr>
            <a:r>
              <a:rPr lang="en-US" sz="2000" dirty="0"/>
              <a:t>A recent systematic review and meta-analysis showed that both </a:t>
            </a:r>
            <a:r>
              <a:rPr lang="en-US" sz="2000" dirty="0">
                <a:solidFill>
                  <a:srgbClr val="D98082"/>
                </a:solidFill>
              </a:rPr>
              <a:t>short glass-fiber or bidirectional polyethylene fiber improve fracture resistance and the fracture mode</a:t>
            </a:r>
            <a:r>
              <a:rPr lang="en-US" sz="2000" dirty="0"/>
              <a:t> of structurally compromised teeth is equally efficient  (</a:t>
            </a:r>
            <a:r>
              <a:rPr lang="en-US" sz="2000" dirty="0" err="1"/>
              <a:t>Bijelic-Donova</a:t>
            </a:r>
            <a:r>
              <a:rPr lang="en-US" sz="2000" dirty="0"/>
              <a:t>, Bath et al. 2025)</a:t>
            </a:r>
          </a:p>
          <a:p>
            <a:pPr marL="285750" indent="-228600">
              <a:lnSpc>
                <a:spcPct val="90000"/>
              </a:lnSpc>
              <a:spcAft>
                <a:spcPts val="600"/>
              </a:spcAft>
              <a:buFont typeface="Arial" panose="020B0604020202020204" pitchFamily="34" charset="0"/>
              <a:buChar char="•"/>
            </a:pPr>
            <a:endParaRPr lang="en-US" sz="2000" dirty="0"/>
          </a:p>
        </p:txBody>
      </p:sp>
      <p:sp>
        <p:nvSpPr>
          <p:cNvPr id="5129" name="Rectangle 512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3" name="Rectangle 513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5" name="Rectangle 513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58893" t="63468" r="1384" b="6473"/>
          <a:stretch/>
        </p:blipFill>
        <p:spPr bwMode="auto">
          <a:xfrm>
            <a:off x="7075967" y="1402290"/>
            <a:ext cx="4170530" cy="408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81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1588339"/>
            <a:ext cx="3201366" cy="3387497"/>
          </a:xfrm>
        </p:spPr>
        <p:txBody>
          <a:bodyPr vert="horz" lIns="91440" tIns="45720" rIns="91440" bIns="45720" rtlCol="0" anchor="b">
            <a:normAutofit/>
          </a:bodyPr>
          <a:lstStyle/>
          <a:p>
            <a:pPr algn="r"/>
            <a:r>
              <a:rPr lang="en-US" sz="4000" b="1" i="1" kern="1200" dirty="0">
                <a:latin typeface="+mj-lt"/>
                <a:ea typeface="+mj-ea"/>
                <a:cs typeface="+mj-cs"/>
              </a:rPr>
              <a:t>Case.1. </a:t>
            </a:r>
            <a:r>
              <a:rPr lang="en-US" sz="4000" b="1" i="1" kern="1200" dirty="0" err="1">
                <a:latin typeface="+mj-lt"/>
                <a:ea typeface="+mj-ea"/>
                <a:cs typeface="+mj-cs"/>
              </a:rPr>
              <a:t>Supraosseous</a:t>
            </a:r>
            <a:r>
              <a:rPr lang="en-US" sz="4000" b="1" i="1" kern="1200" dirty="0">
                <a:latin typeface="+mj-lt"/>
                <a:ea typeface="+mj-ea"/>
                <a:cs typeface="+mj-cs"/>
              </a:rPr>
              <a:t> </a:t>
            </a:r>
            <a:r>
              <a:rPr lang="en-US" sz="4000" b="1" i="1" kern="1200" dirty="0" err="1">
                <a:latin typeface="+mj-lt"/>
                <a:ea typeface="+mj-ea"/>
                <a:cs typeface="+mj-cs"/>
              </a:rPr>
              <a:t>subgingival</a:t>
            </a:r>
            <a:r>
              <a:rPr lang="en-US" sz="4000" b="1" i="1" kern="1200" dirty="0">
                <a:latin typeface="+mj-lt"/>
                <a:ea typeface="+mj-ea"/>
                <a:cs typeface="+mj-cs"/>
              </a:rPr>
              <a:t> margins</a:t>
            </a:r>
            <a:br>
              <a:rPr lang="en-US" sz="4000" b="1" i="1" kern="1200" dirty="0">
                <a:latin typeface="+mj-lt"/>
                <a:ea typeface="+mj-ea"/>
                <a:cs typeface="+mj-cs"/>
              </a:rPr>
            </a:br>
            <a:r>
              <a:rPr lang="en-US" sz="4000" b="1" i="1" kern="1200" dirty="0">
                <a:latin typeface="+mj-lt"/>
                <a:ea typeface="+mj-ea"/>
                <a:cs typeface="+mj-cs"/>
              </a:rPr>
              <a:t>moderate tissue loss</a:t>
            </a:r>
          </a:p>
        </p:txBody>
      </p:sp>
      <p:sp>
        <p:nvSpPr>
          <p:cNvPr id="4" name="Rectangle 3"/>
          <p:cNvSpPr/>
          <p:nvPr/>
        </p:nvSpPr>
        <p:spPr>
          <a:xfrm>
            <a:off x="4441371" y="649480"/>
            <a:ext cx="7039429" cy="5546047"/>
          </a:xfrm>
          <a:prstGeom prst="rect">
            <a:avLst/>
          </a:prstGeom>
        </p:spPr>
        <p:txBody>
          <a:bodyPr vert="horz" lIns="91440" tIns="45720" rIns="91440" bIns="45720" rtlCol="0" anchor="ctr">
            <a:normAutofit/>
          </a:bodyPr>
          <a:lstStyle/>
          <a:p>
            <a:pPr marL="342900" indent="-228600" algn="just">
              <a:lnSpc>
                <a:spcPct val="90000"/>
              </a:lnSpc>
              <a:spcAft>
                <a:spcPts val="600"/>
              </a:spcAft>
              <a:buFont typeface="Arial" panose="020B0604020202020204" pitchFamily="34" charset="0"/>
              <a:buChar char="•"/>
            </a:pPr>
            <a:r>
              <a:rPr lang="en-US" sz="2000" dirty="0"/>
              <a:t>For </a:t>
            </a:r>
            <a:r>
              <a:rPr lang="en-US" sz="2000" dirty="0" err="1"/>
              <a:t>supraosseous</a:t>
            </a:r>
            <a:r>
              <a:rPr lang="en-US" sz="2000" dirty="0"/>
              <a:t> and shallow </a:t>
            </a:r>
            <a:r>
              <a:rPr lang="en-US" sz="2000" dirty="0" err="1"/>
              <a:t>subgingival</a:t>
            </a:r>
            <a:r>
              <a:rPr lang="en-US" sz="2000" dirty="0"/>
              <a:t> defects, a </a:t>
            </a:r>
            <a:r>
              <a:rPr lang="en-US" sz="2000" dirty="0">
                <a:solidFill>
                  <a:srgbClr val="D98082"/>
                </a:solidFill>
              </a:rPr>
              <a:t>simple </a:t>
            </a:r>
            <a:r>
              <a:rPr lang="en-US" sz="2000" dirty="0" err="1">
                <a:solidFill>
                  <a:srgbClr val="D98082"/>
                </a:solidFill>
              </a:rPr>
              <a:t>gingivectomy</a:t>
            </a:r>
            <a:r>
              <a:rPr lang="en-US" sz="2000" dirty="0">
                <a:solidFill>
                  <a:srgbClr val="D98082"/>
                </a:solidFill>
              </a:rPr>
              <a:t> </a:t>
            </a:r>
            <a:r>
              <a:rPr lang="en-US" sz="2000" dirty="0"/>
              <a:t>is sufficient to provide proper access.</a:t>
            </a:r>
          </a:p>
          <a:p>
            <a:pPr marL="342900" indent="-228600" algn="just">
              <a:lnSpc>
                <a:spcPct val="90000"/>
              </a:lnSpc>
              <a:spcAft>
                <a:spcPts val="600"/>
              </a:spcAft>
              <a:buFont typeface="Arial" panose="020B0604020202020204" pitchFamily="34" charset="0"/>
              <a:buChar char="•"/>
            </a:pPr>
            <a:r>
              <a:rPr lang="en-US" sz="2000" dirty="0">
                <a:solidFill>
                  <a:srgbClr val="00B0F0"/>
                </a:solidFill>
              </a:rPr>
              <a:t> Deep Margin elevation DME </a:t>
            </a:r>
            <a:r>
              <a:rPr lang="en-US" sz="2000" dirty="0"/>
              <a:t>procedures are effective for </a:t>
            </a:r>
            <a:r>
              <a:rPr lang="en-US" sz="2000" dirty="0" err="1"/>
              <a:t>subgingival</a:t>
            </a:r>
            <a:r>
              <a:rPr lang="en-US" sz="2000" dirty="0"/>
              <a:t> but </a:t>
            </a:r>
            <a:r>
              <a:rPr lang="en-US" sz="2000" dirty="0" err="1"/>
              <a:t>supraosseous</a:t>
            </a:r>
            <a:r>
              <a:rPr lang="en-US" sz="2000" dirty="0"/>
              <a:t> defects</a:t>
            </a:r>
          </a:p>
          <a:p>
            <a:pPr marL="342900" indent="-228600" algn="just">
              <a:lnSpc>
                <a:spcPct val="90000"/>
              </a:lnSpc>
              <a:spcAft>
                <a:spcPts val="600"/>
              </a:spcAft>
              <a:buFont typeface="Arial" panose="020B0604020202020204" pitchFamily="34" charset="0"/>
              <a:buChar char="•"/>
            </a:pPr>
            <a:r>
              <a:rPr lang="en-US" sz="2000" dirty="0" err="1"/>
              <a:t>Gingivectomy</a:t>
            </a:r>
            <a:r>
              <a:rPr lang="en-US" sz="2000" dirty="0"/>
              <a:t> exposes the </a:t>
            </a:r>
            <a:r>
              <a:rPr lang="en-US" sz="2000" dirty="0" err="1"/>
              <a:t>supraosseous</a:t>
            </a:r>
            <a:r>
              <a:rPr lang="en-US" sz="2000" dirty="0"/>
              <a:t> structure for proper isolation (e.g., rubber dam or clamp placement).</a:t>
            </a:r>
          </a:p>
          <a:p>
            <a:pPr marL="342900" indent="-228600" algn="just">
              <a:lnSpc>
                <a:spcPct val="90000"/>
              </a:lnSpc>
              <a:spcAft>
                <a:spcPts val="600"/>
              </a:spcAft>
              <a:buFont typeface="Arial" panose="020B0604020202020204" pitchFamily="34" charset="0"/>
              <a:buChar char="•"/>
            </a:pPr>
            <a:r>
              <a:rPr lang="en-US" sz="2000" dirty="0"/>
              <a:t>Tools such as Teflon tape, curved matrices, and wedges are </a:t>
            </a:r>
            <a:r>
              <a:rPr lang="en-US" sz="2000" dirty="0">
                <a:solidFill>
                  <a:srgbClr val="D98082"/>
                </a:solidFill>
              </a:rPr>
              <a:t>essential for displacing soft tissue and stabilizing the restoration </a:t>
            </a:r>
            <a:r>
              <a:rPr lang="en-US" sz="2000" dirty="0"/>
              <a:t>(Cardoso et al 2024).</a:t>
            </a: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4073034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4457" y="586855"/>
            <a:ext cx="3203631" cy="3387497"/>
          </a:xfrm>
        </p:spPr>
        <p:txBody>
          <a:bodyPr vert="horz" lIns="91440" tIns="45720" rIns="91440" bIns="45720" rtlCol="0" anchor="b">
            <a:normAutofit/>
          </a:bodyPr>
          <a:lstStyle/>
          <a:p>
            <a:pPr algn="r"/>
            <a:r>
              <a:rPr lang="en-US" sz="5400" b="1" i="1" kern="1200" dirty="0">
                <a:solidFill>
                  <a:srgbClr val="FFFFFF"/>
                </a:solidFill>
                <a:latin typeface="+mj-lt"/>
                <a:ea typeface="+mj-ea"/>
                <a:cs typeface="+mj-cs"/>
              </a:rPr>
              <a:t>DME</a:t>
            </a:r>
          </a:p>
        </p:txBody>
      </p:sp>
      <p:sp>
        <p:nvSpPr>
          <p:cNvPr id="4" name="Rectangle 3"/>
          <p:cNvSpPr/>
          <p:nvPr/>
        </p:nvSpPr>
        <p:spPr>
          <a:xfrm>
            <a:off x="4810259" y="649480"/>
            <a:ext cx="6555347" cy="5546047"/>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dirty="0" err="1"/>
              <a:t>Alhassan</a:t>
            </a:r>
            <a:r>
              <a:rPr lang="en-US" sz="2000" dirty="0"/>
              <a:t> and </a:t>
            </a:r>
            <a:r>
              <a:rPr lang="en-US" sz="2000" dirty="0" err="1"/>
              <a:t>Bajunaid</a:t>
            </a:r>
            <a:r>
              <a:rPr lang="en-US" sz="2000" dirty="0"/>
              <a:t> , (2020) suggested that </a:t>
            </a:r>
            <a:r>
              <a:rPr lang="en-US" sz="2000" dirty="0">
                <a:solidFill>
                  <a:srgbClr val="D98082"/>
                </a:solidFill>
              </a:rPr>
              <a:t>DME</a:t>
            </a:r>
            <a:r>
              <a:rPr lang="en-US" sz="2000" dirty="0"/>
              <a:t>  can be performed when the lesion reaches </a:t>
            </a:r>
            <a:r>
              <a:rPr lang="en-US" sz="2000" dirty="0">
                <a:solidFill>
                  <a:srgbClr val="D98082"/>
                </a:solidFill>
              </a:rPr>
              <a:t>the gingival sulcus till the junctional epithelium. </a:t>
            </a:r>
          </a:p>
          <a:p>
            <a:pPr marL="342900" indent="-228600">
              <a:lnSpc>
                <a:spcPct val="90000"/>
              </a:lnSpc>
              <a:spcAft>
                <a:spcPts val="600"/>
              </a:spcAft>
              <a:buFont typeface="Arial" panose="020B0604020202020204" pitchFamily="34" charset="0"/>
              <a:buChar char="•"/>
            </a:pPr>
            <a:r>
              <a:rPr lang="en-US" sz="2000" dirty="0"/>
              <a:t>When caries invades </a:t>
            </a:r>
            <a:r>
              <a:rPr lang="en-US" sz="2000" dirty="0">
                <a:solidFill>
                  <a:srgbClr val="D98082"/>
                </a:solidFill>
              </a:rPr>
              <a:t>the connective tissue, SCL </a:t>
            </a:r>
            <a:r>
              <a:rPr lang="en-US" sz="2000" dirty="0"/>
              <a:t>needs to be performed. </a:t>
            </a:r>
          </a:p>
          <a:p>
            <a:pPr marL="342900" lvl="0" indent="-228600">
              <a:lnSpc>
                <a:spcPct val="90000"/>
              </a:lnSpc>
              <a:spcAft>
                <a:spcPts val="600"/>
              </a:spcAft>
              <a:buFont typeface="Arial" panose="020B0604020202020204" pitchFamily="34" charset="0"/>
              <a:buChar char="•"/>
            </a:pPr>
            <a:r>
              <a:rPr lang="en-US" sz="2000" dirty="0"/>
              <a:t>Clinical studies show stability in the long term without significant adverse periodontal effects, although increased bleeding on probing is sometimes observed.</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248242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286" y="278038"/>
            <a:ext cx="10555514" cy="1325563"/>
          </a:xfrm>
        </p:spPr>
        <p:txBody>
          <a:bodyPr>
            <a:normAutofit/>
          </a:bodyPr>
          <a:lstStyle/>
          <a:p>
            <a:r>
              <a:rPr lang="en-US" b="1" i="1" dirty="0">
                <a:solidFill>
                  <a:srgbClr val="00B0F0"/>
                </a:solidFill>
              </a:rPr>
              <a:t>Case.1. </a:t>
            </a:r>
            <a:r>
              <a:rPr lang="en-US" b="1" i="1" dirty="0" err="1">
                <a:solidFill>
                  <a:srgbClr val="00B0F0"/>
                </a:solidFill>
              </a:rPr>
              <a:t>Supraosseous</a:t>
            </a:r>
            <a:r>
              <a:rPr lang="en-US" b="1" i="1" dirty="0">
                <a:solidFill>
                  <a:srgbClr val="00B0F0"/>
                </a:solidFill>
              </a:rPr>
              <a:t> </a:t>
            </a:r>
            <a:r>
              <a:rPr lang="en-US" b="1" i="1" dirty="0" err="1">
                <a:solidFill>
                  <a:srgbClr val="00B0F0"/>
                </a:solidFill>
              </a:rPr>
              <a:t>subgingival</a:t>
            </a:r>
            <a:r>
              <a:rPr lang="en-US" b="1" i="1" dirty="0">
                <a:solidFill>
                  <a:srgbClr val="00B0F0"/>
                </a:solidFill>
              </a:rPr>
              <a:t> margins</a:t>
            </a:r>
            <a:br>
              <a:rPr lang="en-US" b="1" i="1" dirty="0">
                <a:solidFill>
                  <a:srgbClr val="00B0F0"/>
                </a:solidFill>
              </a:rPr>
            </a:br>
            <a:r>
              <a:rPr lang="en-US" b="1" i="1" dirty="0">
                <a:solidFill>
                  <a:srgbClr val="00B0F0"/>
                </a:solidFill>
              </a:rPr>
              <a:t>moderate tissue loss DME</a:t>
            </a:r>
            <a:endParaRPr lang="en-US" i="1" dirty="0">
              <a:solidFill>
                <a:srgbClr val="00B0F0"/>
              </a:solidFill>
            </a:endParaRPr>
          </a:p>
        </p:txBody>
      </p:sp>
      <p:pic>
        <p:nvPicPr>
          <p:cNvPr id="4" name="Picture 3"/>
          <p:cNvPicPr>
            <a:picLocks noChangeAspect="1"/>
          </p:cNvPicPr>
          <p:nvPr/>
        </p:nvPicPr>
        <p:blipFill>
          <a:blip r:embed="rId2"/>
          <a:stretch>
            <a:fillRect/>
          </a:stretch>
        </p:blipFill>
        <p:spPr>
          <a:xfrm>
            <a:off x="1310059" y="1466171"/>
            <a:ext cx="9292328" cy="5089373"/>
          </a:xfrm>
          <a:prstGeom prst="rect">
            <a:avLst/>
          </a:prstGeom>
        </p:spPr>
      </p:pic>
      <p:sp>
        <p:nvSpPr>
          <p:cNvPr id="5" name="TextBox 4"/>
          <p:cNvSpPr txBox="1"/>
          <p:nvPr/>
        </p:nvSpPr>
        <p:spPr>
          <a:xfrm flipH="1">
            <a:off x="9129482" y="6386286"/>
            <a:ext cx="3396345" cy="369332"/>
          </a:xfrm>
          <a:prstGeom prst="rect">
            <a:avLst/>
          </a:prstGeom>
          <a:noFill/>
        </p:spPr>
        <p:txBody>
          <a:bodyPr wrap="square" rtlCol="0">
            <a:spAutoFit/>
          </a:bodyPr>
          <a:lstStyle/>
          <a:p>
            <a:r>
              <a:rPr lang="en-US" dirty="0">
                <a:solidFill>
                  <a:schemeClr val="accent4">
                    <a:lumMod val="40000"/>
                    <a:lumOff val="60000"/>
                  </a:schemeClr>
                </a:solidFill>
                <a:latin typeface="MuseoSans-100"/>
              </a:rPr>
              <a:t>(Cardoso et al 2024)</a:t>
            </a:r>
            <a:endParaRPr lang="en-US" dirty="0"/>
          </a:p>
        </p:txBody>
      </p:sp>
    </p:spTree>
    <p:extLst>
      <p:ext uri="{BB962C8B-B14F-4D97-AF65-F5344CB8AC3E}">
        <p14:creationId xmlns:p14="http://schemas.microsoft.com/office/powerpoint/2010/main" val="3928295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41989" y="699247"/>
            <a:ext cx="4572000" cy="2547428"/>
          </a:xfrm>
          <a:prstGeom prst="rect">
            <a:avLst/>
          </a:prstGeom>
        </p:spPr>
      </p:pic>
      <p:pic>
        <p:nvPicPr>
          <p:cNvPr id="7" name="Picture 6"/>
          <p:cNvPicPr>
            <a:picLocks noChangeAspect="1"/>
          </p:cNvPicPr>
          <p:nvPr/>
        </p:nvPicPr>
        <p:blipFill>
          <a:blip r:embed="rId3"/>
          <a:stretch>
            <a:fillRect/>
          </a:stretch>
        </p:blipFill>
        <p:spPr>
          <a:xfrm>
            <a:off x="1086860" y="3585982"/>
            <a:ext cx="4572000" cy="2547428"/>
          </a:xfrm>
          <a:prstGeom prst="rect">
            <a:avLst/>
          </a:prstGeom>
        </p:spPr>
      </p:pic>
      <p:pic>
        <p:nvPicPr>
          <p:cNvPr id="8" name="Picture 7"/>
          <p:cNvPicPr>
            <a:picLocks noChangeAspect="1"/>
          </p:cNvPicPr>
          <p:nvPr/>
        </p:nvPicPr>
        <p:blipFill>
          <a:blip r:embed="rId4"/>
          <a:stretch>
            <a:fillRect/>
          </a:stretch>
        </p:blipFill>
        <p:spPr>
          <a:xfrm>
            <a:off x="6015095" y="3585982"/>
            <a:ext cx="4572000" cy="2547428"/>
          </a:xfrm>
          <a:prstGeom prst="rect">
            <a:avLst/>
          </a:prstGeom>
        </p:spPr>
      </p:pic>
      <p:pic>
        <p:nvPicPr>
          <p:cNvPr id="12" name="Picture 11"/>
          <p:cNvPicPr>
            <a:picLocks noChangeAspect="1"/>
          </p:cNvPicPr>
          <p:nvPr/>
        </p:nvPicPr>
        <p:blipFill>
          <a:blip r:embed="rId5"/>
          <a:stretch>
            <a:fillRect/>
          </a:stretch>
        </p:blipFill>
        <p:spPr>
          <a:xfrm>
            <a:off x="1086860" y="755538"/>
            <a:ext cx="4572000" cy="2347074"/>
          </a:xfrm>
          <a:prstGeom prst="rect">
            <a:avLst/>
          </a:prstGeom>
        </p:spPr>
      </p:pic>
      <p:sp>
        <p:nvSpPr>
          <p:cNvPr id="2" name="TextBox 1"/>
          <p:cNvSpPr txBox="1"/>
          <p:nvPr/>
        </p:nvSpPr>
        <p:spPr>
          <a:xfrm flipH="1">
            <a:off x="7663541" y="6386286"/>
            <a:ext cx="3367315" cy="369332"/>
          </a:xfrm>
          <a:prstGeom prst="rect">
            <a:avLst/>
          </a:prstGeom>
          <a:noFill/>
        </p:spPr>
        <p:txBody>
          <a:bodyPr wrap="square" rtlCol="0">
            <a:spAutoFit/>
          </a:bodyPr>
          <a:lstStyle/>
          <a:p>
            <a:r>
              <a:rPr lang="en-US" dirty="0">
                <a:solidFill>
                  <a:schemeClr val="accent4">
                    <a:lumMod val="40000"/>
                    <a:lumOff val="60000"/>
                  </a:schemeClr>
                </a:solidFill>
                <a:latin typeface="MuseoSans-100"/>
              </a:rPr>
              <a:t>(Cardoso et al 2024)</a:t>
            </a:r>
            <a:endParaRPr lang="en-US" dirty="0"/>
          </a:p>
        </p:txBody>
      </p:sp>
    </p:spTree>
    <p:extLst>
      <p:ext uri="{BB962C8B-B14F-4D97-AF65-F5344CB8AC3E}">
        <p14:creationId xmlns:p14="http://schemas.microsoft.com/office/powerpoint/2010/main" val="647475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993"/>
          <a:stretch/>
        </p:blipFill>
        <p:spPr>
          <a:xfrm>
            <a:off x="739785" y="3632760"/>
            <a:ext cx="3694203" cy="2286844"/>
          </a:xfrm>
          <a:prstGeom prst="rect">
            <a:avLst/>
          </a:prstGeom>
        </p:spPr>
      </p:pic>
      <p:pic>
        <p:nvPicPr>
          <p:cNvPr id="6" name="Picture 5"/>
          <p:cNvPicPr>
            <a:picLocks noChangeAspect="1"/>
          </p:cNvPicPr>
          <p:nvPr/>
        </p:nvPicPr>
        <p:blipFill>
          <a:blip r:embed="rId3"/>
          <a:stretch>
            <a:fillRect/>
          </a:stretch>
        </p:blipFill>
        <p:spPr>
          <a:xfrm>
            <a:off x="4911944" y="3030532"/>
            <a:ext cx="6509803" cy="3638782"/>
          </a:xfrm>
          <a:prstGeom prst="rect">
            <a:avLst/>
          </a:prstGeom>
        </p:spPr>
      </p:pic>
      <p:pic>
        <p:nvPicPr>
          <p:cNvPr id="7" name="Picture 6"/>
          <p:cNvPicPr>
            <a:picLocks noChangeAspect="1"/>
          </p:cNvPicPr>
          <p:nvPr/>
        </p:nvPicPr>
        <p:blipFill>
          <a:blip r:embed="rId4"/>
          <a:stretch>
            <a:fillRect/>
          </a:stretch>
        </p:blipFill>
        <p:spPr>
          <a:xfrm>
            <a:off x="655750" y="510479"/>
            <a:ext cx="4104317" cy="2286844"/>
          </a:xfrm>
          <a:prstGeom prst="rect">
            <a:avLst/>
          </a:prstGeom>
        </p:spPr>
      </p:pic>
      <p:pic>
        <p:nvPicPr>
          <p:cNvPr id="2" name="Picture 1"/>
          <p:cNvPicPr>
            <a:picLocks noChangeAspect="1"/>
          </p:cNvPicPr>
          <p:nvPr/>
        </p:nvPicPr>
        <p:blipFill>
          <a:blip r:embed="rId5"/>
          <a:stretch>
            <a:fillRect/>
          </a:stretch>
        </p:blipFill>
        <p:spPr>
          <a:xfrm>
            <a:off x="6409669" y="612081"/>
            <a:ext cx="4104317" cy="2286844"/>
          </a:xfrm>
          <a:prstGeom prst="rect">
            <a:avLst/>
          </a:prstGeom>
        </p:spPr>
      </p:pic>
      <p:sp>
        <p:nvSpPr>
          <p:cNvPr id="9" name="TextBox 8"/>
          <p:cNvSpPr txBox="1"/>
          <p:nvPr/>
        </p:nvSpPr>
        <p:spPr>
          <a:xfrm flipH="1">
            <a:off x="8331198" y="6386286"/>
            <a:ext cx="3309257" cy="369332"/>
          </a:xfrm>
          <a:prstGeom prst="rect">
            <a:avLst/>
          </a:prstGeom>
          <a:noFill/>
        </p:spPr>
        <p:txBody>
          <a:bodyPr wrap="square" rtlCol="0">
            <a:spAutoFit/>
          </a:bodyPr>
          <a:lstStyle/>
          <a:p>
            <a:r>
              <a:rPr lang="en-US" dirty="0">
                <a:solidFill>
                  <a:schemeClr val="accent4">
                    <a:lumMod val="40000"/>
                    <a:lumOff val="60000"/>
                  </a:schemeClr>
                </a:solidFill>
                <a:latin typeface="MuseoSans-100"/>
              </a:rPr>
              <a:t>(Cardoso et al 2024).</a:t>
            </a:r>
            <a:endParaRPr lang="en-US" dirty="0"/>
          </a:p>
        </p:txBody>
      </p:sp>
    </p:spTree>
    <p:extLst>
      <p:ext uri="{BB962C8B-B14F-4D97-AF65-F5344CB8AC3E}">
        <p14:creationId xmlns:p14="http://schemas.microsoft.com/office/powerpoint/2010/main" val="356409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15568" y="548640"/>
            <a:ext cx="10168128" cy="1179576"/>
          </a:xfrm>
        </p:spPr>
        <p:txBody>
          <a:bodyPr vert="horz" lIns="91440" tIns="45720" rIns="91440" bIns="45720" rtlCol="0" anchor="ctr">
            <a:normAutofit/>
          </a:bodyPr>
          <a:lstStyle/>
          <a:p>
            <a:r>
              <a:rPr lang="en-US" sz="4800" b="1" i="1" dirty="0" err="1">
                <a:solidFill>
                  <a:srgbClr val="00B0F0"/>
                </a:solidFill>
              </a:rPr>
              <a:t>Introductin</a:t>
            </a:r>
            <a:endParaRPr lang="en-US" sz="4800" b="1" i="1" dirty="0">
              <a:solidFill>
                <a:srgbClr val="00B0F0"/>
              </a:solidFill>
            </a:endParaRPr>
          </a:p>
        </p:txBody>
      </p:sp>
      <p:sp>
        <p:nvSpPr>
          <p:cNvPr id="37" name="Rectangle 3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0" descr="Indirect Adhesive Restorations ..."/>
          <p:cNvPicPr>
            <a:picLocks noChangeAspect="1" noChangeArrowheads="1"/>
          </p:cNvPicPr>
          <p:nvPr/>
        </p:nvPicPr>
        <p:blipFill>
          <a:blip r:embed="rId2">
            <a:extLst>
              <a:ext uri="{28A0092B-C50C-407E-A947-70E740481C1C}">
                <a14:useLocalDpi xmlns:a14="http://schemas.microsoft.com/office/drawing/2010/main" val="0"/>
              </a:ext>
            </a:extLst>
          </a:blip>
          <a:srcRect l="5028" r="3868" b="-1"/>
          <a:stretch/>
        </p:blipFill>
        <p:spPr bwMode="auto">
          <a:xfrm>
            <a:off x="779968"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06654" y="2429898"/>
            <a:ext cx="4615953" cy="3694176"/>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000" dirty="0"/>
              <a:t>Despite the clear advances regarding the restoration of posterior teeth, there are still several topics where the available scientific evidence does not provide clear answers in terms of clinical decisions in managing </a:t>
            </a:r>
            <a:r>
              <a:rPr lang="en-US" sz="2000" dirty="0" err="1"/>
              <a:t>subgingival</a:t>
            </a:r>
            <a:r>
              <a:rPr lang="en-US" sz="2000" dirty="0"/>
              <a:t> areas (Cardoso et al 2024). </a:t>
            </a:r>
          </a:p>
        </p:txBody>
      </p:sp>
    </p:spTree>
    <p:extLst>
      <p:ext uri="{BB962C8B-B14F-4D97-AF65-F5344CB8AC3E}">
        <p14:creationId xmlns:p14="http://schemas.microsoft.com/office/powerpoint/2010/main" val="304247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471000"/>
            <a:ext cx="10486572" cy="1033669"/>
          </a:xfrm>
        </p:spPr>
        <p:txBody>
          <a:bodyPr vert="horz" lIns="91440" tIns="45720" rIns="91440" bIns="45720" rtlCol="0" anchor="ctr">
            <a:noAutofit/>
          </a:bodyPr>
          <a:lstStyle/>
          <a:p>
            <a:r>
              <a:rPr lang="en-US" sz="3200" kern="1200" dirty="0">
                <a:solidFill>
                  <a:srgbClr val="FFFFFF"/>
                </a:solidFill>
                <a:latin typeface="+mj-lt"/>
                <a:ea typeface="+mj-ea"/>
                <a:cs typeface="+mj-cs"/>
              </a:rPr>
              <a:t>CASE 2.Supraosseous </a:t>
            </a:r>
            <a:r>
              <a:rPr lang="en-US" sz="3200" kern="1200" dirty="0" err="1">
                <a:solidFill>
                  <a:srgbClr val="FFFFFF"/>
                </a:solidFill>
                <a:latin typeface="+mj-lt"/>
                <a:ea typeface="+mj-ea"/>
                <a:cs typeface="+mj-cs"/>
              </a:rPr>
              <a:t>subgingival</a:t>
            </a:r>
            <a:r>
              <a:rPr lang="en-US" sz="3200" kern="1200" dirty="0">
                <a:solidFill>
                  <a:srgbClr val="FFFFFF"/>
                </a:solidFill>
                <a:latin typeface="+mj-lt"/>
                <a:ea typeface="+mj-ea"/>
                <a:cs typeface="+mj-cs"/>
              </a:rPr>
              <a:t> margins</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Severe tissue loss</a:t>
            </a:r>
            <a:br>
              <a:rPr lang="en-US" sz="3200" kern="120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sp>
        <p:nvSpPr>
          <p:cNvPr id="5" name="Rectangle 4"/>
          <p:cNvSpPr/>
          <p:nvPr/>
        </p:nvSpPr>
        <p:spPr>
          <a:xfrm>
            <a:off x="1371599" y="2322285"/>
            <a:ext cx="9724031" cy="3679269"/>
          </a:xfrm>
          <a:prstGeom prst="rect">
            <a:avLst/>
          </a:prstGeom>
        </p:spPr>
        <p:txBody>
          <a:bodyPr vert="horz" lIns="91440" tIns="45720" rIns="91440" bIns="45720" rtlCol="0" anchor="ctr">
            <a:normAutofit/>
          </a:bodyPr>
          <a:lstStyle/>
          <a:p>
            <a:pPr marL="342900" indent="-228600" algn="just">
              <a:lnSpc>
                <a:spcPct val="90000"/>
              </a:lnSpc>
              <a:spcAft>
                <a:spcPts val="600"/>
              </a:spcAft>
              <a:buFont typeface="Arial" panose="020B0604020202020204" pitchFamily="34" charset="0"/>
              <a:buChar char="•"/>
            </a:pPr>
            <a:r>
              <a:rPr lang="en-US" sz="2400" dirty="0"/>
              <a:t>When there is insufficient residual tooth structure to provide an effective ferrule, alternative strategies must be considered.</a:t>
            </a:r>
          </a:p>
          <a:p>
            <a:pPr marL="342900" indent="-228600" algn="just">
              <a:lnSpc>
                <a:spcPct val="90000"/>
              </a:lnSpc>
              <a:spcAft>
                <a:spcPts val="600"/>
              </a:spcAft>
              <a:buFont typeface="Arial" panose="020B0604020202020204" pitchFamily="34" charset="0"/>
              <a:buChar char="•"/>
            </a:pPr>
            <a:r>
              <a:rPr lang="en-US" sz="2400" dirty="0" err="1"/>
              <a:t>Subgingival</a:t>
            </a:r>
            <a:r>
              <a:rPr lang="en-US" sz="2400" dirty="0"/>
              <a:t> tooth structure can be utilized for restoration engagement to create a valid ferrule effect.</a:t>
            </a:r>
          </a:p>
          <a:p>
            <a:pPr marL="342900" indent="-228600" algn="just">
              <a:lnSpc>
                <a:spcPct val="90000"/>
              </a:lnSpc>
              <a:spcAft>
                <a:spcPts val="600"/>
              </a:spcAft>
              <a:buFont typeface="Arial" panose="020B0604020202020204" pitchFamily="34" charset="0"/>
              <a:buChar char="•"/>
            </a:pPr>
            <a:r>
              <a:rPr lang="en-US" sz="2400" dirty="0"/>
              <a:t>Placing the margin within the sulcus is the safest option to avoid complications.</a:t>
            </a:r>
          </a:p>
        </p:txBody>
      </p:sp>
      <p:sp>
        <p:nvSpPr>
          <p:cNvPr id="4" name="Rectangle 3"/>
          <p:cNvSpPr/>
          <p:nvPr/>
        </p:nvSpPr>
        <p:spPr>
          <a:xfrm>
            <a:off x="578224" y="1882588"/>
            <a:ext cx="6750423" cy="461665"/>
          </a:xfrm>
          <a:prstGeom prst="rect">
            <a:avLst/>
          </a:prstGeom>
        </p:spPr>
        <p:txBody>
          <a:bodyPr wrap="square">
            <a:spAutoFit/>
          </a:bodyPr>
          <a:lstStyle/>
          <a:p>
            <a:pPr algn="just"/>
            <a:endParaRPr lang="en-US" sz="2400" dirty="0">
              <a:solidFill>
                <a:schemeClr val="accent4">
                  <a:lumMod val="40000"/>
                  <a:lumOff val="60000"/>
                </a:schemeClr>
              </a:solidFill>
            </a:endParaRPr>
          </a:p>
        </p:txBody>
      </p:sp>
      <p:sp>
        <p:nvSpPr>
          <p:cNvPr id="3" name="Rectangle 2"/>
          <p:cNvSpPr/>
          <p:nvPr/>
        </p:nvSpPr>
        <p:spPr>
          <a:xfrm>
            <a:off x="1446380" y="2217640"/>
            <a:ext cx="4372031" cy="523220"/>
          </a:xfrm>
          <a:prstGeom prst="rect">
            <a:avLst/>
          </a:prstGeom>
        </p:spPr>
        <p:txBody>
          <a:bodyPr wrap="none">
            <a:spAutoFit/>
          </a:bodyPr>
          <a:lstStyle/>
          <a:p>
            <a:r>
              <a:rPr lang="en-US" sz="2800" dirty="0">
                <a:solidFill>
                  <a:srgbClr val="D98082"/>
                </a:solidFill>
              </a:rPr>
              <a:t>Edgeless vertical preparation</a:t>
            </a:r>
          </a:p>
        </p:txBody>
      </p:sp>
    </p:spTree>
    <p:extLst>
      <p:ext uri="{BB962C8B-B14F-4D97-AF65-F5344CB8AC3E}">
        <p14:creationId xmlns:p14="http://schemas.microsoft.com/office/powerpoint/2010/main" val="3819566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4473" y="1716673"/>
            <a:ext cx="3052293" cy="3531403"/>
          </a:xfrm>
        </p:spPr>
        <p:txBody>
          <a:bodyPr vert="horz" lIns="91440" tIns="45720" rIns="91440" bIns="45720" rtlCol="0" anchor="t">
            <a:normAutofit/>
          </a:bodyPr>
          <a:lstStyle/>
          <a:p>
            <a:pPr algn="r"/>
            <a:r>
              <a:rPr lang="en-US" b="1" i="1" dirty="0">
                <a:solidFill>
                  <a:srgbClr val="FFFFFF"/>
                </a:solidFill>
              </a:rPr>
              <a:t>Edgeless vertical preparation</a:t>
            </a:r>
          </a:p>
        </p:txBody>
      </p:sp>
      <p:sp>
        <p:nvSpPr>
          <p:cNvPr id="5" name="TextBox 4"/>
          <p:cNvSpPr txBox="1"/>
          <p:nvPr/>
        </p:nvSpPr>
        <p:spPr>
          <a:xfrm>
            <a:off x="8426954" y="5127119"/>
            <a:ext cx="2808844" cy="1382392"/>
          </a:xfrm>
          <a:prstGeom prst="rect">
            <a:avLst/>
          </a:prstGeom>
        </p:spPr>
        <p:txBody>
          <a:bodyPr vert="horz" lIns="91440" tIns="45720" rIns="91440" bIns="45720" rtlCol="0" anchor="b">
            <a:normAutofit/>
          </a:bodyPr>
          <a:lstStyle/>
          <a:p>
            <a:pPr algn="r">
              <a:lnSpc>
                <a:spcPct val="90000"/>
              </a:lnSpc>
              <a:spcBef>
                <a:spcPts val="1000"/>
              </a:spcBef>
            </a:pPr>
            <a:r>
              <a:rPr lang="en-US" sz="2000" dirty="0">
                <a:solidFill>
                  <a:srgbClr val="FFFFFF"/>
                </a:solidFill>
              </a:rPr>
              <a:t>(Cardoso et al 2024)</a:t>
            </a:r>
          </a:p>
        </p:txBody>
      </p:sp>
      <p:sp>
        <p:nvSpPr>
          <p:cNvPr id="4" name="Rectangle 3"/>
          <p:cNvSpPr/>
          <p:nvPr/>
        </p:nvSpPr>
        <p:spPr>
          <a:xfrm>
            <a:off x="4455041" y="1180486"/>
            <a:ext cx="6882349" cy="4462760"/>
          </a:xfrm>
          <a:prstGeom prst="rect">
            <a:avLst/>
          </a:prstGeom>
        </p:spPr>
        <p:txBody>
          <a:bodyPr wrap="square">
            <a:spAutoFit/>
          </a:bodyPr>
          <a:lstStyle/>
          <a:p>
            <a:pPr marL="342900" lvl="0" indent="-342900">
              <a:spcAft>
                <a:spcPts val="600"/>
              </a:spcAft>
              <a:buFont typeface="Wingdings" panose="05000000000000000000" pitchFamily="2" charset="2"/>
              <a:buChar char="q"/>
            </a:pPr>
            <a:r>
              <a:rPr lang="en-US" sz="2400" dirty="0">
                <a:solidFill>
                  <a:prstClr val="white"/>
                </a:solidFill>
              </a:rPr>
              <a:t>If deeper margins are needed, they should remain within the junctional epithelium, </a:t>
            </a:r>
            <a:r>
              <a:rPr lang="en-US" sz="2400" dirty="0">
                <a:solidFill>
                  <a:srgbClr val="D98082"/>
                </a:solidFill>
              </a:rPr>
              <a:t>at least 1 mm away from the bone</a:t>
            </a:r>
          </a:p>
          <a:p>
            <a:pPr marL="342900" lvl="0" indent="-342900">
              <a:spcAft>
                <a:spcPts val="600"/>
              </a:spcAft>
              <a:buFont typeface="Wingdings" panose="05000000000000000000" pitchFamily="2" charset="2"/>
              <a:buChar char="q"/>
            </a:pPr>
            <a:r>
              <a:rPr lang="en-US" sz="2400" dirty="0">
                <a:solidFill>
                  <a:prstClr val="white"/>
                </a:solidFill>
              </a:rPr>
              <a:t>Proper assessment of periodontal health and tissue tolerance is essential.</a:t>
            </a:r>
          </a:p>
          <a:p>
            <a:pPr marL="342900" lvl="0" indent="-342900">
              <a:spcAft>
                <a:spcPts val="600"/>
              </a:spcAft>
              <a:buFont typeface="Wingdings" panose="05000000000000000000" pitchFamily="2" charset="2"/>
              <a:buChar char="q"/>
            </a:pPr>
            <a:r>
              <a:rPr lang="en-US" sz="2400" dirty="0">
                <a:solidFill>
                  <a:prstClr val="white"/>
                </a:solidFill>
              </a:rPr>
              <a:t> </a:t>
            </a:r>
            <a:r>
              <a:rPr lang="en-US" sz="2400" dirty="0" err="1">
                <a:solidFill>
                  <a:srgbClr val="D98082"/>
                </a:solidFill>
              </a:rPr>
              <a:t>Gingivectomy</a:t>
            </a:r>
            <a:r>
              <a:rPr lang="en-US" sz="2400" dirty="0">
                <a:solidFill>
                  <a:srgbClr val="D98082"/>
                </a:solidFill>
              </a:rPr>
              <a:t> </a:t>
            </a:r>
            <a:r>
              <a:rPr lang="en-US" sz="2400" dirty="0">
                <a:solidFill>
                  <a:prstClr val="white"/>
                </a:solidFill>
              </a:rPr>
              <a:t>can aid in achieving proper rubber dam isolation for prior buildups.</a:t>
            </a:r>
          </a:p>
          <a:p>
            <a:pPr marL="342900" lvl="0" indent="-342900">
              <a:spcAft>
                <a:spcPts val="600"/>
              </a:spcAft>
              <a:buFont typeface="Wingdings" panose="05000000000000000000" pitchFamily="2" charset="2"/>
              <a:buChar char="q"/>
            </a:pPr>
            <a:r>
              <a:rPr lang="en-US" sz="2400" dirty="0">
                <a:solidFill>
                  <a:srgbClr val="D98082"/>
                </a:solidFill>
              </a:rPr>
              <a:t>Electrocautery </a:t>
            </a:r>
            <a:r>
              <a:rPr lang="en-US" sz="2400" dirty="0"/>
              <a:t>ensures blood clot stabilization, protects exposed bone, and reduces patient discomfort. </a:t>
            </a:r>
          </a:p>
          <a:p>
            <a:pPr lvl="0">
              <a:spcAft>
                <a:spcPts val="600"/>
              </a:spcAft>
            </a:pPr>
            <a:endParaRPr lang="en-US" sz="2400" dirty="0">
              <a:solidFill>
                <a:prstClr val="white"/>
              </a:solidFill>
            </a:endParaRPr>
          </a:p>
        </p:txBody>
      </p:sp>
    </p:spTree>
    <p:extLst>
      <p:ext uri="{BB962C8B-B14F-4D97-AF65-F5344CB8AC3E}">
        <p14:creationId xmlns:p14="http://schemas.microsoft.com/office/powerpoint/2010/main" val="2433764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4473" y="2268215"/>
            <a:ext cx="3052293" cy="3537500"/>
          </a:xfrm>
        </p:spPr>
        <p:txBody>
          <a:bodyPr vert="horz" lIns="91440" tIns="45720" rIns="91440" bIns="45720" rtlCol="0" anchor="t">
            <a:normAutofit/>
          </a:bodyPr>
          <a:lstStyle/>
          <a:p>
            <a:pPr algn="r"/>
            <a:r>
              <a:rPr lang="en-US" sz="4000" b="1" i="1" dirty="0">
                <a:solidFill>
                  <a:srgbClr val="FFFFFF"/>
                </a:solidFill>
              </a:rPr>
              <a:t>Edgeless vertical preparation</a:t>
            </a:r>
          </a:p>
        </p:txBody>
      </p:sp>
      <p:sp>
        <p:nvSpPr>
          <p:cNvPr id="5" name="Rectangle 4"/>
          <p:cNvSpPr/>
          <p:nvPr/>
        </p:nvSpPr>
        <p:spPr>
          <a:xfrm>
            <a:off x="4233679" y="1976066"/>
            <a:ext cx="7628965" cy="3431709"/>
          </a:xfrm>
          <a:prstGeom prst="rect">
            <a:avLst/>
          </a:prstGeom>
        </p:spPr>
        <p:txBody>
          <a:bodyPr wrap="square">
            <a:spAutoFit/>
          </a:bodyPr>
          <a:lstStyle/>
          <a:p>
            <a:pPr marL="342900" indent="-342900">
              <a:spcAft>
                <a:spcPts val="600"/>
              </a:spcAft>
              <a:buFont typeface="Wingdings" panose="05000000000000000000" pitchFamily="2" charset="2"/>
              <a:buChar char="q"/>
            </a:pPr>
            <a:r>
              <a:rPr lang="en-US" sz="2400" dirty="0">
                <a:solidFill>
                  <a:schemeClr val="tx1">
                    <a:lumMod val="75000"/>
                  </a:schemeClr>
                </a:solidFill>
              </a:rPr>
              <a:t>Aluminum chloride paste is effective for controlling bleeding during the procedure.</a:t>
            </a:r>
          </a:p>
          <a:p>
            <a:pPr marL="342900" indent="-342900">
              <a:spcAft>
                <a:spcPts val="600"/>
              </a:spcAft>
              <a:buFont typeface="Wingdings" panose="05000000000000000000" pitchFamily="2" charset="2"/>
              <a:buChar char="q"/>
            </a:pPr>
            <a:r>
              <a:rPr lang="en-US" sz="2400" dirty="0">
                <a:solidFill>
                  <a:schemeClr val="tx1">
                    <a:lumMod val="75000"/>
                  </a:schemeClr>
                </a:solidFill>
              </a:rPr>
              <a:t>Same-Day Impression  or scan</a:t>
            </a:r>
          </a:p>
          <a:p>
            <a:pPr marL="342900" indent="-342900">
              <a:spcAft>
                <a:spcPts val="600"/>
              </a:spcAft>
              <a:buFont typeface="Wingdings" panose="05000000000000000000" pitchFamily="2" charset="2"/>
              <a:buChar char="q"/>
            </a:pPr>
            <a:r>
              <a:rPr lang="en-US" sz="2400" dirty="0">
                <a:solidFill>
                  <a:schemeClr val="tx1">
                    <a:lumMod val="75000"/>
                  </a:schemeClr>
                </a:solidFill>
              </a:rPr>
              <a:t>Lab Instructions not to extend closer than 1 mm from the bone level.</a:t>
            </a:r>
          </a:p>
          <a:p>
            <a:pPr marL="342900" indent="-342900">
              <a:spcAft>
                <a:spcPts val="600"/>
              </a:spcAft>
              <a:buFont typeface="Wingdings" panose="05000000000000000000" pitchFamily="2" charset="2"/>
              <a:buChar char="q"/>
            </a:pPr>
            <a:r>
              <a:rPr lang="en-US" sz="2400" dirty="0">
                <a:solidFill>
                  <a:schemeClr val="tx1">
                    <a:lumMod val="75000"/>
                  </a:schemeClr>
                </a:solidFill>
              </a:rPr>
              <a:t>Ferrule Goal: aim for 2 mm of vertical tooth structure.</a:t>
            </a:r>
          </a:p>
          <a:p>
            <a:pPr>
              <a:spcAft>
                <a:spcPts val="600"/>
              </a:spcAft>
            </a:pPr>
            <a:r>
              <a:rPr lang="en-US" sz="2400" dirty="0">
                <a:solidFill>
                  <a:schemeClr val="tx1">
                    <a:lumMod val="75000"/>
                  </a:schemeClr>
                </a:solidFill>
              </a:rPr>
              <a:t>(Cardoso et al 2024).</a:t>
            </a:r>
          </a:p>
          <a:p>
            <a:pPr>
              <a:spcAft>
                <a:spcPts val="600"/>
              </a:spcAft>
            </a:pPr>
            <a:endParaRPr lang="en-US" sz="2400" dirty="0">
              <a:solidFill>
                <a:schemeClr val="tx1">
                  <a:lumMod val="75000"/>
                </a:schemeClr>
              </a:solidFill>
            </a:endParaRPr>
          </a:p>
        </p:txBody>
      </p:sp>
      <p:sp>
        <p:nvSpPr>
          <p:cNvPr id="9" name="TextBox 8"/>
          <p:cNvSpPr txBox="1"/>
          <p:nvPr/>
        </p:nvSpPr>
        <p:spPr>
          <a:xfrm>
            <a:off x="792436" y="743803"/>
            <a:ext cx="2808844" cy="1418826"/>
          </a:xfrm>
          <a:prstGeom prst="rect">
            <a:avLst/>
          </a:prstGeom>
        </p:spPr>
        <p:txBody>
          <a:bodyPr vert="horz" lIns="91440" tIns="45720" rIns="91440" bIns="45720" rtlCol="0" anchor="b">
            <a:normAutofit/>
          </a:bodyPr>
          <a:lstStyle/>
          <a:p>
            <a:pPr algn="r">
              <a:lnSpc>
                <a:spcPct val="90000"/>
              </a:lnSpc>
              <a:spcBef>
                <a:spcPts val="1000"/>
              </a:spcBef>
            </a:pPr>
            <a:endParaRPr lang="en-US" sz="2000" dirty="0">
              <a:solidFill>
                <a:srgbClr val="FFFFFF"/>
              </a:solidFill>
            </a:endParaRPr>
          </a:p>
        </p:txBody>
      </p:sp>
    </p:spTree>
    <p:extLst>
      <p:ext uri="{BB962C8B-B14F-4D97-AF65-F5344CB8AC3E}">
        <p14:creationId xmlns:p14="http://schemas.microsoft.com/office/powerpoint/2010/main" val="2838229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0" y="1785256"/>
            <a:ext cx="3378563" cy="3570515"/>
          </a:xfrm>
        </p:spPr>
        <p:txBody>
          <a:bodyPr vert="horz" lIns="91440" tIns="45720" rIns="91440" bIns="45720" rtlCol="0" anchor="t">
            <a:noAutofit/>
          </a:bodyPr>
          <a:lstStyle/>
          <a:p>
            <a:pPr>
              <a:lnSpc>
                <a:spcPct val="100000"/>
              </a:lnSpc>
            </a:pPr>
            <a:r>
              <a:rPr lang="en-US" sz="3200" b="1" i="1" kern="1200" dirty="0" err="1">
                <a:solidFill>
                  <a:srgbClr val="FFFFFF"/>
                </a:solidFill>
                <a:latin typeface="+mj-lt"/>
                <a:ea typeface="+mj-ea"/>
                <a:cs typeface="+mj-cs"/>
              </a:rPr>
              <a:t>Supraosseous</a:t>
            </a:r>
            <a:r>
              <a:rPr lang="en-US" sz="3200" b="1" i="1" kern="1200" dirty="0">
                <a:solidFill>
                  <a:srgbClr val="FFFFFF"/>
                </a:solidFill>
                <a:latin typeface="+mj-lt"/>
                <a:ea typeface="+mj-ea"/>
                <a:cs typeface="+mj-cs"/>
              </a:rPr>
              <a:t> </a:t>
            </a:r>
            <a:r>
              <a:rPr lang="en-US" sz="3200" b="1" i="1" kern="1200" dirty="0" err="1">
                <a:solidFill>
                  <a:srgbClr val="FFFFFF"/>
                </a:solidFill>
                <a:latin typeface="+mj-lt"/>
                <a:ea typeface="+mj-ea"/>
                <a:cs typeface="+mj-cs"/>
              </a:rPr>
              <a:t>subgingival</a:t>
            </a:r>
            <a:r>
              <a:rPr lang="en-US" sz="3200" b="1" i="1" kern="1200" dirty="0">
                <a:solidFill>
                  <a:srgbClr val="FFFFFF"/>
                </a:solidFill>
                <a:latin typeface="+mj-lt"/>
                <a:ea typeface="+mj-ea"/>
                <a:cs typeface="+mj-cs"/>
              </a:rPr>
              <a:t> margins</a:t>
            </a:r>
            <a:br>
              <a:rPr lang="en-US" sz="3200" b="1" i="1" kern="1200" dirty="0">
                <a:solidFill>
                  <a:srgbClr val="FFFFFF"/>
                </a:solidFill>
                <a:latin typeface="+mj-lt"/>
                <a:ea typeface="+mj-ea"/>
                <a:cs typeface="+mj-cs"/>
              </a:rPr>
            </a:br>
            <a:r>
              <a:rPr lang="en-US" sz="3200" b="1" i="1" kern="1200" dirty="0">
                <a:solidFill>
                  <a:srgbClr val="FFFFFF"/>
                </a:solidFill>
                <a:latin typeface="+mj-lt"/>
                <a:ea typeface="+mj-ea"/>
                <a:cs typeface="+mj-cs"/>
              </a:rPr>
              <a:t>Severe tissue loss</a:t>
            </a:r>
            <a:br>
              <a:rPr lang="en-US" sz="3200" b="1" i="1" kern="1200" dirty="0">
                <a:solidFill>
                  <a:srgbClr val="FFFFFF"/>
                </a:solidFill>
                <a:latin typeface="+mj-lt"/>
                <a:ea typeface="+mj-ea"/>
                <a:cs typeface="+mj-cs"/>
              </a:rPr>
            </a:br>
            <a:r>
              <a:rPr lang="en-US" sz="3200" b="1" i="1" kern="1200" dirty="0">
                <a:solidFill>
                  <a:srgbClr val="FFFFFF"/>
                </a:solidFill>
                <a:latin typeface="+mj-lt"/>
                <a:ea typeface="+mj-ea"/>
                <a:cs typeface="+mj-cs"/>
              </a:rPr>
              <a:t>Edgeless vertical preparation</a:t>
            </a:r>
          </a:p>
        </p:txBody>
      </p:sp>
      <p:pic>
        <p:nvPicPr>
          <p:cNvPr id="4" name="Picture 3"/>
          <p:cNvPicPr>
            <a:picLocks noChangeAspect="1"/>
          </p:cNvPicPr>
          <p:nvPr/>
        </p:nvPicPr>
        <p:blipFill>
          <a:blip r:embed="rId2"/>
          <a:stretch>
            <a:fillRect/>
          </a:stretch>
        </p:blipFill>
        <p:spPr>
          <a:xfrm>
            <a:off x="4502428" y="1394084"/>
            <a:ext cx="7225748" cy="4069832"/>
          </a:xfrm>
          <a:prstGeom prst="rect">
            <a:avLst/>
          </a:prstGeom>
        </p:spPr>
      </p:pic>
      <p:sp>
        <p:nvSpPr>
          <p:cNvPr id="3" name="TextBox 2"/>
          <p:cNvSpPr txBox="1"/>
          <p:nvPr/>
        </p:nvSpPr>
        <p:spPr>
          <a:xfrm>
            <a:off x="9622970" y="5718629"/>
            <a:ext cx="2073453" cy="646331"/>
          </a:xfrm>
          <a:prstGeom prst="rect">
            <a:avLst/>
          </a:prstGeom>
          <a:noFill/>
        </p:spPr>
        <p:txBody>
          <a:bodyPr wrap="square" rtlCol="0">
            <a:spAutoFit/>
          </a:bodyPr>
          <a:lstStyle/>
          <a:p>
            <a:r>
              <a:rPr lang="en-US" dirty="0">
                <a:solidFill>
                  <a:srgbClr val="FFFFFF"/>
                </a:solidFill>
              </a:rPr>
              <a:t>(Cardoso et al 2024)</a:t>
            </a:r>
          </a:p>
          <a:p>
            <a:endParaRPr lang="en-US" dirty="0"/>
          </a:p>
        </p:txBody>
      </p:sp>
    </p:spTree>
    <p:extLst>
      <p:ext uri="{BB962C8B-B14F-4D97-AF65-F5344CB8AC3E}">
        <p14:creationId xmlns:p14="http://schemas.microsoft.com/office/powerpoint/2010/main" val="3192732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1440497" y="1357323"/>
            <a:ext cx="4104317" cy="2286844"/>
          </a:xfrm>
          <a:prstGeom prst="rect">
            <a:avLst/>
          </a:prstGeom>
        </p:spPr>
      </p:pic>
      <p:pic>
        <p:nvPicPr>
          <p:cNvPr id="4" name="Picture 3"/>
          <p:cNvPicPr>
            <a:picLocks noChangeAspect="1"/>
          </p:cNvPicPr>
          <p:nvPr/>
        </p:nvPicPr>
        <p:blipFill>
          <a:blip r:embed="rId3"/>
          <a:stretch>
            <a:fillRect/>
          </a:stretch>
        </p:blipFill>
        <p:spPr>
          <a:xfrm>
            <a:off x="6147111" y="1357323"/>
            <a:ext cx="4104317" cy="2286844"/>
          </a:xfrm>
          <a:prstGeom prst="rect">
            <a:avLst/>
          </a:prstGeom>
        </p:spPr>
      </p:pic>
      <p:pic>
        <p:nvPicPr>
          <p:cNvPr id="5" name="Picture 4"/>
          <p:cNvPicPr>
            <a:picLocks noChangeAspect="1"/>
          </p:cNvPicPr>
          <p:nvPr/>
        </p:nvPicPr>
        <p:blipFill>
          <a:blip r:embed="rId4"/>
          <a:stretch>
            <a:fillRect/>
          </a:stretch>
        </p:blipFill>
        <p:spPr>
          <a:xfrm>
            <a:off x="1328348" y="3934269"/>
            <a:ext cx="4104317" cy="2286844"/>
          </a:xfrm>
          <a:prstGeom prst="rect">
            <a:avLst/>
          </a:prstGeom>
        </p:spPr>
      </p:pic>
      <p:pic>
        <p:nvPicPr>
          <p:cNvPr id="6" name="Picture 5"/>
          <p:cNvPicPr>
            <a:picLocks noChangeAspect="1"/>
          </p:cNvPicPr>
          <p:nvPr/>
        </p:nvPicPr>
        <p:blipFill>
          <a:blip r:embed="rId5"/>
          <a:stretch>
            <a:fillRect/>
          </a:stretch>
        </p:blipFill>
        <p:spPr>
          <a:xfrm>
            <a:off x="6096000" y="3837287"/>
            <a:ext cx="4104317" cy="2286844"/>
          </a:xfrm>
          <a:prstGeom prst="rect">
            <a:avLst/>
          </a:prstGeom>
        </p:spPr>
      </p:pic>
      <p:sp>
        <p:nvSpPr>
          <p:cNvPr id="7" name="TextBox 6"/>
          <p:cNvSpPr txBox="1"/>
          <p:nvPr/>
        </p:nvSpPr>
        <p:spPr>
          <a:xfrm flipH="1">
            <a:off x="9129484" y="6386286"/>
            <a:ext cx="3294744" cy="369332"/>
          </a:xfrm>
          <a:prstGeom prst="rect">
            <a:avLst/>
          </a:prstGeom>
          <a:noFill/>
        </p:spPr>
        <p:txBody>
          <a:bodyPr wrap="square" rtlCol="0">
            <a:spAutoFit/>
          </a:bodyPr>
          <a:lstStyle/>
          <a:p>
            <a:r>
              <a:rPr lang="en-US" dirty="0">
                <a:solidFill>
                  <a:schemeClr val="accent4">
                    <a:lumMod val="40000"/>
                    <a:lumOff val="60000"/>
                  </a:schemeClr>
                </a:solidFill>
                <a:latin typeface="MuseoSans-100"/>
              </a:rPr>
              <a:t>(Cardoso et al 2024)</a:t>
            </a:r>
            <a:endParaRPr lang="en-US" dirty="0"/>
          </a:p>
        </p:txBody>
      </p:sp>
      <p:sp>
        <p:nvSpPr>
          <p:cNvPr id="9" name="Rectangle 8"/>
          <p:cNvSpPr/>
          <p:nvPr/>
        </p:nvSpPr>
        <p:spPr>
          <a:xfrm>
            <a:off x="3728356" y="6136389"/>
            <a:ext cx="2595139" cy="523220"/>
          </a:xfrm>
          <a:prstGeom prst="rect">
            <a:avLst/>
          </a:prstGeom>
        </p:spPr>
        <p:txBody>
          <a:bodyPr wrap="square">
            <a:spAutoFit/>
          </a:bodyPr>
          <a:lstStyle/>
          <a:p>
            <a:r>
              <a:rPr lang="en-US" sz="2800" dirty="0">
                <a:solidFill>
                  <a:srgbClr val="D98082"/>
                </a:solidFill>
              </a:rPr>
              <a:t>3 years </a:t>
            </a:r>
            <a:r>
              <a:rPr lang="en-US" sz="2800" dirty="0" err="1">
                <a:solidFill>
                  <a:srgbClr val="D98082"/>
                </a:solidFill>
              </a:rPr>
              <a:t>followup</a:t>
            </a:r>
            <a:endParaRPr lang="en-US" sz="2800" dirty="0">
              <a:solidFill>
                <a:srgbClr val="D98082"/>
              </a:solidFill>
            </a:endParaRPr>
          </a:p>
        </p:txBody>
      </p:sp>
    </p:spTree>
    <p:extLst>
      <p:ext uri="{BB962C8B-B14F-4D97-AF65-F5344CB8AC3E}">
        <p14:creationId xmlns:p14="http://schemas.microsoft.com/office/powerpoint/2010/main" val="41271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748885"/>
          </a:xfrm>
        </p:spPr>
        <p:txBody>
          <a:bodyPr vert="horz" lIns="91440" tIns="45720" rIns="91440" bIns="45720" rtlCol="0" anchor="b">
            <a:normAutofit/>
          </a:bodyPr>
          <a:lstStyle/>
          <a:p>
            <a:r>
              <a:rPr lang="en-US" sz="4000" i="1" kern="1200" dirty="0">
                <a:solidFill>
                  <a:srgbClr val="FFFFFF"/>
                </a:solidFill>
                <a:latin typeface="+mj-lt"/>
                <a:ea typeface="+mj-ea"/>
                <a:cs typeface="+mj-cs"/>
              </a:rPr>
              <a:t>CASE 3. </a:t>
            </a:r>
            <a:r>
              <a:rPr lang="en-US" sz="4000" i="1" kern="1200" dirty="0" err="1">
                <a:solidFill>
                  <a:srgbClr val="FFFFFF"/>
                </a:solidFill>
                <a:latin typeface="+mj-lt"/>
                <a:ea typeface="+mj-ea"/>
                <a:cs typeface="+mj-cs"/>
              </a:rPr>
              <a:t>Infraosseous</a:t>
            </a:r>
            <a:r>
              <a:rPr lang="en-US" sz="4000" i="1" kern="1200" dirty="0">
                <a:solidFill>
                  <a:srgbClr val="FFFFFF"/>
                </a:solidFill>
                <a:latin typeface="+mj-lt"/>
                <a:ea typeface="+mj-ea"/>
                <a:cs typeface="+mj-cs"/>
              </a:rPr>
              <a:t> </a:t>
            </a:r>
            <a:r>
              <a:rPr lang="en-US" sz="4000" i="1" kern="1200" dirty="0" err="1">
                <a:solidFill>
                  <a:srgbClr val="FFFFFF"/>
                </a:solidFill>
                <a:latin typeface="+mj-lt"/>
                <a:ea typeface="+mj-ea"/>
                <a:cs typeface="+mj-cs"/>
              </a:rPr>
              <a:t>subgingival</a:t>
            </a:r>
            <a:r>
              <a:rPr lang="en-US" sz="4000" i="1" kern="1200" dirty="0">
                <a:solidFill>
                  <a:srgbClr val="FFFFFF"/>
                </a:solidFill>
                <a:latin typeface="+mj-lt"/>
                <a:ea typeface="+mj-ea"/>
                <a:cs typeface="+mj-cs"/>
              </a:rPr>
              <a:t> margins</a:t>
            </a:r>
          </a:p>
        </p:txBody>
      </p:sp>
      <p:sp>
        <p:nvSpPr>
          <p:cNvPr id="5" name="Rectangle 4"/>
          <p:cNvSpPr/>
          <p:nvPr/>
        </p:nvSpPr>
        <p:spPr>
          <a:xfrm>
            <a:off x="4810259" y="649480"/>
            <a:ext cx="6555347" cy="5546047"/>
          </a:xfrm>
          <a:prstGeom prst="rect">
            <a:avLst/>
          </a:prstGeom>
        </p:spPr>
        <p:txBody>
          <a:bodyPr vert="horz" lIns="91440" tIns="45720" rIns="91440" bIns="45720" rtlCol="0" anchor="ctr">
            <a:normAutofit/>
          </a:bodyPr>
          <a:lstStyle/>
          <a:p>
            <a:pPr>
              <a:lnSpc>
                <a:spcPct val="90000"/>
              </a:lnSpc>
              <a:spcAft>
                <a:spcPts val="600"/>
              </a:spcAft>
            </a:pPr>
            <a:r>
              <a:rPr lang="en-US" sz="2800" i="1" dirty="0">
                <a:solidFill>
                  <a:srgbClr val="D98082"/>
                </a:solidFill>
              </a:rPr>
              <a:t>Osseous Reduction: SCL</a:t>
            </a:r>
          </a:p>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Effective for exposing remaining tooth structure in cases of caries or fractures below the bone level.</a:t>
            </a:r>
          </a:p>
          <a:p>
            <a:pPr>
              <a:lnSpc>
                <a:spcPct val="90000"/>
              </a:lnSpc>
              <a:spcAft>
                <a:spcPts val="600"/>
              </a:spcAft>
            </a:pPr>
            <a:r>
              <a:rPr lang="en-US" sz="2400" dirty="0">
                <a:solidFill>
                  <a:schemeClr val="accent1"/>
                </a:solidFill>
              </a:rPr>
              <a:t>Concerns </a:t>
            </a:r>
          </a:p>
          <a:p>
            <a:pPr marL="342900" indent="-228600">
              <a:lnSpc>
                <a:spcPct val="90000"/>
              </a:lnSpc>
              <a:spcAft>
                <a:spcPts val="600"/>
              </a:spcAft>
              <a:buFont typeface="Arial" panose="020B0604020202020204" pitchFamily="34" charset="0"/>
              <a:buChar char="•"/>
            </a:pPr>
            <a:r>
              <a:rPr lang="en-US" sz="2000" dirty="0"/>
              <a:t>Interproximal Bone Reduction</a:t>
            </a:r>
          </a:p>
          <a:p>
            <a:pPr marL="342900" indent="-228600">
              <a:lnSpc>
                <a:spcPct val="90000"/>
              </a:lnSpc>
              <a:spcAft>
                <a:spcPts val="600"/>
              </a:spcAft>
              <a:buFont typeface="Arial" panose="020B0604020202020204" pitchFamily="34" charset="0"/>
              <a:buChar char="•"/>
            </a:pPr>
            <a:r>
              <a:rPr lang="en-US" sz="2000" dirty="0"/>
              <a:t>Reduces papilla volume leading to food impaction in the interproximal space, even with well-designed contact points.</a:t>
            </a:r>
          </a:p>
        </p:txBody>
      </p:sp>
    </p:spTree>
    <p:extLst>
      <p:ext uri="{BB962C8B-B14F-4D97-AF65-F5344CB8AC3E}">
        <p14:creationId xmlns:p14="http://schemas.microsoft.com/office/powerpoint/2010/main" val="3135879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10259" y="649480"/>
            <a:ext cx="6555347" cy="5546047"/>
          </a:xfrm>
          <a:prstGeom prst="rect">
            <a:avLst/>
          </a:prstGeom>
        </p:spPr>
        <p:txBody>
          <a:bodyPr vert="horz" lIns="91440" tIns="45720" rIns="91440" bIns="45720" rtlCol="0" anchor="ctr">
            <a:normAutofit/>
          </a:bodyPr>
          <a:lstStyle/>
          <a:p>
            <a:pPr marL="342900" lvl="0" indent="-228600" algn="just">
              <a:lnSpc>
                <a:spcPct val="90000"/>
              </a:lnSpc>
              <a:spcAft>
                <a:spcPts val="600"/>
              </a:spcAft>
              <a:buFont typeface="Arial" panose="020B0604020202020204" pitchFamily="34" charset="0"/>
              <a:buChar char="•"/>
            </a:pPr>
            <a:r>
              <a:rPr lang="en-US" sz="2400" dirty="0"/>
              <a:t>furcation anatomy restricts the extent of bone reduction.</a:t>
            </a:r>
          </a:p>
          <a:p>
            <a:pPr marL="342900" lvl="0" indent="-228600" algn="just">
              <a:lnSpc>
                <a:spcPct val="90000"/>
              </a:lnSpc>
              <a:spcAft>
                <a:spcPts val="600"/>
              </a:spcAft>
              <a:buFont typeface="Arial" panose="020B0604020202020204" pitchFamily="34" charset="0"/>
              <a:buChar char="•"/>
            </a:pPr>
            <a:r>
              <a:rPr lang="en-US" sz="2400" dirty="0"/>
              <a:t>Bone reductions of 2–3 mm in posterior teeth may complicate future implant placement.</a:t>
            </a:r>
          </a:p>
          <a:p>
            <a:pPr marL="342900" lvl="0" indent="-228600" algn="just">
              <a:lnSpc>
                <a:spcPct val="90000"/>
              </a:lnSpc>
              <a:spcAft>
                <a:spcPts val="600"/>
              </a:spcAft>
              <a:buFont typeface="Arial" panose="020B0604020202020204" pitchFamily="34" charset="0"/>
              <a:buChar char="•"/>
            </a:pPr>
            <a:r>
              <a:rPr lang="en-US" sz="2400" dirty="0"/>
              <a:t>Anatomical constraints, such as the maxillary sinus or mandibular alveolar nerve.</a:t>
            </a:r>
          </a:p>
        </p:txBody>
      </p:sp>
      <p:sp>
        <p:nvSpPr>
          <p:cNvPr id="2" name="TextBox 1"/>
          <p:cNvSpPr txBox="1"/>
          <p:nvPr/>
        </p:nvSpPr>
        <p:spPr>
          <a:xfrm>
            <a:off x="682171" y="2801256"/>
            <a:ext cx="2786743" cy="1200329"/>
          </a:xfrm>
          <a:prstGeom prst="rect">
            <a:avLst/>
          </a:prstGeom>
          <a:noFill/>
        </p:spPr>
        <p:txBody>
          <a:bodyPr wrap="square" rtlCol="0">
            <a:spAutoFit/>
          </a:bodyPr>
          <a:lstStyle/>
          <a:p>
            <a:pPr lvl="0">
              <a:lnSpc>
                <a:spcPct val="90000"/>
              </a:lnSpc>
              <a:spcAft>
                <a:spcPts val="600"/>
              </a:spcAft>
            </a:pPr>
            <a:r>
              <a:rPr lang="en-US" sz="4000" i="1" dirty="0"/>
              <a:t>Limitations of SCL</a:t>
            </a:r>
            <a:r>
              <a:rPr lang="en-US" i="1" dirty="0"/>
              <a:t> </a:t>
            </a:r>
          </a:p>
        </p:txBody>
      </p:sp>
    </p:spTree>
    <p:extLst>
      <p:ext uri="{BB962C8B-B14F-4D97-AF65-F5344CB8AC3E}">
        <p14:creationId xmlns:p14="http://schemas.microsoft.com/office/powerpoint/2010/main" val="2497151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endParaRPr lang="en-US" sz="2800" dirty="0">
              <a:solidFill>
                <a:srgbClr val="D98082"/>
              </a:solidFill>
            </a:endParaRPr>
          </a:p>
        </p:txBody>
      </p:sp>
      <p:pic>
        <p:nvPicPr>
          <p:cNvPr id="4" name="Content Placeholder 3"/>
          <p:cNvPicPr>
            <a:picLocks noGrp="1" noChangeAspect="1"/>
          </p:cNvPicPr>
          <p:nvPr>
            <p:ph idx="1"/>
          </p:nvPr>
        </p:nvPicPr>
        <p:blipFill>
          <a:blip r:embed="rId2"/>
          <a:stretch>
            <a:fillRect/>
          </a:stretch>
        </p:blipFill>
        <p:spPr>
          <a:xfrm>
            <a:off x="1721615" y="1743738"/>
            <a:ext cx="8748770" cy="4351338"/>
          </a:xfrm>
          <a:prstGeom prst="rect">
            <a:avLst/>
          </a:prstGeom>
        </p:spPr>
      </p:pic>
      <p:pic>
        <p:nvPicPr>
          <p:cNvPr id="5" name="Picture 4"/>
          <p:cNvPicPr>
            <a:picLocks noChangeAspect="1"/>
          </p:cNvPicPr>
          <p:nvPr/>
        </p:nvPicPr>
        <p:blipFill>
          <a:blip r:embed="rId3"/>
          <a:stretch>
            <a:fillRect/>
          </a:stretch>
        </p:blipFill>
        <p:spPr>
          <a:xfrm>
            <a:off x="1415436" y="1675483"/>
            <a:ext cx="9747295" cy="4883908"/>
          </a:xfrm>
          <a:prstGeom prst="rect">
            <a:avLst/>
          </a:prstGeom>
        </p:spPr>
      </p:pic>
      <p:pic>
        <p:nvPicPr>
          <p:cNvPr id="6" name="Picture 5"/>
          <p:cNvPicPr>
            <a:picLocks noChangeAspect="1"/>
          </p:cNvPicPr>
          <p:nvPr/>
        </p:nvPicPr>
        <p:blipFill>
          <a:blip r:embed="rId4"/>
          <a:stretch>
            <a:fillRect/>
          </a:stretch>
        </p:blipFill>
        <p:spPr>
          <a:xfrm>
            <a:off x="54578" y="2568605"/>
            <a:ext cx="12063132" cy="2835406"/>
          </a:xfrm>
          <a:prstGeom prst="rect">
            <a:avLst/>
          </a:prstGeom>
        </p:spPr>
      </p:pic>
      <p:sp>
        <p:nvSpPr>
          <p:cNvPr id="7" name="Rectangle 6"/>
          <p:cNvSpPr/>
          <p:nvPr/>
        </p:nvSpPr>
        <p:spPr>
          <a:xfrm>
            <a:off x="409425" y="1852258"/>
            <a:ext cx="2595139" cy="523220"/>
          </a:xfrm>
          <a:prstGeom prst="rect">
            <a:avLst/>
          </a:prstGeom>
        </p:spPr>
        <p:txBody>
          <a:bodyPr wrap="square">
            <a:spAutoFit/>
          </a:bodyPr>
          <a:lstStyle/>
          <a:p>
            <a:r>
              <a:rPr lang="en-US" sz="2800" dirty="0">
                <a:solidFill>
                  <a:srgbClr val="D98082"/>
                </a:solidFill>
              </a:rPr>
              <a:t>3 years </a:t>
            </a:r>
            <a:r>
              <a:rPr lang="en-US" sz="2800" dirty="0" err="1">
                <a:solidFill>
                  <a:srgbClr val="D98082"/>
                </a:solidFill>
              </a:rPr>
              <a:t>followup</a:t>
            </a:r>
            <a:endParaRPr lang="en-US" sz="2800" dirty="0">
              <a:solidFill>
                <a:srgbClr val="D98082"/>
              </a:solidFill>
            </a:endParaRPr>
          </a:p>
        </p:txBody>
      </p:sp>
      <p:sp>
        <p:nvSpPr>
          <p:cNvPr id="3" name="TextBox 2"/>
          <p:cNvSpPr txBox="1"/>
          <p:nvPr/>
        </p:nvSpPr>
        <p:spPr>
          <a:xfrm>
            <a:off x="9956801" y="6429829"/>
            <a:ext cx="2097142" cy="369332"/>
          </a:xfrm>
          <a:prstGeom prst="rect">
            <a:avLst/>
          </a:prstGeom>
          <a:noFill/>
        </p:spPr>
        <p:txBody>
          <a:bodyPr wrap="square" rtlCol="0">
            <a:spAutoFit/>
          </a:bodyPr>
          <a:lstStyle/>
          <a:p>
            <a:r>
              <a:rPr lang="en-US" dirty="0">
                <a:solidFill>
                  <a:srgbClr val="D98082"/>
                </a:solidFill>
              </a:rPr>
              <a:t>(</a:t>
            </a:r>
            <a:r>
              <a:rPr lang="en-US" dirty="0" err="1">
                <a:solidFill>
                  <a:srgbClr val="D98082"/>
                </a:solidFill>
              </a:rPr>
              <a:t>Ghezzi</a:t>
            </a:r>
            <a:r>
              <a:rPr lang="en-US" dirty="0">
                <a:solidFill>
                  <a:srgbClr val="D98082"/>
                </a:solidFill>
              </a:rPr>
              <a:t> et al., 2019)</a:t>
            </a:r>
            <a:endParaRPr lang="en-US" dirty="0"/>
          </a:p>
        </p:txBody>
      </p:sp>
      <p:sp>
        <p:nvSpPr>
          <p:cNvPr id="9" name="Title 1"/>
          <p:cNvSpPr txBox="1">
            <a:spLocks/>
          </p:cNvSpPr>
          <p:nvPr/>
        </p:nvSpPr>
        <p:spPr>
          <a:xfrm>
            <a:off x="798286" y="278038"/>
            <a:ext cx="105555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i="1" dirty="0">
              <a:solidFill>
                <a:srgbClr val="00B0F0"/>
              </a:solidFill>
            </a:endParaRPr>
          </a:p>
        </p:txBody>
      </p:sp>
      <p:sp>
        <p:nvSpPr>
          <p:cNvPr id="10" name="Rectangle 9"/>
          <p:cNvSpPr/>
          <p:nvPr/>
        </p:nvSpPr>
        <p:spPr>
          <a:xfrm>
            <a:off x="420915" y="500470"/>
            <a:ext cx="7912242" cy="701731"/>
          </a:xfrm>
          <a:prstGeom prst="rect">
            <a:avLst/>
          </a:prstGeom>
        </p:spPr>
        <p:txBody>
          <a:bodyPr wrap="square">
            <a:spAutoFit/>
          </a:bodyPr>
          <a:lstStyle/>
          <a:p>
            <a:pPr>
              <a:lnSpc>
                <a:spcPct val="90000"/>
              </a:lnSpc>
              <a:spcAft>
                <a:spcPts val="600"/>
              </a:spcAft>
            </a:pPr>
            <a:r>
              <a:rPr lang="en-US" sz="4400" i="1" dirty="0">
                <a:solidFill>
                  <a:srgbClr val="D98082"/>
                </a:solidFill>
              </a:rPr>
              <a:t>Osseous Reduction: SCL</a:t>
            </a:r>
          </a:p>
        </p:txBody>
      </p:sp>
    </p:spTree>
    <p:extLst>
      <p:ext uri="{BB962C8B-B14F-4D97-AF65-F5344CB8AC3E}">
        <p14:creationId xmlns:p14="http://schemas.microsoft.com/office/powerpoint/2010/main" val="937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95083" y="1556089"/>
            <a:ext cx="2902859" cy="4759921"/>
          </a:xfrm>
        </p:spPr>
        <p:txBody>
          <a:bodyPr vert="horz" lIns="91440" tIns="45720" rIns="91440" bIns="45720" rtlCol="0" anchor="t">
            <a:normAutofit/>
          </a:bodyPr>
          <a:lstStyle/>
          <a:p>
            <a:r>
              <a:rPr lang="en-US" sz="3200" b="1" i="1" dirty="0"/>
              <a:t>CASE 4.</a:t>
            </a:r>
            <a:br>
              <a:rPr lang="en-US" sz="3200" b="1" i="1" dirty="0"/>
            </a:br>
            <a:r>
              <a:rPr lang="en-US" sz="3200" b="1" i="1" dirty="0" err="1"/>
              <a:t>Infraosseous</a:t>
            </a:r>
            <a:r>
              <a:rPr lang="en-US" sz="3200" b="1" i="1" dirty="0"/>
              <a:t> </a:t>
            </a:r>
            <a:r>
              <a:rPr lang="en-US" sz="3200" b="1" i="1" dirty="0" err="1"/>
              <a:t>subgingival</a:t>
            </a:r>
            <a:r>
              <a:rPr lang="en-US" sz="3200" b="1" i="1" dirty="0"/>
              <a:t> margins</a:t>
            </a:r>
            <a:br>
              <a:rPr lang="en-US" sz="3200" b="1" i="1" dirty="0"/>
            </a:br>
            <a:r>
              <a:rPr lang="en-US" sz="3200" b="1" i="1" dirty="0"/>
              <a:t>oblique fracture</a:t>
            </a:r>
            <a:br>
              <a:rPr lang="en-US" sz="3200" b="1" i="1" dirty="0"/>
            </a:br>
            <a:r>
              <a:rPr lang="en-US" sz="3200" b="1" i="1" dirty="0"/>
              <a:t>vertical preparation</a:t>
            </a:r>
            <a:endParaRPr lang="en-US" sz="3200" b="1" i="1" kern="1200" dirty="0">
              <a:solidFill>
                <a:srgbClr val="FFFFFF"/>
              </a:solidFill>
            </a:endParaRPr>
          </a:p>
        </p:txBody>
      </p:sp>
      <p:sp>
        <p:nvSpPr>
          <p:cNvPr id="3" name="Rectangle 2"/>
          <p:cNvSpPr/>
          <p:nvPr/>
        </p:nvSpPr>
        <p:spPr>
          <a:xfrm>
            <a:off x="4495807" y="2117556"/>
            <a:ext cx="7311182" cy="3662541"/>
          </a:xfrm>
          <a:prstGeom prst="rect">
            <a:avLst/>
          </a:prstGeom>
        </p:spPr>
        <p:txBody>
          <a:bodyPr wrap="square">
            <a:spAutoFit/>
          </a:bodyPr>
          <a:lstStyle/>
          <a:p>
            <a:pPr marL="285750" lvl="0" indent="-285750">
              <a:buFont typeface="Wingdings" panose="05000000000000000000" pitchFamily="2" charset="2"/>
              <a:buChar char="q"/>
            </a:pPr>
            <a:r>
              <a:rPr lang="en-US" sz="2000" dirty="0"/>
              <a:t>Oblique fractures have been traditionally treated with difficult tissue retraction and rubber dam isolation techniques or bone reduction.</a:t>
            </a:r>
          </a:p>
          <a:p>
            <a:pPr marL="285750" indent="-285750">
              <a:buFont typeface="Wingdings" panose="05000000000000000000" pitchFamily="2" charset="2"/>
              <a:buChar char="q"/>
            </a:pPr>
            <a:r>
              <a:rPr lang="en-US" sz="2000" dirty="0" err="1"/>
              <a:t>Subgingival</a:t>
            </a:r>
            <a:r>
              <a:rPr lang="en-US" sz="2000" dirty="0"/>
              <a:t> Feather-Edge Preparation: Encourages </a:t>
            </a:r>
            <a:r>
              <a:rPr lang="en-US" sz="2000" dirty="0" err="1"/>
              <a:t>supracrestal</a:t>
            </a:r>
            <a:r>
              <a:rPr lang="en-US" sz="2000" dirty="0"/>
              <a:t> attachment formation, increasing tissue thickness and stability.</a:t>
            </a:r>
          </a:p>
          <a:p>
            <a:pPr marL="285750" lvl="0" indent="-285750">
              <a:buFont typeface="Wingdings" panose="05000000000000000000" pitchFamily="2" charset="2"/>
              <a:buChar char="q"/>
            </a:pPr>
            <a:r>
              <a:rPr lang="en-US" sz="2000" dirty="0"/>
              <a:t>This can only be considered in localized fractures that do not risk the biomechanical stability of the tooth, assuring the necessary wall dimensions for a “ferrule” design.</a:t>
            </a:r>
          </a:p>
          <a:p>
            <a:endParaRPr lang="en-US" b="1" dirty="0"/>
          </a:p>
          <a:p>
            <a:endParaRPr lang="en-US" dirty="0"/>
          </a:p>
          <a:p>
            <a:pPr lvl="0"/>
            <a:endParaRPr lang="en-US" dirty="0"/>
          </a:p>
          <a:p>
            <a:pPr lvl="0"/>
            <a:endParaRPr lang="en-US" dirty="0"/>
          </a:p>
        </p:txBody>
      </p:sp>
    </p:spTree>
    <p:extLst>
      <p:ext uri="{BB962C8B-B14F-4D97-AF65-F5344CB8AC3E}">
        <p14:creationId xmlns:p14="http://schemas.microsoft.com/office/powerpoint/2010/main" val="282060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95083" y="2307771"/>
            <a:ext cx="2902859" cy="4746171"/>
          </a:xfrm>
        </p:spPr>
        <p:txBody>
          <a:bodyPr vert="horz" lIns="91440" tIns="45720" rIns="91440" bIns="45720" rtlCol="0" anchor="t">
            <a:normAutofit/>
          </a:bodyPr>
          <a:lstStyle/>
          <a:p>
            <a:r>
              <a:rPr lang="en-US" sz="3200" b="1" i="1" dirty="0"/>
              <a:t>CASE 4.</a:t>
            </a:r>
            <a:br>
              <a:rPr lang="en-US" sz="3200" b="1" i="1" dirty="0"/>
            </a:br>
            <a:r>
              <a:rPr lang="en-US" sz="3200" b="1" i="1" dirty="0" err="1"/>
              <a:t>Infraosseous</a:t>
            </a:r>
            <a:r>
              <a:rPr lang="en-US" sz="3200" b="1" i="1" dirty="0"/>
              <a:t> </a:t>
            </a:r>
            <a:r>
              <a:rPr lang="en-US" sz="3200" b="1" i="1" dirty="0" err="1"/>
              <a:t>subgingival</a:t>
            </a:r>
            <a:r>
              <a:rPr lang="en-US" sz="3200" b="1" i="1" dirty="0"/>
              <a:t> margins</a:t>
            </a:r>
            <a:br>
              <a:rPr lang="en-US" sz="3200" b="1" i="1" dirty="0"/>
            </a:br>
            <a:r>
              <a:rPr lang="en-US" sz="3200" b="1" i="1" dirty="0"/>
              <a:t>oblique fracture</a:t>
            </a:r>
            <a:br>
              <a:rPr lang="en-US" sz="3200" b="1" i="1" dirty="0"/>
            </a:br>
            <a:r>
              <a:rPr lang="en-US" sz="3200" b="1" i="1" dirty="0"/>
              <a:t>vertical preparation</a:t>
            </a:r>
            <a:endParaRPr lang="en-US" sz="3200" b="1" i="1" kern="1200" dirty="0">
              <a:solidFill>
                <a:srgbClr val="FFFFFF"/>
              </a:solidFill>
            </a:endParaRPr>
          </a:p>
        </p:txBody>
      </p:sp>
      <p:pic>
        <p:nvPicPr>
          <p:cNvPr id="4" name="Picture 3"/>
          <p:cNvPicPr>
            <a:picLocks noChangeAspect="1"/>
          </p:cNvPicPr>
          <p:nvPr/>
        </p:nvPicPr>
        <p:blipFill>
          <a:blip r:embed="rId2"/>
          <a:stretch>
            <a:fillRect/>
          </a:stretch>
        </p:blipFill>
        <p:spPr>
          <a:xfrm>
            <a:off x="4502428" y="978688"/>
            <a:ext cx="7225748" cy="4900624"/>
          </a:xfrm>
          <a:prstGeom prst="rect">
            <a:avLst/>
          </a:prstGeom>
        </p:spPr>
      </p:pic>
      <p:sp>
        <p:nvSpPr>
          <p:cNvPr id="10" name="TextBox 9"/>
          <p:cNvSpPr txBox="1"/>
          <p:nvPr/>
        </p:nvSpPr>
        <p:spPr>
          <a:xfrm>
            <a:off x="9622970" y="5718629"/>
            <a:ext cx="2073453" cy="646331"/>
          </a:xfrm>
          <a:prstGeom prst="rect">
            <a:avLst/>
          </a:prstGeom>
          <a:noFill/>
        </p:spPr>
        <p:txBody>
          <a:bodyPr wrap="square" rtlCol="0">
            <a:spAutoFit/>
          </a:bodyPr>
          <a:lstStyle/>
          <a:p>
            <a:r>
              <a:rPr lang="en-US" dirty="0">
                <a:solidFill>
                  <a:srgbClr val="FFFFFF"/>
                </a:solidFill>
              </a:rPr>
              <a:t>(Cardoso et al 2024)</a:t>
            </a:r>
          </a:p>
          <a:p>
            <a:endParaRPr lang="en-US" dirty="0"/>
          </a:p>
        </p:txBody>
      </p:sp>
    </p:spTree>
    <p:extLst>
      <p:ext uri="{BB962C8B-B14F-4D97-AF65-F5344CB8AC3E}">
        <p14:creationId xmlns:p14="http://schemas.microsoft.com/office/powerpoint/2010/main" val="132374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3200400" cy="4461163"/>
          </a:xfrm>
        </p:spPr>
        <p:txBody>
          <a:bodyPr vert="horz" lIns="91440" tIns="45720" rIns="91440" bIns="45720" rtlCol="0" anchor="ctr">
            <a:normAutofit/>
          </a:bodyPr>
          <a:lstStyle/>
          <a:p>
            <a:r>
              <a:rPr lang="en-US" sz="5400" b="1" i="1" kern="1200" dirty="0">
                <a:solidFill>
                  <a:srgbClr val="FFFFFF"/>
                </a:solidFill>
                <a:latin typeface="+mj-lt"/>
                <a:ea typeface="+mj-ea"/>
                <a:cs typeface="+mj-cs"/>
              </a:rPr>
              <a:t>Objectives</a:t>
            </a:r>
          </a:p>
        </p:txBody>
      </p:sp>
      <p:sp>
        <p:nvSpPr>
          <p:cNvPr id="34"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4074697" y="591344"/>
            <a:ext cx="7752011" cy="5585619"/>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170948" y="1305342"/>
            <a:ext cx="7459579" cy="317009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Identify the common causes of </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subgingival</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a:t>
            </a:r>
            <a:r>
              <a:rPr lang="en-US" sz="2000" dirty="0">
                <a:solidFill>
                  <a:schemeClr val="tx2"/>
                </a:solidFill>
                <a:latin typeface="Calibri" panose="020F0502020204030204"/>
              </a:rPr>
              <a:t>margins.</a:t>
            </a:r>
            <a:endPar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Explain the biological parameters influencing </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subgingival</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restorations.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000" dirty="0">
                <a:solidFill>
                  <a:schemeClr val="tx2"/>
                </a:solidFill>
                <a:latin typeface="Calibri" panose="020F0502020204030204"/>
              </a:rPr>
              <a:t>E</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mphasize</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the importance </a:t>
            </a:r>
            <a:r>
              <a:rPr lang="en-US" sz="2000" dirty="0">
                <a:solidFill>
                  <a:schemeClr val="tx2"/>
                </a:solidFill>
                <a:latin typeface="Calibri" panose="020F0502020204030204"/>
              </a:rPr>
              <a:t>of </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ferrule effect on the biomechanical stability of </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endodontically</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treated teeth.</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Dmonstrate</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post vs. non-post approaches in restoring </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endodontically</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treated teeth</a:t>
            </a:r>
            <a:r>
              <a:rPr lang="en-US" sz="2000" dirty="0">
                <a:solidFill>
                  <a:schemeClr val="tx2"/>
                </a:solidFill>
                <a:latin typeface="Calibri" panose="020F0502020204030204"/>
              </a:rPr>
              <a:t>.</a:t>
            </a:r>
            <a:endPar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Outline different treatment modalities for managing </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supraosseous</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and </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infraosseous</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chemeClr val="tx2"/>
                </a:solidFill>
                <a:effectLst/>
                <a:uLnTx/>
                <a:uFillTx/>
                <a:latin typeface="Calibri" panose="020F0502020204030204"/>
                <a:ea typeface="+mn-ea"/>
                <a:cs typeface="+mn-cs"/>
              </a:rPr>
              <a:t>subgingival</a:t>
            </a:r>
            <a:r>
              <a:rPr kumimoji="0" lang="en-US" sz="2000" b="0" i="0" u="none" strike="noStrike" kern="1200" cap="none" spc="0" normalizeH="0" noProof="0" dirty="0">
                <a:ln>
                  <a:noFill/>
                </a:ln>
                <a:solidFill>
                  <a:schemeClr val="tx2"/>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rPr>
              <a:t>margins, including surgical</a:t>
            </a:r>
            <a:r>
              <a:rPr lang="en-US" sz="2000" dirty="0">
                <a:solidFill>
                  <a:schemeClr val="tx2"/>
                </a:solidFill>
                <a:latin typeface="Calibri" panose="020F0502020204030204"/>
              </a:rPr>
              <a:t> and non surgical </a:t>
            </a:r>
            <a:r>
              <a:rPr lang="en-US" sz="2000" dirty="0" err="1">
                <a:solidFill>
                  <a:schemeClr val="tx2"/>
                </a:solidFill>
                <a:latin typeface="Calibri" panose="020F0502020204030204"/>
              </a:rPr>
              <a:t>approachs</a:t>
            </a:r>
            <a:r>
              <a:rPr lang="en-US" sz="2000" dirty="0">
                <a:solidFill>
                  <a:schemeClr val="tx2"/>
                </a:solidFill>
                <a:latin typeface="Calibri" panose="020F0502020204030204"/>
              </a:rPr>
              <a:t>.</a:t>
            </a:r>
            <a:endParaRPr kumimoji="0" lang="en-US" sz="20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2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0116" y="348342"/>
            <a:ext cx="2859314" cy="5994401"/>
          </a:xfrm>
        </p:spPr>
        <p:txBody>
          <a:bodyPr>
            <a:normAutofit/>
          </a:bodyPr>
          <a:lstStyle/>
          <a:p>
            <a:r>
              <a:rPr lang="en-US" sz="3600" b="1" i="1" dirty="0" err="1">
                <a:solidFill>
                  <a:srgbClr val="D98082"/>
                </a:solidFill>
              </a:rPr>
              <a:t>Infraosseous</a:t>
            </a:r>
            <a:r>
              <a:rPr lang="en-US" sz="3600" b="1" i="1" dirty="0">
                <a:solidFill>
                  <a:srgbClr val="D98082"/>
                </a:solidFill>
              </a:rPr>
              <a:t> </a:t>
            </a:r>
            <a:r>
              <a:rPr lang="en-US" sz="3600" b="1" i="1" dirty="0" err="1">
                <a:solidFill>
                  <a:srgbClr val="D98082"/>
                </a:solidFill>
              </a:rPr>
              <a:t>subgingival</a:t>
            </a:r>
            <a:r>
              <a:rPr lang="en-US" sz="3600" b="1" i="1" dirty="0">
                <a:solidFill>
                  <a:srgbClr val="D98082"/>
                </a:solidFill>
              </a:rPr>
              <a:t> margins</a:t>
            </a:r>
            <a:br>
              <a:rPr lang="en-US" sz="3600" b="1" i="1" dirty="0">
                <a:solidFill>
                  <a:srgbClr val="D98082"/>
                </a:solidFill>
              </a:rPr>
            </a:br>
            <a:r>
              <a:rPr lang="en-US" sz="3600" b="1" i="1" dirty="0">
                <a:solidFill>
                  <a:srgbClr val="D98082"/>
                </a:solidFill>
              </a:rPr>
              <a:t>oblique fracture</a:t>
            </a:r>
            <a:br>
              <a:rPr lang="en-US" sz="3600" b="1" i="1" dirty="0">
                <a:solidFill>
                  <a:srgbClr val="D98082"/>
                </a:solidFill>
              </a:rPr>
            </a:br>
            <a:r>
              <a:rPr lang="en-US" sz="3600" b="1" i="1" dirty="0">
                <a:solidFill>
                  <a:srgbClr val="D98082"/>
                </a:solidFill>
              </a:rPr>
              <a:t>vertical preparation</a:t>
            </a:r>
            <a:endParaRPr lang="en-US" sz="3600" dirty="0">
              <a:solidFill>
                <a:srgbClr val="D98082"/>
              </a:solidFill>
            </a:endParaRPr>
          </a:p>
        </p:txBody>
      </p:sp>
      <p:pic>
        <p:nvPicPr>
          <p:cNvPr id="4" name="Picture 3"/>
          <p:cNvPicPr>
            <a:picLocks noChangeAspect="1"/>
          </p:cNvPicPr>
          <p:nvPr/>
        </p:nvPicPr>
        <p:blipFill>
          <a:blip r:embed="rId2"/>
          <a:stretch>
            <a:fillRect/>
          </a:stretch>
        </p:blipFill>
        <p:spPr>
          <a:xfrm>
            <a:off x="346445" y="189313"/>
            <a:ext cx="8472820" cy="3148310"/>
          </a:xfrm>
          <a:prstGeom prst="rect">
            <a:avLst/>
          </a:prstGeom>
        </p:spPr>
      </p:pic>
      <p:pic>
        <p:nvPicPr>
          <p:cNvPr id="5" name="Picture 4"/>
          <p:cNvPicPr>
            <a:picLocks noChangeAspect="1"/>
          </p:cNvPicPr>
          <p:nvPr/>
        </p:nvPicPr>
        <p:blipFill>
          <a:blip r:embed="rId3"/>
          <a:stretch>
            <a:fillRect/>
          </a:stretch>
        </p:blipFill>
        <p:spPr>
          <a:xfrm>
            <a:off x="389989" y="3554955"/>
            <a:ext cx="8458964" cy="3224566"/>
          </a:xfrm>
          <a:prstGeom prst="rect">
            <a:avLst/>
          </a:prstGeom>
        </p:spPr>
      </p:pic>
    </p:spTree>
    <p:extLst>
      <p:ext uri="{BB962C8B-B14F-4D97-AF65-F5344CB8AC3E}">
        <p14:creationId xmlns:p14="http://schemas.microsoft.com/office/powerpoint/2010/main" val="2527996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i="1" dirty="0">
                <a:solidFill>
                  <a:srgbClr val="00B0F0"/>
                </a:solidFill>
              </a:rPr>
              <a:t>Five years follow up</a:t>
            </a:r>
          </a:p>
        </p:txBody>
      </p:sp>
      <p:pic>
        <p:nvPicPr>
          <p:cNvPr id="6" name="Picture 5"/>
          <p:cNvPicPr>
            <a:picLocks noChangeAspect="1"/>
          </p:cNvPicPr>
          <p:nvPr/>
        </p:nvPicPr>
        <p:blipFill>
          <a:blip r:embed="rId2"/>
          <a:stretch>
            <a:fillRect/>
          </a:stretch>
        </p:blipFill>
        <p:spPr>
          <a:xfrm>
            <a:off x="4106535" y="2005398"/>
            <a:ext cx="3014920" cy="3514855"/>
          </a:xfrm>
          <a:prstGeom prst="rect">
            <a:avLst/>
          </a:prstGeom>
        </p:spPr>
      </p:pic>
      <p:pic>
        <p:nvPicPr>
          <p:cNvPr id="5" name="Picture 4"/>
          <p:cNvPicPr>
            <a:picLocks noChangeAspect="1"/>
          </p:cNvPicPr>
          <p:nvPr/>
        </p:nvPicPr>
        <p:blipFill>
          <a:blip r:embed="rId3"/>
          <a:stretch>
            <a:fillRect/>
          </a:stretch>
        </p:blipFill>
        <p:spPr>
          <a:xfrm>
            <a:off x="333829" y="2005399"/>
            <a:ext cx="3064345" cy="3514855"/>
          </a:xfrm>
          <a:prstGeom prst="rect">
            <a:avLst/>
          </a:prstGeom>
        </p:spPr>
      </p:pic>
      <p:pic>
        <p:nvPicPr>
          <p:cNvPr id="4" name="Picture 3"/>
          <p:cNvPicPr>
            <a:picLocks noChangeAspect="1"/>
          </p:cNvPicPr>
          <p:nvPr/>
        </p:nvPicPr>
        <p:blipFill>
          <a:blip r:embed="rId4"/>
          <a:stretch>
            <a:fillRect/>
          </a:stretch>
        </p:blipFill>
        <p:spPr>
          <a:xfrm>
            <a:off x="7916902" y="3059228"/>
            <a:ext cx="3797536" cy="2126471"/>
          </a:xfrm>
          <a:prstGeom prst="rect">
            <a:avLst/>
          </a:prstGeom>
        </p:spPr>
      </p:pic>
      <p:sp>
        <p:nvSpPr>
          <p:cNvPr id="7" name="TextBox 6"/>
          <p:cNvSpPr txBox="1"/>
          <p:nvPr/>
        </p:nvSpPr>
        <p:spPr>
          <a:xfrm>
            <a:off x="9622970" y="5718629"/>
            <a:ext cx="2073453" cy="646331"/>
          </a:xfrm>
          <a:prstGeom prst="rect">
            <a:avLst/>
          </a:prstGeom>
          <a:noFill/>
        </p:spPr>
        <p:txBody>
          <a:bodyPr wrap="square" rtlCol="0">
            <a:spAutoFit/>
          </a:bodyPr>
          <a:lstStyle/>
          <a:p>
            <a:r>
              <a:rPr lang="en-US" dirty="0">
                <a:solidFill>
                  <a:srgbClr val="FFFFFF"/>
                </a:solidFill>
              </a:rPr>
              <a:t>(Cardoso et al 2024)</a:t>
            </a:r>
          </a:p>
          <a:p>
            <a:endParaRPr lang="en-US" dirty="0"/>
          </a:p>
        </p:txBody>
      </p:sp>
    </p:spTree>
    <p:extLst>
      <p:ext uri="{BB962C8B-B14F-4D97-AF65-F5344CB8AC3E}">
        <p14:creationId xmlns:p14="http://schemas.microsoft.com/office/powerpoint/2010/main" val="2231749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7033" y="670559"/>
            <a:ext cx="4683321" cy="2148841"/>
          </a:xfrm>
        </p:spPr>
        <p:txBody>
          <a:bodyPr vert="horz" lIns="91440" tIns="45720" rIns="91440" bIns="45720" rtlCol="0" anchor="t">
            <a:normAutofit fontScale="90000"/>
          </a:bodyPr>
          <a:lstStyle/>
          <a:p>
            <a:r>
              <a:rPr lang="en-US" b="1" dirty="0">
                <a:solidFill>
                  <a:srgbClr val="D98082"/>
                </a:solidFill>
              </a:rPr>
              <a:t>CASE 5.</a:t>
            </a:r>
            <a:br>
              <a:rPr lang="en-US" b="1" dirty="0">
                <a:solidFill>
                  <a:srgbClr val="D98082"/>
                </a:solidFill>
              </a:rPr>
            </a:br>
            <a:r>
              <a:rPr lang="en-US" b="1" dirty="0" err="1">
                <a:solidFill>
                  <a:srgbClr val="D98082"/>
                </a:solidFill>
              </a:rPr>
              <a:t>Infraosseous</a:t>
            </a:r>
            <a:r>
              <a:rPr lang="en-US" b="1" dirty="0">
                <a:solidFill>
                  <a:srgbClr val="D98082"/>
                </a:solidFill>
              </a:rPr>
              <a:t> </a:t>
            </a:r>
            <a:r>
              <a:rPr lang="en-US" b="1" dirty="0" err="1">
                <a:solidFill>
                  <a:srgbClr val="D98082"/>
                </a:solidFill>
              </a:rPr>
              <a:t>subgingival</a:t>
            </a:r>
            <a:r>
              <a:rPr lang="en-US" b="1" dirty="0">
                <a:solidFill>
                  <a:srgbClr val="D98082"/>
                </a:solidFill>
              </a:rPr>
              <a:t> margins</a:t>
            </a:r>
            <a:br>
              <a:rPr lang="en-US" b="1" dirty="0">
                <a:solidFill>
                  <a:srgbClr val="D98082"/>
                </a:solidFill>
              </a:rPr>
            </a:br>
            <a:r>
              <a:rPr lang="en-US" b="1" dirty="0">
                <a:solidFill>
                  <a:srgbClr val="D98082"/>
                </a:solidFill>
              </a:rPr>
              <a:t>Tooth Extrusion</a:t>
            </a:r>
          </a:p>
        </p:txBody>
      </p:sp>
      <p:pic>
        <p:nvPicPr>
          <p:cNvPr id="1028" name="Picture 4" descr="Orthodontic Extrusion ..."/>
          <p:cNvPicPr>
            <a:picLocks noChangeAspect="1" noChangeArrowheads="1"/>
          </p:cNvPicPr>
          <p:nvPr/>
        </p:nvPicPr>
        <p:blipFill>
          <a:blip r:embed="rId2">
            <a:extLst>
              <a:ext uri="{28A0092B-C50C-407E-A947-70E740481C1C}">
                <a14:useLocalDpi xmlns:a14="http://schemas.microsoft.com/office/drawing/2010/main" val="0"/>
              </a:ext>
            </a:extLst>
          </a:blip>
          <a:srcRect l="9351" r="2266" b="2"/>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48425" y="670559"/>
            <a:ext cx="4904361" cy="5445076"/>
          </a:xfrm>
          <a:prstGeom prst="rect">
            <a:avLst/>
          </a:prstGeom>
        </p:spPr>
        <p:txBody>
          <a:bodyPr vert="horz" lIns="91440" tIns="45720" rIns="91440" bIns="45720" rtlCol="0" anchor="t">
            <a:normAutofit/>
          </a:bodyPr>
          <a:lstStyle/>
          <a:p>
            <a:pPr marL="342900" indent="-228600" algn="just">
              <a:lnSpc>
                <a:spcPct val="90000"/>
              </a:lnSpc>
              <a:spcAft>
                <a:spcPts val="600"/>
              </a:spcAft>
              <a:buFont typeface="Arial" panose="020B0604020202020204" pitchFamily="34" charset="0"/>
              <a:buChar char="•"/>
            </a:pPr>
            <a:r>
              <a:rPr lang="en-US" sz="2400" dirty="0">
                <a:solidFill>
                  <a:schemeClr val="accent1">
                    <a:lumMod val="75000"/>
                  </a:schemeClr>
                </a:solidFill>
              </a:rPr>
              <a:t>Extrusion Concept: </a:t>
            </a:r>
          </a:p>
          <a:p>
            <a:pPr marL="342900" indent="-228600" algn="just">
              <a:lnSpc>
                <a:spcPct val="90000"/>
              </a:lnSpc>
              <a:spcAft>
                <a:spcPts val="600"/>
              </a:spcAft>
              <a:buFont typeface="Arial" panose="020B0604020202020204" pitchFamily="34" charset="0"/>
              <a:buChar char="•"/>
            </a:pPr>
            <a:r>
              <a:rPr lang="en-US" sz="2400" dirty="0"/>
              <a:t>A technique to expose more tooth structure by moving the root out of the bone socket, either surgically or </a:t>
            </a:r>
            <a:r>
              <a:rPr lang="en-US" sz="2400" dirty="0" err="1"/>
              <a:t>orthodontically</a:t>
            </a:r>
            <a:r>
              <a:rPr lang="en-US" sz="2400" dirty="0"/>
              <a:t>.</a:t>
            </a:r>
          </a:p>
          <a:p>
            <a:pPr marL="342900" indent="-228600" algn="just">
              <a:lnSpc>
                <a:spcPct val="90000"/>
              </a:lnSpc>
              <a:spcAft>
                <a:spcPts val="600"/>
              </a:spcAft>
              <a:buFont typeface="Arial" panose="020B0604020202020204" pitchFamily="34" charset="0"/>
              <a:buChar char="•"/>
            </a:pPr>
            <a:r>
              <a:rPr lang="en-US" sz="2400" dirty="0"/>
              <a:t>Objective: </a:t>
            </a:r>
          </a:p>
          <a:p>
            <a:pPr marL="342900" indent="-228600" algn="just">
              <a:lnSpc>
                <a:spcPct val="90000"/>
              </a:lnSpc>
              <a:spcAft>
                <a:spcPts val="600"/>
              </a:spcAft>
              <a:buFont typeface="Arial" panose="020B0604020202020204" pitchFamily="34" charset="0"/>
              <a:buChar char="•"/>
            </a:pPr>
            <a:r>
              <a:rPr lang="en-US" sz="2400" dirty="0"/>
              <a:t>Achieve ≥4 mm of tissue above the alveolar bone to allow a 2-mm ferrule without </a:t>
            </a:r>
            <a:r>
              <a:rPr lang="en-US" sz="2400" dirty="0" err="1"/>
              <a:t>supracrestal</a:t>
            </a:r>
            <a:r>
              <a:rPr lang="en-US" sz="2400" dirty="0"/>
              <a:t> tissue impingement.</a:t>
            </a:r>
          </a:p>
          <a:p>
            <a:pPr marL="114300" algn="just">
              <a:lnSpc>
                <a:spcPct val="90000"/>
              </a:lnSpc>
              <a:spcAft>
                <a:spcPts val="600"/>
              </a:spcAft>
            </a:pPr>
            <a:r>
              <a:rPr lang="en-US" sz="2400" dirty="0"/>
              <a:t>Crown-to-Root Ratio: </a:t>
            </a:r>
          </a:p>
          <a:p>
            <a:pPr marL="342900" indent="-228600" algn="just">
              <a:lnSpc>
                <a:spcPct val="90000"/>
              </a:lnSpc>
              <a:spcAft>
                <a:spcPts val="600"/>
              </a:spcAft>
              <a:buFont typeface="Arial" panose="020B0604020202020204" pitchFamily="34" charset="0"/>
              <a:buChar char="•"/>
            </a:pPr>
            <a:r>
              <a:rPr lang="en-US" sz="2400" dirty="0"/>
              <a:t>A 1:1 ratio is acceptable</a:t>
            </a:r>
            <a:r>
              <a:rPr lang="en-US" sz="2000" dirty="0"/>
              <a:t>.</a:t>
            </a:r>
          </a:p>
        </p:txBody>
      </p:sp>
    </p:spTree>
    <p:extLst>
      <p:ext uri="{BB962C8B-B14F-4D97-AF65-F5344CB8AC3E}">
        <p14:creationId xmlns:p14="http://schemas.microsoft.com/office/powerpoint/2010/main" val="519600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9657" y="586855"/>
            <a:ext cx="3599543" cy="3404574"/>
          </a:xfrm>
        </p:spPr>
        <p:txBody>
          <a:bodyPr vert="horz" lIns="91440" tIns="45720" rIns="91440" bIns="45720" rtlCol="0" anchor="b">
            <a:normAutofit/>
          </a:bodyPr>
          <a:lstStyle/>
          <a:p>
            <a:pPr algn="just"/>
            <a:r>
              <a:rPr lang="en-US" sz="3600" b="1" i="1" kern="1200" dirty="0">
                <a:solidFill>
                  <a:srgbClr val="FFFFFF"/>
                </a:solidFill>
                <a:latin typeface="+mj-lt"/>
                <a:ea typeface="+mj-ea"/>
                <a:cs typeface="+mj-cs"/>
              </a:rPr>
              <a:t>Orthodontic</a:t>
            </a:r>
            <a:br>
              <a:rPr lang="en-US" sz="3600" b="1" i="1" kern="1200" dirty="0">
                <a:solidFill>
                  <a:srgbClr val="FFFFFF"/>
                </a:solidFill>
                <a:latin typeface="+mj-lt"/>
                <a:ea typeface="+mj-ea"/>
                <a:cs typeface="+mj-cs"/>
              </a:rPr>
            </a:br>
            <a:r>
              <a:rPr lang="en-US" sz="3600" b="1" i="1" kern="1200" dirty="0">
                <a:solidFill>
                  <a:srgbClr val="FFFFFF"/>
                </a:solidFill>
                <a:latin typeface="+mj-lt"/>
                <a:ea typeface="+mj-ea"/>
                <a:cs typeface="+mj-cs"/>
              </a:rPr>
              <a:t>Extrusion </a:t>
            </a:r>
            <a:br>
              <a:rPr lang="en-US" sz="3600" b="1" i="1" kern="1200" dirty="0">
                <a:solidFill>
                  <a:srgbClr val="FFFFFF"/>
                </a:solidFill>
                <a:latin typeface="+mj-lt"/>
                <a:ea typeface="+mj-ea"/>
                <a:cs typeface="+mj-cs"/>
              </a:rPr>
            </a:br>
            <a:r>
              <a:rPr lang="en-US" sz="3600" b="1" i="1" kern="1200" dirty="0">
                <a:solidFill>
                  <a:srgbClr val="FFFFFF"/>
                </a:solidFill>
                <a:latin typeface="+mj-lt"/>
                <a:ea typeface="+mj-ea"/>
                <a:cs typeface="+mj-cs"/>
              </a:rPr>
              <a:t>(Forced Eruption)</a:t>
            </a:r>
          </a:p>
        </p:txBody>
      </p:sp>
      <p:sp>
        <p:nvSpPr>
          <p:cNvPr id="3" name="Rectangle 2"/>
          <p:cNvSpPr/>
          <p:nvPr/>
        </p:nvSpPr>
        <p:spPr>
          <a:xfrm>
            <a:off x="4905054" y="586855"/>
            <a:ext cx="6555347" cy="5546047"/>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dirty="0"/>
              <a:t>Moves the tooth </a:t>
            </a:r>
            <a:r>
              <a:rPr lang="en-US" sz="2000" b="1" dirty="0" err="1"/>
              <a:t>occlusally</a:t>
            </a:r>
            <a:r>
              <a:rPr lang="en-US" sz="2000" dirty="0"/>
              <a:t> without dragging soft tissue or bone.</a:t>
            </a:r>
          </a:p>
          <a:p>
            <a:pPr marL="342900" indent="-228600">
              <a:lnSpc>
                <a:spcPct val="90000"/>
              </a:lnSpc>
              <a:spcAft>
                <a:spcPts val="600"/>
              </a:spcAft>
              <a:buFont typeface="Arial" panose="020B0604020202020204" pitchFamily="34" charset="0"/>
              <a:buChar char="•"/>
            </a:pPr>
            <a:r>
              <a:rPr lang="en-US" sz="2000" dirty="0"/>
              <a:t>Uses </a:t>
            </a:r>
            <a:r>
              <a:rPr lang="en-US" sz="2000" b="1" dirty="0"/>
              <a:t>continuous forces (&gt;50 g)</a:t>
            </a:r>
            <a:r>
              <a:rPr lang="en-US" sz="2000" dirty="0"/>
              <a:t> with anchorage on adjacent teeth or implants.</a:t>
            </a:r>
          </a:p>
          <a:p>
            <a:pPr marL="342900" indent="-228600">
              <a:lnSpc>
                <a:spcPct val="90000"/>
              </a:lnSpc>
              <a:spcAft>
                <a:spcPts val="600"/>
              </a:spcAft>
              <a:buFont typeface="Arial" panose="020B0604020202020204" pitchFamily="34" charset="0"/>
              <a:buChar char="•"/>
            </a:pPr>
            <a:r>
              <a:rPr lang="en-US" sz="2000" b="1" dirty="0" err="1">
                <a:solidFill>
                  <a:srgbClr val="D98082"/>
                </a:solidFill>
              </a:rPr>
              <a:t>Supracrestal</a:t>
            </a:r>
            <a:r>
              <a:rPr lang="en-US" sz="2000" b="1" dirty="0">
                <a:solidFill>
                  <a:srgbClr val="D98082"/>
                </a:solidFill>
              </a:rPr>
              <a:t> </a:t>
            </a:r>
            <a:r>
              <a:rPr lang="en-US" sz="2000" b="1" dirty="0" err="1">
                <a:solidFill>
                  <a:srgbClr val="D98082"/>
                </a:solidFill>
              </a:rPr>
              <a:t>fiberotomy</a:t>
            </a:r>
            <a:r>
              <a:rPr lang="en-US" sz="2000" b="1" dirty="0">
                <a:solidFill>
                  <a:srgbClr val="D98082"/>
                </a:solidFill>
              </a:rPr>
              <a:t> &amp; root </a:t>
            </a:r>
            <a:r>
              <a:rPr lang="en-US" sz="2000" b="1" dirty="0" err="1">
                <a:solidFill>
                  <a:srgbClr val="D98082"/>
                </a:solidFill>
              </a:rPr>
              <a:t>planing</a:t>
            </a:r>
            <a:r>
              <a:rPr lang="en-US" sz="2000" dirty="0">
                <a:solidFill>
                  <a:srgbClr val="D98082"/>
                </a:solidFill>
              </a:rPr>
              <a:t> </a:t>
            </a:r>
            <a:r>
              <a:rPr lang="en-US" sz="2000" dirty="0"/>
              <a:t>help prevent soft tissue reattachment and relapse.</a:t>
            </a:r>
          </a:p>
          <a:p>
            <a:pPr marL="342900" indent="-228600">
              <a:lnSpc>
                <a:spcPct val="90000"/>
              </a:lnSpc>
              <a:spcAft>
                <a:spcPts val="600"/>
              </a:spcAft>
              <a:buFont typeface="Arial" panose="020B0604020202020204" pitchFamily="34" charset="0"/>
              <a:buChar char="•"/>
            </a:pPr>
            <a:r>
              <a:rPr lang="en-US" sz="2000" dirty="0"/>
              <a:t>Takes </a:t>
            </a:r>
            <a:r>
              <a:rPr lang="en-US" sz="2000" b="1" dirty="0"/>
              <a:t>1–3 weeks per millimeter</a:t>
            </a:r>
            <a:r>
              <a:rPr lang="en-US" sz="2000" dirty="0"/>
              <a:t> depending on bone density and root surface area.</a:t>
            </a:r>
          </a:p>
          <a:p>
            <a:pPr marL="342900" indent="-228600">
              <a:lnSpc>
                <a:spcPct val="90000"/>
              </a:lnSpc>
              <a:spcAft>
                <a:spcPts val="600"/>
              </a:spcAft>
              <a:buFont typeface="Arial" panose="020B0604020202020204" pitchFamily="34" charset="0"/>
              <a:buChar char="•"/>
            </a:pPr>
            <a:r>
              <a:rPr lang="en-US" sz="2000" dirty="0">
                <a:solidFill>
                  <a:srgbClr val="D98082"/>
                </a:solidFill>
              </a:rPr>
              <a:t>Fewer complications than </a:t>
            </a:r>
            <a:r>
              <a:rPr lang="en-US" sz="2000" dirty="0"/>
              <a:t>surgical extrusion.</a:t>
            </a:r>
          </a:p>
        </p:txBody>
      </p:sp>
    </p:spTree>
    <p:extLst>
      <p:ext uri="{BB962C8B-B14F-4D97-AF65-F5344CB8AC3E}">
        <p14:creationId xmlns:p14="http://schemas.microsoft.com/office/powerpoint/2010/main" val="536059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56859"/>
          </a:xfrm>
        </p:spPr>
        <p:txBody>
          <a:bodyPr>
            <a:normAutofit/>
          </a:bodyPr>
          <a:lstStyle/>
          <a:p>
            <a:r>
              <a:rPr lang="en-US" b="1" i="1" dirty="0">
                <a:solidFill>
                  <a:srgbClr val="D98082"/>
                </a:solidFill>
              </a:rPr>
              <a:t>Orthodontic Extrusion (Forced Eruption)</a:t>
            </a:r>
            <a:endParaRPr lang="en-US" dirty="0">
              <a:solidFill>
                <a:srgbClr val="D98082"/>
              </a:solidFill>
            </a:endParaRPr>
          </a:p>
        </p:txBody>
      </p:sp>
      <p:pic>
        <p:nvPicPr>
          <p:cNvPr id="5" name="Picture 4"/>
          <p:cNvPicPr>
            <a:picLocks noChangeAspect="1"/>
          </p:cNvPicPr>
          <p:nvPr/>
        </p:nvPicPr>
        <p:blipFill>
          <a:blip r:embed="rId2"/>
          <a:stretch>
            <a:fillRect/>
          </a:stretch>
        </p:blipFill>
        <p:spPr>
          <a:xfrm>
            <a:off x="992423" y="1070544"/>
            <a:ext cx="4350816" cy="2690400"/>
          </a:xfrm>
          <a:prstGeom prst="rect">
            <a:avLst/>
          </a:prstGeom>
        </p:spPr>
      </p:pic>
      <p:pic>
        <p:nvPicPr>
          <p:cNvPr id="6" name="Picture 5"/>
          <p:cNvPicPr>
            <a:picLocks noChangeAspect="1"/>
          </p:cNvPicPr>
          <p:nvPr/>
        </p:nvPicPr>
        <p:blipFill>
          <a:blip r:embed="rId3"/>
          <a:stretch>
            <a:fillRect/>
          </a:stretch>
        </p:blipFill>
        <p:spPr>
          <a:xfrm>
            <a:off x="5497462" y="1070544"/>
            <a:ext cx="4296615" cy="2628619"/>
          </a:xfrm>
          <a:prstGeom prst="rect">
            <a:avLst/>
          </a:prstGeom>
        </p:spPr>
      </p:pic>
      <p:pic>
        <p:nvPicPr>
          <p:cNvPr id="7" name="Picture 6"/>
          <p:cNvPicPr>
            <a:picLocks noChangeAspect="1"/>
          </p:cNvPicPr>
          <p:nvPr/>
        </p:nvPicPr>
        <p:blipFill>
          <a:blip r:embed="rId4"/>
          <a:stretch>
            <a:fillRect/>
          </a:stretch>
        </p:blipFill>
        <p:spPr>
          <a:xfrm>
            <a:off x="838200" y="3919042"/>
            <a:ext cx="4501038" cy="2551030"/>
          </a:xfrm>
          <a:prstGeom prst="rect">
            <a:avLst/>
          </a:prstGeom>
        </p:spPr>
      </p:pic>
      <p:pic>
        <p:nvPicPr>
          <p:cNvPr id="8" name="Picture 7"/>
          <p:cNvPicPr>
            <a:picLocks noChangeAspect="1"/>
          </p:cNvPicPr>
          <p:nvPr/>
        </p:nvPicPr>
        <p:blipFill>
          <a:blip r:embed="rId5"/>
          <a:stretch>
            <a:fillRect/>
          </a:stretch>
        </p:blipFill>
        <p:spPr>
          <a:xfrm>
            <a:off x="5497462" y="4078877"/>
            <a:ext cx="4078842" cy="2391195"/>
          </a:xfrm>
          <a:prstGeom prst="rect">
            <a:avLst/>
          </a:prstGeom>
        </p:spPr>
      </p:pic>
      <p:pic>
        <p:nvPicPr>
          <p:cNvPr id="9" name="Picture 8"/>
          <p:cNvPicPr>
            <a:picLocks noChangeAspect="1"/>
          </p:cNvPicPr>
          <p:nvPr/>
        </p:nvPicPr>
        <p:blipFill>
          <a:blip r:embed="rId6"/>
          <a:stretch>
            <a:fillRect/>
          </a:stretch>
        </p:blipFill>
        <p:spPr>
          <a:xfrm>
            <a:off x="545535" y="1070544"/>
            <a:ext cx="10649069" cy="5399528"/>
          </a:xfrm>
          <a:prstGeom prst="rect">
            <a:avLst/>
          </a:prstGeom>
        </p:spPr>
      </p:pic>
      <p:sp>
        <p:nvSpPr>
          <p:cNvPr id="10" name="TextBox 9"/>
          <p:cNvSpPr txBox="1"/>
          <p:nvPr/>
        </p:nvSpPr>
        <p:spPr>
          <a:xfrm>
            <a:off x="9622970" y="6520730"/>
            <a:ext cx="2073453" cy="646331"/>
          </a:xfrm>
          <a:prstGeom prst="rect">
            <a:avLst/>
          </a:prstGeom>
          <a:noFill/>
        </p:spPr>
        <p:txBody>
          <a:bodyPr wrap="square" rtlCol="0">
            <a:spAutoFit/>
          </a:bodyPr>
          <a:lstStyle/>
          <a:p>
            <a:r>
              <a:rPr lang="en-US" dirty="0">
                <a:solidFill>
                  <a:srgbClr val="FFFFFF"/>
                </a:solidFill>
              </a:rPr>
              <a:t>(Cardoso et al 2024)</a:t>
            </a:r>
          </a:p>
          <a:p>
            <a:endParaRPr lang="en-US" dirty="0"/>
          </a:p>
        </p:txBody>
      </p:sp>
    </p:spTree>
    <p:extLst>
      <p:ext uri="{BB962C8B-B14F-4D97-AF65-F5344CB8AC3E}">
        <p14:creationId xmlns:p14="http://schemas.microsoft.com/office/powerpoint/2010/main" val="340651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i="1" kern="1200" dirty="0">
                <a:solidFill>
                  <a:srgbClr val="D98082"/>
                </a:solidFill>
                <a:latin typeface="+mj-lt"/>
                <a:ea typeface="+mj-ea"/>
                <a:cs typeface="+mj-cs"/>
              </a:rPr>
              <a:t>Preoperative            Postoperative</a:t>
            </a:r>
          </a:p>
        </p:txBody>
      </p:sp>
      <p:pic>
        <p:nvPicPr>
          <p:cNvPr id="5" name="Picture 4"/>
          <p:cNvPicPr>
            <a:picLocks noChangeAspect="1"/>
          </p:cNvPicPr>
          <p:nvPr/>
        </p:nvPicPr>
        <p:blipFill>
          <a:blip r:embed="rId2"/>
          <a:srcRect l="10358" r="6944" b="-1"/>
          <a:stretch/>
        </p:blipFill>
        <p:spPr>
          <a:xfrm>
            <a:off x="6209848" y="2105647"/>
            <a:ext cx="5803323" cy="3890357"/>
          </a:xfrm>
          <a:prstGeom prst="rect">
            <a:avLst/>
          </a:prstGeom>
        </p:spPr>
      </p:pic>
      <p:pic>
        <p:nvPicPr>
          <p:cNvPr id="4" name="Picture 3"/>
          <p:cNvPicPr>
            <a:picLocks noChangeAspect="1"/>
          </p:cNvPicPr>
          <p:nvPr/>
        </p:nvPicPr>
        <p:blipFill>
          <a:blip r:embed="rId3"/>
          <a:srcRect r="17437"/>
          <a:stretch/>
        </p:blipFill>
        <p:spPr>
          <a:xfrm>
            <a:off x="230745" y="2105647"/>
            <a:ext cx="5803323" cy="3890357"/>
          </a:xfrm>
          <a:prstGeom prst="rect">
            <a:avLst/>
          </a:prstGeom>
        </p:spPr>
      </p:pic>
      <p:sp>
        <p:nvSpPr>
          <p:cNvPr id="6" name="TextBox 5"/>
          <p:cNvSpPr txBox="1"/>
          <p:nvPr/>
        </p:nvSpPr>
        <p:spPr>
          <a:xfrm>
            <a:off x="9622970" y="6119679"/>
            <a:ext cx="2073453" cy="646331"/>
          </a:xfrm>
          <a:prstGeom prst="rect">
            <a:avLst/>
          </a:prstGeom>
          <a:noFill/>
        </p:spPr>
        <p:txBody>
          <a:bodyPr wrap="square" rtlCol="0">
            <a:spAutoFit/>
          </a:bodyPr>
          <a:lstStyle/>
          <a:p>
            <a:r>
              <a:rPr lang="en-US" dirty="0">
                <a:solidFill>
                  <a:srgbClr val="FFFFFF"/>
                </a:solidFill>
              </a:rPr>
              <a:t>(Cardoso et al 2024)</a:t>
            </a:r>
          </a:p>
          <a:p>
            <a:endParaRPr lang="en-US" dirty="0"/>
          </a:p>
        </p:txBody>
      </p:sp>
    </p:spTree>
    <p:extLst>
      <p:ext uri="{BB962C8B-B14F-4D97-AF65-F5344CB8AC3E}">
        <p14:creationId xmlns:p14="http://schemas.microsoft.com/office/powerpoint/2010/main" val="3232906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b="1" i="1" kern="1200" dirty="0">
                <a:solidFill>
                  <a:srgbClr val="FFFFFF"/>
                </a:solidFill>
                <a:latin typeface="+mj-lt"/>
                <a:ea typeface="+mj-ea"/>
                <a:cs typeface="+mj-cs"/>
              </a:rPr>
              <a:t>Surgical Extrusion</a:t>
            </a:r>
          </a:p>
        </p:txBody>
      </p:sp>
      <p:sp>
        <p:nvSpPr>
          <p:cNvPr id="3" name="Rectangle 2"/>
          <p:cNvSpPr/>
          <p:nvPr/>
        </p:nvSpPr>
        <p:spPr>
          <a:xfrm>
            <a:off x="4810259" y="649480"/>
            <a:ext cx="6555347" cy="5546047"/>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a:t>A </a:t>
            </a:r>
            <a:r>
              <a:rPr lang="en-US" sz="2000" b="1"/>
              <a:t>one-step</a:t>
            </a:r>
            <a:r>
              <a:rPr lang="en-US" sz="2000"/>
              <a:t> procedure where the tooth is partially removed from the socket with minimal trauma.</a:t>
            </a:r>
          </a:p>
          <a:p>
            <a:pPr marL="342900" indent="-228600">
              <a:lnSpc>
                <a:spcPct val="90000"/>
              </a:lnSpc>
              <a:spcAft>
                <a:spcPts val="600"/>
              </a:spcAft>
              <a:buFont typeface="Arial" panose="020B0604020202020204" pitchFamily="34" charset="0"/>
              <a:buChar char="•"/>
            </a:pPr>
            <a:r>
              <a:rPr lang="en-US" sz="2000" b="1"/>
              <a:t>Splinting for ≤3 weeks</a:t>
            </a:r>
            <a:r>
              <a:rPr lang="en-US" sz="2000"/>
              <a:t> to reduce ankylosis risk.</a:t>
            </a:r>
          </a:p>
          <a:p>
            <a:pPr marL="342900" indent="-228600">
              <a:lnSpc>
                <a:spcPct val="90000"/>
              </a:lnSpc>
              <a:spcAft>
                <a:spcPts val="600"/>
              </a:spcAft>
              <a:buFont typeface="Arial" panose="020B0604020202020204" pitchFamily="34" charset="0"/>
              <a:buChar char="•"/>
            </a:pPr>
            <a:r>
              <a:rPr lang="en-US" sz="2000"/>
              <a:t>Endodontic treatment begins at </a:t>
            </a:r>
            <a:r>
              <a:rPr lang="en-US" sz="2000" b="1"/>
              <a:t>~4 weeks</a:t>
            </a:r>
            <a:r>
              <a:rPr lang="en-US" sz="2000"/>
              <a:t>, and restorative work at </a:t>
            </a:r>
            <a:r>
              <a:rPr lang="en-US" sz="2000" b="1"/>
              <a:t>6–8 weeks</a:t>
            </a:r>
            <a:r>
              <a:rPr lang="en-US" sz="2000"/>
              <a:t> when bone apposition is evident.</a:t>
            </a:r>
          </a:p>
          <a:p>
            <a:pPr marL="342900" indent="-228600">
              <a:lnSpc>
                <a:spcPct val="90000"/>
              </a:lnSpc>
              <a:spcAft>
                <a:spcPts val="600"/>
              </a:spcAft>
              <a:buFont typeface="Arial" panose="020B0604020202020204" pitchFamily="34" charset="0"/>
              <a:buChar char="•"/>
            </a:pPr>
            <a:r>
              <a:rPr lang="en-US" sz="2000" b="1"/>
              <a:t>Faster, lower cost</a:t>
            </a:r>
            <a:r>
              <a:rPr lang="en-US" sz="2000"/>
              <a:t>, and a viable alternative to extraction or implants.</a:t>
            </a:r>
          </a:p>
          <a:p>
            <a:pPr marL="342900" indent="-228600">
              <a:lnSpc>
                <a:spcPct val="90000"/>
              </a:lnSpc>
              <a:spcAft>
                <a:spcPts val="600"/>
              </a:spcAft>
              <a:buFont typeface="Arial" panose="020B0604020202020204" pitchFamily="34" charset="0"/>
              <a:buChar char="•"/>
            </a:pPr>
            <a:r>
              <a:rPr lang="en-US" sz="2000" b="1"/>
              <a:t>Complication rate &lt;10%</a:t>
            </a:r>
            <a:r>
              <a:rPr lang="en-US" sz="2000"/>
              <a:t>, making it a reasonable long-term solution.</a:t>
            </a:r>
          </a:p>
        </p:txBody>
      </p:sp>
    </p:spTree>
    <p:extLst>
      <p:ext uri="{BB962C8B-B14F-4D97-AF65-F5344CB8AC3E}">
        <p14:creationId xmlns:p14="http://schemas.microsoft.com/office/powerpoint/2010/main" val="815259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67655" y="319315"/>
            <a:ext cx="6676573" cy="449943"/>
          </a:xfrm>
        </p:spPr>
        <p:txBody>
          <a:bodyPr>
            <a:noAutofit/>
          </a:bodyPr>
          <a:lstStyle/>
          <a:p>
            <a:r>
              <a:rPr lang="en-US" b="1" i="1" dirty="0">
                <a:solidFill>
                  <a:srgbClr val="D98082"/>
                </a:solidFill>
              </a:rPr>
              <a:t>Surgical Extrusion</a:t>
            </a:r>
            <a:endParaRPr lang="en-US" i="1" dirty="0">
              <a:solidFill>
                <a:srgbClr val="D98082"/>
              </a:solidFill>
            </a:endParaRPr>
          </a:p>
        </p:txBody>
      </p:sp>
      <p:pic>
        <p:nvPicPr>
          <p:cNvPr id="4" name="Picture 3"/>
          <p:cNvPicPr>
            <a:picLocks noChangeAspect="1"/>
          </p:cNvPicPr>
          <p:nvPr/>
        </p:nvPicPr>
        <p:blipFill>
          <a:blip r:embed="rId2"/>
          <a:stretch>
            <a:fillRect/>
          </a:stretch>
        </p:blipFill>
        <p:spPr>
          <a:xfrm>
            <a:off x="5311897" y="1110343"/>
            <a:ext cx="5570144" cy="2765297"/>
          </a:xfrm>
          <a:prstGeom prst="rect">
            <a:avLst/>
          </a:prstGeom>
        </p:spPr>
      </p:pic>
      <p:pic>
        <p:nvPicPr>
          <p:cNvPr id="5" name="Picture 4"/>
          <p:cNvPicPr>
            <a:picLocks noChangeAspect="1"/>
          </p:cNvPicPr>
          <p:nvPr/>
        </p:nvPicPr>
        <p:blipFill>
          <a:blip r:embed="rId3"/>
          <a:stretch>
            <a:fillRect/>
          </a:stretch>
        </p:blipFill>
        <p:spPr>
          <a:xfrm>
            <a:off x="5311897" y="4018225"/>
            <a:ext cx="5570144" cy="2546344"/>
          </a:xfrm>
          <a:prstGeom prst="rect">
            <a:avLst/>
          </a:prstGeom>
        </p:spPr>
      </p:pic>
      <p:pic>
        <p:nvPicPr>
          <p:cNvPr id="6" name="Picture 5"/>
          <p:cNvPicPr>
            <a:picLocks noChangeAspect="1"/>
          </p:cNvPicPr>
          <p:nvPr/>
        </p:nvPicPr>
        <p:blipFill>
          <a:blip r:embed="rId4"/>
          <a:stretch>
            <a:fillRect/>
          </a:stretch>
        </p:blipFill>
        <p:spPr>
          <a:xfrm>
            <a:off x="1790357" y="1103088"/>
            <a:ext cx="2703637" cy="5481938"/>
          </a:xfrm>
          <a:prstGeom prst="rect">
            <a:avLst/>
          </a:prstGeom>
        </p:spPr>
      </p:pic>
    </p:spTree>
    <p:extLst>
      <p:ext uri="{BB962C8B-B14F-4D97-AF65-F5344CB8AC3E}">
        <p14:creationId xmlns:p14="http://schemas.microsoft.com/office/powerpoint/2010/main" val="1943931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0042" y="2873827"/>
            <a:ext cx="2878688" cy="3512457"/>
          </a:xfrm>
        </p:spPr>
        <p:txBody>
          <a:bodyPr vert="horz" lIns="91440" tIns="45720" rIns="91440" bIns="45720" rtlCol="0" anchor="t">
            <a:normAutofit/>
          </a:bodyPr>
          <a:lstStyle/>
          <a:p>
            <a:r>
              <a:rPr lang="en-US" b="1" i="1" dirty="0">
                <a:solidFill>
                  <a:srgbClr val="FFFFFF"/>
                </a:solidFill>
              </a:rPr>
              <a:t>Surgical Extrusion</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4775217" y="1008359"/>
            <a:ext cx="3147413" cy="4841023"/>
          </a:xfrm>
          <a:prstGeom prst="rect">
            <a:avLst/>
          </a:prstGeom>
        </p:spPr>
      </p:pic>
      <p:pic>
        <p:nvPicPr>
          <p:cNvPr id="4" name="Picture 3"/>
          <p:cNvPicPr>
            <a:picLocks noChangeAspect="1"/>
          </p:cNvPicPr>
          <p:nvPr/>
        </p:nvPicPr>
        <p:blipFill>
          <a:blip r:embed="rId3"/>
          <a:stretch>
            <a:fillRect/>
          </a:stretch>
        </p:blipFill>
        <p:spPr>
          <a:xfrm>
            <a:off x="8266414" y="1003178"/>
            <a:ext cx="3141973" cy="4851645"/>
          </a:xfrm>
          <a:prstGeom prst="rect">
            <a:avLst/>
          </a:prstGeom>
        </p:spPr>
      </p:pic>
      <p:sp>
        <p:nvSpPr>
          <p:cNvPr id="10" name="TextBox 9"/>
          <p:cNvSpPr txBox="1"/>
          <p:nvPr/>
        </p:nvSpPr>
        <p:spPr>
          <a:xfrm>
            <a:off x="9622970" y="6135721"/>
            <a:ext cx="2073453" cy="646331"/>
          </a:xfrm>
          <a:prstGeom prst="rect">
            <a:avLst/>
          </a:prstGeom>
          <a:noFill/>
        </p:spPr>
        <p:txBody>
          <a:bodyPr wrap="square" rtlCol="0">
            <a:spAutoFit/>
          </a:bodyPr>
          <a:lstStyle/>
          <a:p>
            <a:r>
              <a:rPr lang="en-US" dirty="0">
                <a:solidFill>
                  <a:srgbClr val="FFFFFF"/>
                </a:solidFill>
              </a:rPr>
              <a:t>(Cardoso et al 2024)</a:t>
            </a:r>
          </a:p>
          <a:p>
            <a:endParaRPr lang="en-US" dirty="0"/>
          </a:p>
        </p:txBody>
      </p:sp>
    </p:spTree>
    <p:extLst>
      <p:ext uri="{BB962C8B-B14F-4D97-AF65-F5344CB8AC3E}">
        <p14:creationId xmlns:p14="http://schemas.microsoft.com/office/powerpoint/2010/main" val="428254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090412" y="2237509"/>
            <a:ext cx="2531695" cy="4024746"/>
          </a:xfrm>
          <a:prstGeom prst="rect">
            <a:avLst/>
          </a:prstGeom>
        </p:spPr>
      </p:pic>
      <p:pic>
        <p:nvPicPr>
          <p:cNvPr id="12" name="Picture 11"/>
          <p:cNvPicPr>
            <a:picLocks noChangeAspect="1"/>
          </p:cNvPicPr>
          <p:nvPr/>
        </p:nvPicPr>
        <p:blipFill>
          <a:blip r:embed="rId3"/>
          <a:stretch>
            <a:fillRect/>
          </a:stretch>
        </p:blipFill>
        <p:spPr>
          <a:xfrm>
            <a:off x="4793673" y="2060840"/>
            <a:ext cx="2595996" cy="4201415"/>
          </a:xfrm>
          <a:prstGeom prst="rect">
            <a:avLst/>
          </a:prstGeom>
        </p:spPr>
      </p:pic>
      <p:pic>
        <p:nvPicPr>
          <p:cNvPr id="13" name="Picture 12"/>
          <p:cNvPicPr>
            <a:picLocks noChangeAspect="1"/>
          </p:cNvPicPr>
          <p:nvPr/>
        </p:nvPicPr>
        <p:blipFill>
          <a:blip r:embed="rId4"/>
          <a:stretch>
            <a:fillRect/>
          </a:stretch>
        </p:blipFill>
        <p:spPr>
          <a:xfrm>
            <a:off x="1258165" y="1995055"/>
            <a:ext cx="2643809" cy="4267200"/>
          </a:xfrm>
          <a:prstGeom prst="rect">
            <a:avLst/>
          </a:prstGeom>
        </p:spPr>
      </p:pic>
      <p:sp>
        <p:nvSpPr>
          <p:cNvPr id="6" name="Title 1"/>
          <p:cNvSpPr>
            <a:spLocks noGrp="1"/>
          </p:cNvSpPr>
          <p:nvPr>
            <p:ph type="title"/>
          </p:nvPr>
        </p:nvSpPr>
        <p:spPr/>
        <p:txBody>
          <a:bodyPr>
            <a:noAutofit/>
          </a:bodyPr>
          <a:lstStyle/>
          <a:p>
            <a:r>
              <a:rPr lang="en-US" b="1" i="1" dirty="0">
                <a:solidFill>
                  <a:srgbClr val="D98082"/>
                </a:solidFill>
              </a:rPr>
              <a:t>Surgical Extrusion</a:t>
            </a:r>
            <a:endParaRPr lang="en-US" i="1" dirty="0">
              <a:solidFill>
                <a:srgbClr val="D98082"/>
              </a:solidFill>
            </a:endParaRPr>
          </a:p>
        </p:txBody>
      </p:sp>
    </p:spTree>
    <p:extLst>
      <p:ext uri="{BB962C8B-B14F-4D97-AF65-F5344CB8AC3E}">
        <p14:creationId xmlns:p14="http://schemas.microsoft.com/office/powerpoint/2010/main" val="409310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https://endodontics.styleitaliano.org/wp-content/uploads/2022/09/Schermata-2022-09-21-alle-23.59.1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88" r="18386"/>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descr="Emergency treatment of a fractured molar - Styleitaliano.org"/>
          <p:cNvPicPr>
            <a:picLocks noChangeAspect="1" noChangeArrowheads="1"/>
          </p:cNvPicPr>
          <p:nvPr/>
        </p:nvPicPr>
        <p:blipFill rotWithShape="1">
          <a:blip r:embed="rId3">
            <a:extLst>
              <a:ext uri="{28A0092B-C50C-407E-A947-70E740481C1C}">
                <a14:useLocalDpi xmlns:a14="http://schemas.microsoft.com/office/drawing/2010/main" val="0"/>
              </a:ext>
            </a:extLst>
          </a:blip>
          <a:srcRect l="11253" r="7329" b="-2"/>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8" name="Picture 14" descr="FIGURES 1A through 1C. Initial presentation."/>
          <p:cNvPicPr>
            <a:picLocks noChangeAspect="1" noChangeArrowheads="1"/>
          </p:cNvPicPr>
          <p:nvPr/>
        </p:nvPicPr>
        <p:blipFill rotWithShape="1">
          <a:blip r:embed="rId4">
            <a:extLst>
              <a:ext uri="{28A0092B-C50C-407E-A947-70E740481C1C}">
                <a14:useLocalDpi xmlns:a14="http://schemas.microsoft.com/office/drawing/2010/main" val="0"/>
              </a:ext>
            </a:extLst>
          </a:blip>
          <a:srcRect r="55089"/>
          <a:stretch/>
        </p:blipFill>
        <p:spPr bwMode="auto">
          <a:xfrm>
            <a:off x="6402067" y="3456432"/>
            <a:ext cx="4570733"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65" name="Freeform: Shape 104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7" name="Freeform: Shape 104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8056" y="685800"/>
            <a:ext cx="4922338" cy="1325563"/>
          </a:xfrm>
        </p:spPr>
        <p:txBody>
          <a:bodyPr vert="horz" lIns="91440" tIns="45720" rIns="91440" bIns="45720" rtlCol="0" anchor="ctr">
            <a:normAutofit/>
          </a:bodyPr>
          <a:lstStyle/>
          <a:p>
            <a:r>
              <a:rPr lang="en-US" sz="3400" b="1" i="1" kern="1200" dirty="0">
                <a:solidFill>
                  <a:srgbClr val="00B0F0"/>
                </a:solidFill>
                <a:latin typeface="+mj-lt"/>
                <a:ea typeface="+mj-ea"/>
                <a:cs typeface="+mj-cs"/>
              </a:rPr>
              <a:t>Causes of </a:t>
            </a:r>
            <a:r>
              <a:rPr lang="en-US" sz="3400" b="1" i="1" kern="1200" dirty="0" err="1">
                <a:solidFill>
                  <a:srgbClr val="00B0F0"/>
                </a:solidFill>
                <a:latin typeface="+mj-lt"/>
                <a:ea typeface="+mj-ea"/>
                <a:cs typeface="+mj-cs"/>
              </a:rPr>
              <a:t>subgingival</a:t>
            </a:r>
            <a:r>
              <a:rPr lang="en-US" sz="3400" b="1" i="1" kern="1200" dirty="0">
                <a:solidFill>
                  <a:srgbClr val="00B0F0"/>
                </a:solidFill>
                <a:latin typeface="+mj-lt"/>
                <a:ea typeface="+mj-ea"/>
                <a:cs typeface="+mj-cs"/>
              </a:rPr>
              <a:t> margins</a:t>
            </a:r>
          </a:p>
        </p:txBody>
      </p:sp>
      <p:sp>
        <p:nvSpPr>
          <p:cNvPr id="1049" name="Rectangle 104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1" name="Rectangle 105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8056" y="2514600"/>
            <a:ext cx="4922338" cy="366674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t>Caries</a:t>
            </a:r>
          </a:p>
          <a:p>
            <a:pPr marL="285750" indent="-228600">
              <a:lnSpc>
                <a:spcPct val="90000"/>
              </a:lnSpc>
              <a:spcAft>
                <a:spcPts val="600"/>
              </a:spcAft>
              <a:buFont typeface="Arial" panose="020B0604020202020204" pitchFamily="34" charset="0"/>
              <a:buChar char="•"/>
            </a:pPr>
            <a:r>
              <a:rPr lang="en-US" sz="2800" dirty="0"/>
              <a:t>Fractures </a:t>
            </a:r>
          </a:p>
          <a:p>
            <a:pPr marL="285750" indent="-228600">
              <a:lnSpc>
                <a:spcPct val="90000"/>
              </a:lnSpc>
              <a:spcAft>
                <a:spcPts val="600"/>
              </a:spcAft>
              <a:buFont typeface="Arial" panose="020B0604020202020204" pitchFamily="34" charset="0"/>
              <a:buChar char="•"/>
            </a:pPr>
            <a:r>
              <a:rPr lang="en-US" sz="2800" dirty="0" err="1"/>
              <a:t>Noncarious</a:t>
            </a:r>
            <a:r>
              <a:rPr lang="en-US" sz="2800" dirty="0"/>
              <a:t> cervical lesions</a:t>
            </a:r>
          </a:p>
        </p:txBody>
      </p:sp>
      <p:sp>
        <p:nvSpPr>
          <p:cNvPr id="5" name="AutoShape 2" descr="Subgingival Cervical Margin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Subgingival Cervical Margin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800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902553" y="2529451"/>
            <a:ext cx="3238707" cy="3366632"/>
          </a:xfrm>
          <a:prstGeom prst="rect">
            <a:avLst/>
          </a:prstGeom>
        </p:spPr>
      </p:pic>
      <p:pic>
        <p:nvPicPr>
          <p:cNvPr id="3" name="Picture 2"/>
          <p:cNvPicPr>
            <a:picLocks noChangeAspect="1"/>
          </p:cNvPicPr>
          <p:nvPr/>
        </p:nvPicPr>
        <p:blipFill>
          <a:blip r:embed="rId3"/>
          <a:stretch>
            <a:fillRect/>
          </a:stretch>
        </p:blipFill>
        <p:spPr>
          <a:xfrm>
            <a:off x="4476646" y="3492867"/>
            <a:ext cx="3238707" cy="1439800"/>
          </a:xfrm>
          <a:prstGeom prst="rect">
            <a:avLst/>
          </a:prstGeom>
        </p:spPr>
      </p:pic>
      <p:pic>
        <p:nvPicPr>
          <p:cNvPr id="4" name="Picture 3"/>
          <p:cNvPicPr>
            <a:picLocks noChangeAspect="1"/>
          </p:cNvPicPr>
          <p:nvPr/>
        </p:nvPicPr>
        <p:blipFill>
          <a:blip r:embed="rId4"/>
          <a:stretch>
            <a:fillRect/>
          </a:stretch>
        </p:blipFill>
        <p:spPr>
          <a:xfrm>
            <a:off x="8050740" y="3507029"/>
            <a:ext cx="3238707" cy="1411476"/>
          </a:xfrm>
          <a:prstGeom prst="rect">
            <a:avLst/>
          </a:prstGeom>
        </p:spPr>
      </p:pic>
      <p:sp>
        <p:nvSpPr>
          <p:cNvPr id="10" name="Title 1"/>
          <p:cNvSpPr>
            <a:spLocks noGrp="1"/>
          </p:cNvSpPr>
          <p:nvPr>
            <p:ph type="title"/>
          </p:nvPr>
        </p:nvSpPr>
        <p:spPr>
          <a:xfrm rot="10800000" flipV="1">
            <a:off x="700088" y="288925"/>
            <a:ext cx="7170737" cy="976313"/>
          </a:xfrm>
        </p:spPr>
        <p:txBody>
          <a:bodyPr>
            <a:noAutofit/>
          </a:bodyPr>
          <a:lstStyle/>
          <a:p>
            <a:r>
              <a:rPr lang="en-US" b="1" i="1" dirty="0"/>
              <a:t>Surgical Extrusion</a:t>
            </a:r>
            <a:endParaRPr lang="en-US" i="1" dirty="0"/>
          </a:p>
        </p:txBody>
      </p:sp>
      <p:sp>
        <p:nvSpPr>
          <p:cNvPr id="12" name="TextBox 11"/>
          <p:cNvSpPr txBox="1"/>
          <p:nvPr/>
        </p:nvSpPr>
        <p:spPr>
          <a:xfrm>
            <a:off x="9622970" y="5718629"/>
            <a:ext cx="2073453" cy="646331"/>
          </a:xfrm>
          <a:prstGeom prst="rect">
            <a:avLst/>
          </a:prstGeom>
          <a:noFill/>
        </p:spPr>
        <p:txBody>
          <a:bodyPr wrap="square" rtlCol="0">
            <a:spAutoFit/>
          </a:bodyPr>
          <a:lstStyle/>
          <a:p>
            <a:r>
              <a:rPr lang="en-US" dirty="0">
                <a:solidFill>
                  <a:srgbClr val="FFFFFF"/>
                </a:solidFill>
              </a:rPr>
              <a:t>(Cardoso et al 2024)</a:t>
            </a:r>
          </a:p>
          <a:p>
            <a:endParaRPr lang="en-US" dirty="0"/>
          </a:p>
        </p:txBody>
      </p:sp>
      <p:sp>
        <p:nvSpPr>
          <p:cNvPr id="14" name="Rectangle 13"/>
          <p:cNvSpPr/>
          <p:nvPr/>
        </p:nvSpPr>
        <p:spPr>
          <a:xfrm>
            <a:off x="4422620" y="1852258"/>
            <a:ext cx="2595139" cy="523220"/>
          </a:xfrm>
          <a:prstGeom prst="rect">
            <a:avLst/>
          </a:prstGeom>
        </p:spPr>
        <p:txBody>
          <a:bodyPr wrap="square">
            <a:spAutoFit/>
          </a:bodyPr>
          <a:lstStyle/>
          <a:p>
            <a:r>
              <a:rPr lang="en-US" sz="2800" dirty="0">
                <a:solidFill>
                  <a:srgbClr val="D98082"/>
                </a:solidFill>
              </a:rPr>
              <a:t>3 years </a:t>
            </a:r>
            <a:r>
              <a:rPr lang="en-US" sz="2800" dirty="0" err="1">
                <a:solidFill>
                  <a:srgbClr val="D98082"/>
                </a:solidFill>
              </a:rPr>
              <a:t>followup</a:t>
            </a:r>
            <a:endParaRPr lang="en-US" sz="2800" dirty="0">
              <a:solidFill>
                <a:srgbClr val="D98082"/>
              </a:solidFill>
            </a:endParaRPr>
          </a:p>
        </p:txBody>
      </p:sp>
    </p:spTree>
    <p:extLst>
      <p:ext uri="{BB962C8B-B14F-4D97-AF65-F5344CB8AC3E}">
        <p14:creationId xmlns:p14="http://schemas.microsoft.com/office/powerpoint/2010/main" val="221820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dirty="0">
                <a:solidFill>
                  <a:srgbClr val="00B0F0"/>
                </a:solidFill>
              </a:rPr>
              <a:t>Conclusions</a:t>
            </a:r>
          </a:p>
        </p:txBody>
      </p:sp>
      <p:sp>
        <p:nvSpPr>
          <p:cNvPr id="4" name="Rectangle 3"/>
          <p:cNvSpPr/>
          <p:nvPr/>
        </p:nvSpPr>
        <p:spPr>
          <a:xfrm>
            <a:off x="348342" y="1751465"/>
            <a:ext cx="5631544" cy="2677656"/>
          </a:xfrm>
          <a:prstGeom prst="rect">
            <a:avLst/>
          </a:prstGeom>
        </p:spPr>
        <p:txBody>
          <a:bodyPr wrap="square">
            <a:spAutoFit/>
          </a:bodyPr>
          <a:lstStyle/>
          <a:p>
            <a:r>
              <a:rPr lang="en-US" sz="2400" b="1" i="1" dirty="0" err="1">
                <a:solidFill>
                  <a:srgbClr val="D98082"/>
                </a:solidFill>
              </a:rPr>
              <a:t>Subgingival</a:t>
            </a:r>
            <a:r>
              <a:rPr lang="en-US" sz="2400" b="1" i="1" dirty="0">
                <a:solidFill>
                  <a:srgbClr val="D98082"/>
                </a:solidFill>
              </a:rPr>
              <a:t> but </a:t>
            </a:r>
            <a:r>
              <a:rPr lang="en-US" sz="2400" b="1" i="1" dirty="0" err="1">
                <a:solidFill>
                  <a:srgbClr val="D98082"/>
                </a:solidFill>
              </a:rPr>
              <a:t>supraosseous</a:t>
            </a:r>
            <a:r>
              <a:rPr lang="en-US" sz="2400" b="1" i="1" dirty="0">
                <a:solidFill>
                  <a:srgbClr val="D98082"/>
                </a:solidFill>
              </a:rPr>
              <a:t> margins</a:t>
            </a:r>
          </a:p>
          <a:p>
            <a:endParaRPr lang="en-US" sz="2400" b="1" i="1" dirty="0"/>
          </a:p>
          <a:p>
            <a:pPr marL="342900" indent="-342900">
              <a:buFont typeface="Wingdings" panose="05000000000000000000" pitchFamily="2" charset="2"/>
              <a:buChar char="q"/>
            </a:pPr>
            <a:r>
              <a:rPr lang="en-US" sz="2000" dirty="0">
                <a:solidFill>
                  <a:srgbClr val="D98082"/>
                </a:solidFill>
              </a:rPr>
              <a:t>Shallow margins, </a:t>
            </a:r>
            <a:r>
              <a:rPr lang="en-US" sz="2000" dirty="0" err="1"/>
              <a:t>gingivectomies</a:t>
            </a:r>
            <a:r>
              <a:rPr lang="en-US" sz="2000" dirty="0"/>
              <a:t> and/or efficient soft tissue retraction with Teflon tape and rubber dam with a clamp for proper access.</a:t>
            </a:r>
          </a:p>
          <a:p>
            <a:pPr marL="342900" indent="-342900">
              <a:buFont typeface="Wingdings" panose="05000000000000000000" pitchFamily="2" charset="2"/>
              <a:buChar char="q"/>
            </a:pPr>
            <a:r>
              <a:rPr lang="en-US" sz="2000" dirty="0">
                <a:solidFill>
                  <a:srgbClr val="D98082"/>
                </a:solidFill>
              </a:rPr>
              <a:t>Deep </a:t>
            </a:r>
            <a:r>
              <a:rPr lang="en-US" sz="2000" dirty="0" err="1">
                <a:solidFill>
                  <a:srgbClr val="D98082"/>
                </a:solidFill>
              </a:rPr>
              <a:t>subgingival</a:t>
            </a:r>
            <a:r>
              <a:rPr lang="en-US" sz="2000" dirty="0">
                <a:solidFill>
                  <a:srgbClr val="D98082"/>
                </a:solidFill>
              </a:rPr>
              <a:t> vertical preparations </a:t>
            </a:r>
            <a:r>
              <a:rPr lang="en-US" sz="2000" dirty="0"/>
              <a:t>to gain “ferrule” if the planned restoration is a resistive crown.</a:t>
            </a:r>
          </a:p>
        </p:txBody>
      </p:sp>
      <p:cxnSp>
        <p:nvCxnSpPr>
          <p:cNvPr id="6" name="Straight Connector 5"/>
          <p:cNvCxnSpPr/>
          <p:nvPr/>
        </p:nvCxnSpPr>
        <p:spPr>
          <a:xfrm flipV="1">
            <a:off x="5979886" y="1690688"/>
            <a:ext cx="14514" cy="395537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44341" y="1754856"/>
            <a:ext cx="5292957" cy="3600986"/>
          </a:xfrm>
          <a:prstGeom prst="rect">
            <a:avLst/>
          </a:prstGeom>
          <a:noFill/>
        </p:spPr>
        <p:txBody>
          <a:bodyPr wrap="square" rtlCol="0">
            <a:spAutoFit/>
          </a:bodyPr>
          <a:lstStyle/>
          <a:p>
            <a:r>
              <a:rPr lang="en-US" sz="2400" b="1" i="1" dirty="0" err="1">
                <a:solidFill>
                  <a:srgbClr val="D98082"/>
                </a:solidFill>
              </a:rPr>
              <a:t>Subgingival</a:t>
            </a:r>
            <a:r>
              <a:rPr lang="en-US" sz="2400" b="1" i="1" dirty="0">
                <a:solidFill>
                  <a:srgbClr val="D98082"/>
                </a:solidFill>
              </a:rPr>
              <a:t> and </a:t>
            </a:r>
            <a:r>
              <a:rPr lang="en-US" sz="2400" b="1" i="1" dirty="0" err="1">
                <a:solidFill>
                  <a:srgbClr val="D98082"/>
                </a:solidFill>
              </a:rPr>
              <a:t>infraosseous</a:t>
            </a:r>
            <a:r>
              <a:rPr lang="en-US" sz="2400" b="1" i="1" dirty="0">
                <a:solidFill>
                  <a:srgbClr val="D98082"/>
                </a:solidFill>
              </a:rPr>
              <a:t> margins</a:t>
            </a:r>
          </a:p>
          <a:p>
            <a:endParaRPr lang="en-US" sz="2400" b="1" i="1" dirty="0"/>
          </a:p>
          <a:p>
            <a:pPr marL="342900" indent="-342900">
              <a:buFont typeface="Wingdings" panose="05000000000000000000" pitchFamily="2" charset="2"/>
              <a:buChar char="q"/>
            </a:pPr>
            <a:r>
              <a:rPr lang="en-US" sz="2000" dirty="0">
                <a:solidFill>
                  <a:srgbClr val="D98082"/>
                </a:solidFill>
              </a:rPr>
              <a:t>Osteotomies:</a:t>
            </a:r>
            <a:r>
              <a:rPr lang="en-US" sz="2000" dirty="0"/>
              <a:t> Can be performed but have limitations, especially in posterior teeth.</a:t>
            </a:r>
          </a:p>
          <a:p>
            <a:pPr marL="342900" indent="-342900">
              <a:buFont typeface="Wingdings" panose="05000000000000000000" pitchFamily="2" charset="2"/>
              <a:buChar char="q"/>
            </a:pPr>
            <a:r>
              <a:rPr lang="en-US" sz="2000" dirty="0">
                <a:solidFill>
                  <a:srgbClr val="D98082"/>
                </a:solidFill>
              </a:rPr>
              <a:t>Vertical Margin Approach: </a:t>
            </a:r>
            <a:r>
              <a:rPr lang="en-US" sz="2000" dirty="0"/>
              <a:t>If a remaining ferrule is present, the tooth may still be restorable.</a:t>
            </a:r>
          </a:p>
          <a:p>
            <a:pPr marL="342900" indent="-342900">
              <a:buFont typeface="Wingdings" panose="05000000000000000000" pitchFamily="2" charset="2"/>
              <a:buChar char="q"/>
            </a:pPr>
            <a:r>
              <a:rPr lang="en-US" sz="2000" dirty="0">
                <a:solidFill>
                  <a:srgbClr val="D98082"/>
                </a:solidFill>
              </a:rPr>
              <a:t>Extrusion Procedures:</a:t>
            </a:r>
            <a:r>
              <a:rPr lang="en-US" sz="2000" dirty="0"/>
              <a:t> Orthodontic and surgical extrusion can help achieve a ferrule design, each with its own advantages and risks.</a:t>
            </a:r>
          </a:p>
        </p:txBody>
      </p:sp>
    </p:spTree>
    <p:extLst>
      <p:ext uri="{BB962C8B-B14F-4D97-AF65-F5344CB8AC3E}">
        <p14:creationId xmlns:p14="http://schemas.microsoft.com/office/powerpoint/2010/main" val="1174279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Premium Photo | Tablet pc with text Thank You with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33" y="77728"/>
            <a:ext cx="10532534" cy="694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354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7756" y="625810"/>
            <a:ext cx="3201366" cy="3387497"/>
          </a:xfrm>
        </p:spPr>
        <p:txBody>
          <a:bodyPr vert="horz" lIns="91440" tIns="45720" rIns="91440" bIns="45720" rtlCol="0" anchor="b">
            <a:normAutofit/>
          </a:bodyPr>
          <a:lstStyle/>
          <a:p>
            <a:pPr algn="ctr"/>
            <a:r>
              <a:rPr lang="en-US" sz="4000" b="1" i="1" kern="1200" dirty="0">
                <a:latin typeface="+mj-lt"/>
                <a:ea typeface="+mj-ea"/>
                <a:cs typeface="+mj-cs"/>
              </a:rPr>
              <a:t>Analysis of the remaining tooth structure</a:t>
            </a:r>
          </a:p>
        </p:txBody>
      </p:sp>
      <p:pic>
        <p:nvPicPr>
          <p:cNvPr id="12" name="Picture 11"/>
          <p:cNvPicPr>
            <a:picLocks noChangeAspect="1"/>
          </p:cNvPicPr>
          <p:nvPr/>
        </p:nvPicPr>
        <p:blipFill>
          <a:blip r:embed="rId2"/>
          <a:stretch>
            <a:fillRect/>
          </a:stretch>
        </p:blipFill>
        <p:spPr>
          <a:xfrm>
            <a:off x="3668087" y="311090"/>
            <a:ext cx="8058691" cy="6239843"/>
          </a:xfrm>
          <a:prstGeom prst="rect">
            <a:avLst/>
          </a:prstGeom>
        </p:spPr>
      </p:pic>
    </p:spTree>
    <p:extLst>
      <p:ext uri="{BB962C8B-B14F-4D97-AF65-F5344CB8AC3E}">
        <p14:creationId xmlns:p14="http://schemas.microsoft.com/office/powerpoint/2010/main" val="2677460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92987" y="1678675"/>
            <a:ext cx="5240418" cy="3424295"/>
          </a:xfrm>
          <a:prstGeom prst="rect">
            <a:avLst/>
          </a:prstGeom>
        </p:spPr>
      </p:pic>
      <p:sp>
        <p:nvSpPr>
          <p:cNvPr id="5" name="Rectangle 4"/>
          <p:cNvSpPr/>
          <p:nvPr/>
        </p:nvSpPr>
        <p:spPr>
          <a:xfrm>
            <a:off x="6971733" y="5479788"/>
            <a:ext cx="6108700" cy="276999"/>
          </a:xfrm>
          <a:prstGeom prst="rect">
            <a:avLst/>
          </a:prstGeom>
        </p:spPr>
        <p:txBody>
          <a:bodyPr wrap="square">
            <a:spAutoFit/>
          </a:bodyPr>
          <a:lstStyle/>
          <a:p>
            <a:r>
              <a:rPr lang="en-US" sz="1200" dirty="0"/>
              <a:t>https://www.speareducation.com/spear-review/2014/12/biologic-width-part</a:t>
            </a:r>
          </a:p>
        </p:txBody>
      </p:sp>
      <p:sp>
        <p:nvSpPr>
          <p:cNvPr id="6" name="Title 5"/>
          <p:cNvSpPr>
            <a:spLocks noGrp="1"/>
          </p:cNvSpPr>
          <p:nvPr>
            <p:ph type="title"/>
          </p:nvPr>
        </p:nvSpPr>
        <p:spPr>
          <a:xfrm>
            <a:off x="673100" y="393700"/>
            <a:ext cx="10515600" cy="1353129"/>
          </a:xfrm>
        </p:spPr>
        <p:txBody>
          <a:bodyPr/>
          <a:lstStyle/>
          <a:p>
            <a:pPr algn="just"/>
            <a:r>
              <a:rPr lang="en-US" b="1" i="1" dirty="0">
                <a:solidFill>
                  <a:srgbClr val="D98082"/>
                </a:solidFill>
              </a:rPr>
              <a:t>Biological parameters</a:t>
            </a:r>
          </a:p>
        </p:txBody>
      </p:sp>
      <p:sp>
        <p:nvSpPr>
          <p:cNvPr id="2" name="Rectangle 1"/>
          <p:cNvSpPr/>
          <p:nvPr/>
        </p:nvSpPr>
        <p:spPr>
          <a:xfrm>
            <a:off x="566057" y="1832906"/>
            <a:ext cx="6951162" cy="3231654"/>
          </a:xfrm>
          <a:prstGeom prst="rect">
            <a:avLst/>
          </a:prstGeom>
        </p:spPr>
        <p:txBody>
          <a:bodyPr wrap="square">
            <a:spAutoFit/>
          </a:bodyPr>
          <a:lstStyle/>
          <a:p>
            <a:pPr algn="just"/>
            <a:r>
              <a:rPr lang="en-US" sz="2400" dirty="0">
                <a:solidFill>
                  <a:schemeClr val="accent1"/>
                </a:solidFill>
                <a:latin typeface="MetaPro-Normal"/>
              </a:rPr>
              <a:t> </a:t>
            </a:r>
            <a:r>
              <a:rPr lang="en-US" sz="2000" dirty="0">
                <a:solidFill>
                  <a:schemeClr val="accent1"/>
                </a:solidFill>
              </a:rPr>
              <a:t> </a:t>
            </a:r>
            <a:r>
              <a:rPr lang="en-US" sz="2400" dirty="0">
                <a:solidFill>
                  <a:schemeClr val="accent1"/>
                </a:solidFill>
              </a:rPr>
              <a:t>“</a:t>
            </a:r>
            <a:r>
              <a:rPr lang="en-US" sz="2000" dirty="0">
                <a:solidFill>
                  <a:schemeClr val="accent1"/>
                </a:solidFill>
              </a:rPr>
              <a:t>biological width”</a:t>
            </a:r>
            <a:r>
              <a:rPr lang="en-US" sz="2000" dirty="0">
                <a:solidFill>
                  <a:srgbClr val="FF0000"/>
                </a:solidFill>
              </a:rPr>
              <a:t> </a:t>
            </a:r>
            <a:r>
              <a:rPr lang="en-US" sz="2000" dirty="0"/>
              <a:t>that refers to the </a:t>
            </a:r>
            <a:r>
              <a:rPr lang="en-US" sz="2000" dirty="0" err="1"/>
              <a:t>apicocoronal</a:t>
            </a:r>
            <a:r>
              <a:rPr lang="en-US" sz="2000" dirty="0"/>
              <a:t> dimension of gingival attachment alongside the root surface</a:t>
            </a:r>
          </a:p>
          <a:p>
            <a:r>
              <a:rPr lang="en-US" sz="2000" dirty="0"/>
              <a:t>(junctional epithelium + </a:t>
            </a:r>
            <a:r>
              <a:rPr lang="en-US" sz="2000" dirty="0" err="1"/>
              <a:t>supracrestal</a:t>
            </a:r>
            <a:r>
              <a:rPr lang="en-US" sz="2000" dirty="0"/>
              <a:t> connective tissue) has been redefined </a:t>
            </a:r>
            <a:r>
              <a:rPr lang="en-US" sz="2000" dirty="0">
                <a:solidFill>
                  <a:schemeClr val="accent1"/>
                </a:solidFill>
              </a:rPr>
              <a:t>to “</a:t>
            </a:r>
            <a:r>
              <a:rPr lang="en-US" sz="2000" dirty="0" err="1">
                <a:solidFill>
                  <a:schemeClr val="accent1"/>
                </a:solidFill>
              </a:rPr>
              <a:t>supracrestal</a:t>
            </a:r>
            <a:r>
              <a:rPr lang="en-US" sz="2000" dirty="0">
                <a:solidFill>
                  <a:schemeClr val="accent1"/>
                </a:solidFill>
              </a:rPr>
              <a:t> tissue attachment” (STA) (</a:t>
            </a:r>
            <a:r>
              <a:rPr lang="en-US" sz="2000" dirty="0" err="1">
                <a:solidFill>
                  <a:schemeClr val="accent1"/>
                </a:solidFill>
              </a:rPr>
              <a:t>Jepsen</a:t>
            </a:r>
            <a:r>
              <a:rPr lang="en-US" sz="2000" dirty="0">
                <a:solidFill>
                  <a:schemeClr val="accent1"/>
                </a:solidFill>
              </a:rPr>
              <a:t> et al. 2017).</a:t>
            </a:r>
          </a:p>
          <a:p>
            <a:pPr marL="342900" indent="-342900">
              <a:buFont typeface="Wingdings" panose="05000000000000000000" pitchFamily="2" charset="2"/>
              <a:buChar char="§"/>
            </a:pPr>
            <a:r>
              <a:rPr lang="en-US" sz="2000" dirty="0"/>
              <a:t>Margin placement should ideally be </a:t>
            </a:r>
            <a:r>
              <a:rPr lang="en-US" sz="2000" dirty="0" err="1">
                <a:solidFill>
                  <a:srgbClr val="D98082"/>
                </a:solidFill>
              </a:rPr>
              <a:t>Supragingival</a:t>
            </a:r>
            <a:endParaRPr lang="en-US" sz="2000" dirty="0">
              <a:solidFill>
                <a:srgbClr val="D98082"/>
              </a:solidFill>
            </a:endParaRPr>
          </a:p>
          <a:p>
            <a:pPr marL="342900" indent="-342900">
              <a:buFont typeface="Wingdings" panose="05000000000000000000" pitchFamily="2" charset="2"/>
              <a:buChar char="§"/>
            </a:pPr>
            <a:r>
              <a:rPr lang="en-US" sz="2000" dirty="0"/>
              <a:t>Patients who perform good oral hygiene can have </a:t>
            </a:r>
            <a:r>
              <a:rPr lang="en-US" sz="2000" dirty="0" err="1">
                <a:solidFill>
                  <a:srgbClr val="D98082"/>
                </a:solidFill>
              </a:rPr>
              <a:t>intrasulcular</a:t>
            </a:r>
            <a:r>
              <a:rPr lang="en-US" sz="2000" dirty="0">
                <a:solidFill>
                  <a:srgbClr val="D98082"/>
                </a:solidFill>
              </a:rPr>
              <a:t> margins</a:t>
            </a:r>
            <a:r>
              <a:rPr lang="en-US" sz="2000" dirty="0">
                <a:solidFill>
                  <a:srgbClr val="FF0000"/>
                </a:solidFill>
              </a:rPr>
              <a:t> </a:t>
            </a:r>
            <a:r>
              <a:rPr lang="en-US" sz="2000" dirty="0"/>
              <a:t>without any detrimental effects.</a:t>
            </a:r>
          </a:p>
          <a:p>
            <a:endParaRPr lang="en-US" sz="2000" dirty="0">
              <a:solidFill>
                <a:srgbClr val="FFFF00"/>
              </a:solidFill>
              <a:latin typeface="MetaPro-Normal"/>
            </a:endParaRPr>
          </a:p>
          <a:p>
            <a:pPr algn="just"/>
            <a:r>
              <a:rPr lang="en-US" sz="2000" dirty="0">
                <a:solidFill>
                  <a:srgbClr val="FF0000"/>
                </a:solidFill>
                <a:latin typeface="MetaPro-Normal"/>
              </a:rPr>
              <a:t> </a:t>
            </a:r>
          </a:p>
        </p:txBody>
      </p:sp>
    </p:spTree>
    <p:extLst>
      <p:ext uri="{BB962C8B-B14F-4D97-AF65-F5344CB8AC3E}">
        <p14:creationId xmlns:p14="http://schemas.microsoft.com/office/powerpoint/2010/main" val="200506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vert="horz" lIns="91440" tIns="45720" rIns="91440" bIns="45720" rtlCol="0" anchor="ctr">
            <a:normAutofit/>
          </a:bodyPr>
          <a:lstStyle/>
          <a:p>
            <a:r>
              <a:rPr lang="en-US" b="1" i="1" kern="1200">
                <a:solidFill>
                  <a:srgbClr val="FFFFFF"/>
                </a:solidFill>
                <a:latin typeface="+mj-lt"/>
                <a:ea typeface="+mj-ea"/>
                <a:cs typeface="+mj-cs"/>
              </a:rPr>
              <a:t>Biological parameters</a:t>
            </a:r>
            <a:endParaRPr lang="en-US" b="1" i="1" kern="1200" dirty="0">
              <a:solidFill>
                <a:srgbClr val="FFFFFF"/>
              </a:solidFill>
              <a:latin typeface="+mj-lt"/>
              <a:ea typeface="+mj-ea"/>
              <a:cs typeface="+mj-cs"/>
            </a:endParaRPr>
          </a:p>
        </p:txBody>
      </p:sp>
      <p:sp>
        <p:nvSpPr>
          <p:cNvPr id="34"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4447308" y="591344"/>
            <a:ext cx="6906491" cy="5585619"/>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dirty="0"/>
              <a:t>Clinical studies show that margins placed deeper than the sulcus, into the </a:t>
            </a:r>
            <a:r>
              <a:rPr lang="en-US" dirty="0" err="1"/>
              <a:t>supracrestal</a:t>
            </a:r>
            <a:r>
              <a:rPr lang="en-US" dirty="0"/>
              <a:t> tissue attachment, can either cause  a) Tissue recession  b) Chronic inflammation.</a:t>
            </a:r>
          </a:p>
          <a:p>
            <a:pPr marL="342900" indent="-228600">
              <a:lnSpc>
                <a:spcPct val="90000"/>
              </a:lnSpc>
              <a:spcAft>
                <a:spcPts val="600"/>
              </a:spcAft>
              <a:buFont typeface="Arial" panose="020B0604020202020204" pitchFamily="34" charset="0"/>
              <a:buChar char="•"/>
            </a:pPr>
            <a:r>
              <a:rPr lang="en-US" dirty="0"/>
              <a:t>The impingement of the deeper connective tissue will trigger inflammation and/or bone and soft tissue loss .</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dirty="0"/>
              <a:t> </a:t>
            </a:r>
            <a:r>
              <a:rPr lang="en-US" sz="2400" dirty="0">
                <a:solidFill>
                  <a:schemeClr val="accent1"/>
                </a:solidFill>
              </a:rPr>
              <a:t>Soft Tissue Response</a:t>
            </a:r>
            <a:endParaRPr lang="en-US" dirty="0">
              <a:solidFill>
                <a:schemeClr val="accent1"/>
              </a:solidFill>
            </a:endParaRPr>
          </a:p>
          <a:p>
            <a:pPr marL="342900" indent="-228600">
              <a:lnSpc>
                <a:spcPct val="90000"/>
              </a:lnSpc>
              <a:spcAft>
                <a:spcPts val="600"/>
              </a:spcAft>
              <a:buFont typeface="Arial" panose="020B0604020202020204" pitchFamily="34" charset="0"/>
              <a:buChar char="•"/>
            </a:pPr>
            <a:r>
              <a:rPr lang="en-US" dirty="0"/>
              <a:t>Periodontal biotype </a:t>
            </a:r>
          </a:p>
          <a:p>
            <a:pPr marL="342900" indent="-228600">
              <a:lnSpc>
                <a:spcPct val="90000"/>
              </a:lnSpc>
              <a:spcAft>
                <a:spcPts val="600"/>
              </a:spcAft>
              <a:buFont typeface="Arial" panose="020B0604020202020204" pitchFamily="34" charset="0"/>
              <a:buChar char="•"/>
            </a:pPr>
            <a:r>
              <a:rPr lang="en-US" dirty="0"/>
              <a:t>Type of material</a:t>
            </a:r>
          </a:p>
          <a:p>
            <a:pPr marL="342900" indent="-228600">
              <a:lnSpc>
                <a:spcPct val="90000"/>
              </a:lnSpc>
              <a:spcAft>
                <a:spcPts val="600"/>
              </a:spcAft>
              <a:buFont typeface="Arial" panose="020B0604020202020204" pitchFamily="34" charset="0"/>
              <a:buChar char="•"/>
            </a:pPr>
            <a:r>
              <a:rPr lang="en-US" dirty="0"/>
              <a:t>Restorative margin design and fitting accuracy</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422363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vert="horz" lIns="91440" tIns="45720" rIns="91440" bIns="45720" rtlCol="0" anchor="ctr">
            <a:normAutofit/>
          </a:bodyPr>
          <a:lstStyle/>
          <a:p>
            <a:r>
              <a:rPr lang="en-US" i="1" kern="1200" dirty="0">
                <a:solidFill>
                  <a:srgbClr val="00B0F0"/>
                </a:solidFill>
                <a:latin typeface="+mj-lt"/>
                <a:ea typeface="+mj-ea"/>
                <a:cs typeface="+mj-cs"/>
              </a:rPr>
              <a:t>“</a:t>
            </a:r>
            <a:r>
              <a:rPr lang="en-US" b="1" i="1" kern="1200" dirty="0">
                <a:solidFill>
                  <a:srgbClr val="00B0F0"/>
                </a:solidFill>
                <a:latin typeface="+mj-lt"/>
                <a:ea typeface="+mj-ea"/>
                <a:cs typeface="+mj-cs"/>
              </a:rPr>
              <a:t>ferrule” design</a:t>
            </a:r>
            <a:endParaRPr lang="en-US" b="1" kern="1200" dirty="0">
              <a:solidFill>
                <a:srgbClr val="00B0F0"/>
              </a:solidFill>
              <a:latin typeface="+mj-lt"/>
              <a:ea typeface="+mj-ea"/>
              <a:cs typeface="+mj-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a:blip r:embed="rId2"/>
          <a:stretch>
            <a:fillRect/>
          </a:stretch>
        </p:blipFill>
        <p:spPr>
          <a:xfrm>
            <a:off x="703182" y="2060207"/>
            <a:ext cx="4777381" cy="25678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Rectangle 4"/>
          <p:cNvSpPr/>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The ferrule effect is critical for restoration and root survival </a:t>
            </a:r>
          </a:p>
          <a:p>
            <a:pPr indent="-228600">
              <a:lnSpc>
                <a:spcPct val="90000"/>
              </a:lnSpc>
              <a:spcAft>
                <a:spcPts val="600"/>
              </a:spcAft>
              <a:buFont typeface="Arial" panose="020B0604020202020204" pitchFamily="34" charset="0"/>
              <a:buChar char="•"/>
            </a:pPr>
            <a:r>
              <a:rPr lang="en-US" sz="2400" b="1" dirty="0"/>
              <a:t>Effective Ferrule Dimensions</a:t>
            </a:r>
            <a:r>
              <a:rPr lang="en-US" sz="2400" dirty="0"/>
              <a:t>:</a:t>
            </a:r>
            <a:br>
              <a:rPr lang="en-US" sz="2400" dirty="0"/>
            </a:br>
            <a:r>
              <a:rPr lang="en-US" sz="2400" dirty="0"/>
              <a:t>a) Height: ≥2 mm</a:t>
            </a:r>
            <a:br>
              <a:rPr lang="en-US" sz="2400" dirty="0"/>
            </a:br>
            <a:r>
              <a:rPr lang="en-US" sz="2400" dirty="0"/>
              <a:t>b) Thickness: ≥1 mm</a:t>
            </a:r>
            <a:br>
              <a:rPr lang="en-US" sz="2400" dirty="0"/>
            </a:br>
            <a:r>
              <a:rPr lang="en-US" sz="2400" dirty="0"/>
              <a:t>c) Taper: &lt;10°</a:t>
            </a:r>
            <a:br>
              <a:rPr lang="en-US" sz="2400" dirty="0"/>
            </a:br>
            <a:r>
              <a:rPr lang="en-US" sz="2400" dirty="0"/>
              <a:t>d) Presence of tissue buccally and lingually (crown seating properly </a:t>
            </a:r>
            <a:r>
              <a:rPr lang="en-US" sz="2400" dirty="0" err="1"/>
              <a:t>mesially</a:t>
            </a:r>
            <a:r>
              <a:rPr lang="en-US" sz="2400" dirty="0"/>
              <a:t> and distally).</a:t>
            </a:r>
            <a:br>
              <a:rPr lang="en-US" sz="2400" dirty="0"/>
            </a:br>
            <a:endParaRPr lang="en-US" sz="2400" dirty="0"/>
          </a:p>
        </p:txBody>
      </p:sp>
    </p:spTree>
    <p:extLst>
      <p:ext uri="{BB962C8B-B14F-4D97-AF65-F5344CB8AC3E}">
        <p14:creationId xmlns:p14="http://schemas.microsoft.com/office/powerpoint/2010/main" val="42006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rrule Effect :Dr. Ziad F. Abusidu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23505" r="32120"/>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4"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i="1" dirty="0">
                <a:solidFill>
                  <a:srgbClr val="00B0F0"/>
                </a:solidFill>
              </a:rPr>
              <a:t>“ </a:t>
            </a:r>
            <a:r>
              <a:rPr lang="en-US" sz="4000" b="1" i="1" dirty="0">
                <a:solidFill>
                  <a:srgbClr val="00B0F0"/>
                </a:solidFill>
              </a:rPr>
              <a:t>ferrule” design</a:t>
            </a:r>
            <a:endParaRPr lang="en-US" sz="4000" dirty="0">
              <a:solidFill>
                <a:srgbClr val="00B0F0"/>
              </a:solidFill>
            </a:endParaRPr>
          </a:p>
        </p:txBody>
      </p:sp>
      <p:sp>
        <p:nvSpPr>
          <p:cNvPr id="3" name="Rectangle 2"/>
          <p:cNvSpPr/>
          <p:nvPr/>
        </p:nvSpPr>
        <p:spPr>
          <a:xfrm>
            <a:off x="6115317" y="2743200"/>
            <a:ext cx="5247340" cy="349687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dirty="0"/>
              <a:t>When ferrule height/thickness is insufficient, strategies may include: (</a:t>
            </a:r>
            <a:r>
              <a:rPr lang="en-US" sz="1700" dirty="0" err="1"/>
              <a:t>Naumann</a:t>
            </a:r>
            <a:r>
              <a:rPr lang="en-US" sz="1700" dirty="0"/>
              <a:t>, </a:t>
            </a:r>
            <a:r>
              <a:rPr lang="en-US" sz="1700" dirty="0" err="1"/>
              <a:t>Schmitter</a:t>
            </a:r>
            <a:r>
              <a:rPr lang="en-US" sz="1700" dirty="0"/>
              <a:t> et al. 2018)</a:t>
            </a:r>
          </a:p>
          <a:p>
            <a:pPr marL="285750" indent="-228600">
              <a:lnSpc>
                <a:spcPct val="90000"/>
              </a:lnSpc>
              <a:spcAft>
                <a:spcPts val="600"/>
              </a:spcAft>
              <a:buFont typeface="Arial" panose="020B0604020202020204" pitchFamily="34" charset="0"/>
              <a:buChar char="•"/>
            </a:pPr>
            <a:r>
              <a:rPr lang="en-US" sz="1700" dirty="0"/>
              <a:t>Posts</a:t>
            </a:r>
          </a:p>
          <a:p>
            <a:pPr marL="285750" indent="-228600">
              <a:lnSpc>
                <a:spcPct val="90000"/>
              </a:lnSpc>
              <a:spcAft>
                <a:spcPts val="600"/>
              </a:spcAft>
              <a:buFont typeface="Arial" panose="020B0604020202020204" pitchFamily="34" charset="0"/>
              <a:buChar char="•"/>
            </a:pPr>
            <a:r>
              <a:rPr lang="en-US" sz="1700" dirty="0"/>
              <a:t>Crown lengthening</a:t>
            </a:r>
          </a:p>
          <a:p>
            <a:pPr marL="285750" indent="-228600">
              <a:lnSpc>
                <a:spcPct val="90000"/>
              </a:lnSpc>
              <a:spcAft>
                <a:spcPts val="600"/>
              </a:spcAft>
              <a:buFont typeface="Arial" panose="020B0604020202020204" pitchFamily="34" charset="0"/>
              <a:buChar char="•"/>
            </a:pPr>
            <a:r>
              <a:rPr lang="en-US" sz="1700" dirty="0"/>
              <a:t>Orthodontic extrusion</a:t>
            </a:r>
          </a:p>
          <a:p>
            <a:pPr marL="285750" indent="-228600">
              <a:lnSpc>
                <a:spcPct val="90000"/>
              </a:lnSpc>
              <a:spcAft>
                <a:spcPts val="600"/>
              </a:spcAft>
              <a:buFont typeface="Arial" panose="020B0604020202020204" pitchFamily="34" charset="0"/>
              <a:buChar char="•"/>
            </a:pPr>
            <a:r>
              <a:rPr lang="en-US" sz="1700" dirty="0"/>
              <a:t>Surgical extrusion</a:t>
            </a:r>
          </a:p>
          <a:p>
            <a:pPr marL="285750" indent="-228600">
              <a:lnSpc>
                <a:spcPct val="90000"/>
              </a:lnSpc>
              <a:spcAft>
                <a:spcPts val="600"/>
              </a:spcAft>
              <a:buFont typeface="Arial" panose="020B0604020202020204" pitchFamily="34" charset="0"/>
              <a:buChar char="•"/>
            </a:pPr>
            <a:r>
              <a:rPr lang="en-US" sz="1700" dirty="0"/>
              <a:t>Splinting to adjacent teeth</a:t>
            </a:r>
          </a:p>
          <a:p>
            <a:pPr indent="-228600">
              <a:lnSpc>
                <a:spcPct val="90000"/>
              </a:lnSpc>
              <a:spcAft>
                <a:spcPts val="600"/>
              </a:spcAft>
              <a:buFont typeface="Arial" panose="020B0604020202020204" pitchFamily="34" charset="0"/>
              <a:buChar char="•"/>
            </a:pPr>
            <a:r>
              <a:rPr lang="en-US" sz="1700" b="1" dirty="0"/>
              <a:t>Extraction Consideration</a:t>
            </a:r>
            <a:r>
              <a:rPr lang="en-US" sz="1700" dirty="0"/>
              <a:t>:</a:t>
            </a:r>
            <a:br>
              <a:rPr lang="en-US" sz="1700" dirty="0"/>
            </a:br>
            <a:r>
              <a:rPr lang="en-US" sz="1700" dirty="0"/>
              <a:t>If ferrule cannot be achieved without compromising periodontal health, extraction is recommended.</a:t>
            </a:r>
          </a:p>
        </p:txBody>
      </p:sp>
    </p:spTree>
    <p:extLst>
      <p:ext uri="{BB962C8B-B14F-4D97-AF65-F5344CB8AC3E}">
        <p14:creationId xmlns:p14="http://schemas.microsoft.com/office/powerpoint/2010/main" val="38566886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7894</TotalTime>
  <Words>1676</Words>
  <Application>Microsoft Office PowerPoint</Application>
  <PresentationFormat>Widescreen</PresentationFormat>
  <Paragraphs>172</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Forte</vt:lpstr>
      <vt:lpstr>MetaPro-Normal</vt:lpstr>
      <vt:lpstr>MuseoSans-100</vt:lpstr>
      <vt:lpstr>Wingdings</vt:lpstr>
      <vt:lpstr>Office Theme</vt:lpstr>
      <vt:lpstr>PowerPoint Presentation</vt:lpstr>
      <vt:lpstr>Introductin</vt:lpstr>
      <vt:lpstr>Objectives</vt:lpstr>
      <vt:lpstr>Causes of subgingival margins</vt:lpstr>
      <vt:lpstr>Analysis of the remaining tooth structure</vt:lpstr>
      <vt:lpstr>Biological parameters</vt:lpstr>
      <vt:lpstr>Biological parameters</vt:lpstr>
      <vt:lpstr>“ferrule” design</vt:lpstr>
      <vt:lpstr>“ ferrule” design</vt:lpstr>
      <vt:lpstr>posts</vt:lpstr>
      <vt:lpstr>posts</vt:lpstr>
      <vt:lpstr>Fiber-Reinforced Composites</vt:lpstr>
      <vt:lpstr>Fiber-Reinforced Composites</vt:lpstr>
      <vt:lpstr>Fiber-Reinforced Composites</vt:lpstr>
      <vt:lpstr>Case.1. Supraosseous subgingival margins moderate tissue loss</vt:lpstr>
      <vt:lpstr>DME</vt:lpstr>
      <vt:lpstr>Case.1. Supraosseous subgingival margins moderate tissue loss DME</vt:lpstr>
      <vt:lpstr>PowerPoint Presentation</vt:lpstr>
      <vt:lpstr>PowerPoint Presentation</vt:lpstr>
      <vt:lpstr>CASE 2.Supraosseous subgingival margins Severe tissue loss </vt:lpstr>
      <vt:lpstr>Edgeless vertical preparation</vt:lpstr>
      <vt:lpstr>Edgeless vertical preparation</vt:lpstr>
      <vt:lpstr>Supraosseous subgingival margins Severe tissue loss Edgeless vertical preparation</vt:lpstr>
      <vt:lpstr>PowerPoint Presentation</vt:lpstr>
      <vt:lpstr>CASE 3. Infraosseous subgingival margins</vt:lpstr>
      <vt:lpstr>PowerPoint Presentation</vt:lpstr>
      <vt:lpstr> </vt:lpstr>
      <vt:lpstr>CASE 4. Infraosseous subgingival margins oblique fracture vertical preparation</vt:lpstr>
      <vt:lpstr>CASE 4. Infraosseous subgingival margins oblique fracture vertical preparation</vt:lpstr>
      <vt:lpstr>Infraosseous subgingival margins oblique fracture vertical preparation</vt:lpstr>
      <vt:lpstr>Five years follow up</vt:lpstr>
      <vt:lpstr>CASE 5. Infraosseous subgingival margins Tooth Extrusion</vt:lpstr>
      <vt:lpstr>Orthodontic Extrusion  (Forced Eruption)</vt:lpstr>
      <vt:lpstr>Orthodontic Extrusion (Forced Eruption)</vt:lpstr>
      <vt:lpstr>Preoperative            Postoperative</vt:lpstr>
      <vt:lpstr>Surgical Extrusion</vt:lpstr>
      <vt:lpstr>Surgical Extrusion</vt:lpstr>
      <vt:lpstr>Surgical Extrusion</vt:lpstr>
      <vt:lpstr>Surgical Extrusion</vt:lpstr>
      <vt:lpstr>Surgical Extrusion</vt:lpstr>
      <vt:lpstr>Conclusions</vt:lpstr>
      <vt:lpstr>PowerPoint Presentation</vt:lpstr>
    </vt:vector>
  </TitlesOfParts>
  <Company>Al-Qaisar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Marwa</dc:creator>
  <cp:lastModifiedBy>abdalbasit Fatihallah</cp:lastModifiedBy>
  <cp:revision>188</cp:revision>
  <dcterms:created xsi:type="dcterms:W3CDTF">2025-01-25T09:55:48Z</dcterms:created>
  <dcterms:modified xsi:type="dcterms:W3CDTF">2025-03-26T17:03:43Z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d1d33f3-3a73-47ee-92a5-c817f2c19325_Enabled">
    <vt:lpwstr>true</vt:lpwstr>
  </property>
  <property fmtid="{D5CDD505-2E9C-101B-9397-08002B2CF9AE}" pid="3" name="MSIP_Label_6d1d33f3-3a73-47ee-92a5-c817f2c19325_SetDate">
    <vt:lpwstr>2025-02-27T22:18:49Z</vt:lpwstr>
  </property>
  <property fmtid="{D5CDD505-2E9C-101B-9397-08002B2CF9AE}" pid="4" name="MSIP_Label_6d1d33f3-3a73-47ee-92a5-c817f2c19325_Method">
    <vt:lpwstr>Privileged</vt:lpwstr>
  </property>
  <property fmtid="{D5CDD505-2E9C-101B-9397-08002B2CF9AE}" pid="5" name="MSIP_Label_6d1d33f3-3a73-47ee-92a5-c817f2c19325_Name">
    <vt:lpwstr>6d1d33f3-3a73-47ee-92a5-c817f2c19325</vt:lpwstr>
  </property>
  <property fmtid="{D5CDD505-2E9C-101B-9397-08002B2CF9AE}" pid="6" name="MSIP_Label_6d1d33f3-3a73-47ee-92a5-c817f2c19325_SiteId">
    <vt:lpwstr>9e8a5334-497c-4d8a-a797-7997cf8cc763</vt:lpwstr>
  </property>
  <property fmtid="{D5CDD505-2E9C-101B-9397-08002B2CF9AE}" pid="7" name="MSIP_Label_6d1d33f3-3a73-47ee-92a5-c817f2c19325_ActionId">
    <vt:lpwstr>af60a492-a309-41a8-a9c5-fc1b92e631b4</vt:lpwstr>
  </property>
  <property fmtid="{D5CDD505-2E9C-101B-9397-08002B2CF9AE}" pid="8" name="MSIP_Label_6d1d33f3-3a73-47ee-92a5-c817f2c19325_ContentBits">
    <vt:lpwstr>0</vt:lpwstr>
  </property>
</Properties>
</file>