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Lst>
  <p:notesMasterIdLst>
    <p:notesMasterId r:id="rId16"/>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4384" autoAdjust="0"/>
  </p:normalViewPr>
  <p:slideViewPr>
    <p:cSldViewPr snapToGrid="0">
      <p:cViewPr>
        <p:scale>
          <a:sx n="76" d="100"/>
          <a:sy n="76" d="100"/>
        </p:scale>
        <p:origin x="-504"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945F26-38A4-485D-977F-1CB8B46EEE2B}" type="datetimeFigureOut">
              <a:rPr lang="en-US" smtClean="0"/>
              <a:t>3/22/2025</a:t>
            </a:fld>
            <a:endParaRPr lang="en-US"/>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C96E8E-A820-4704-BEC6-7DC6D86233B3}" type="slidenum">
              <a:rPr lang="en-US" smtClean="0"/>
              <a:t>‹#›</a:t>
            </a:fld>
            <a:endParaRPr lang="en-US"/>
          </a:p>
        </p:txBody>
      </p:sp>
    </p:spTree>
    <p:extLst>
      <p:ext uri="{BB962C8B-B14F-4D97-AF65-F5344CB8AC3E}">
        <p14:creationId xmlns:p14="http://schemas.microsoft.com/office/powerpoint/2010/main" val="386193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41C96E8E-A820-4704-BEC6-7DC6D86233B3}" type="slidenum">
              <a:rPr lang="en-US" smtClean="0"/>
              <a:t>1</a:t>
            </a:fld>
            <a:endParaRPr lang="en-US"/>
          </a:p>
        </p:txBody>
      </p:sp>
    </p:spTree>
    <p:extLst>
      <p:ext uri="{BB962C8B-B14F-4D97-AF65-F5344CB8AC3E}">
        <p14:creationId xmlns:p14="http://schemas.microsoft.com/office/powerpoint/2010/main" val="198398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78BF1427-A07F-4C99-ACEF-56664CBE547C}" type="datetimeFigureOut">
              <a:rPr lang="ar-IQ" smtClean="0"/>
              <a:t>23/09/1446</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6940E8F4-C057-48C3-A843-73EF3D12904E}"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8BF1427-A07F-4C99-ACEF-56664CBE547C}" type="datetimeFigureOut">
              <a:rPr lang="ar-IQ" smtClean="0"/>
              <a:t>23/09/1446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40E8F4-C057-48C3-A843-73EF3D12904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8BF1427-A07F-4C99-ACEF-56664CBE547C}" type="datetimeFigureOut">
              <a:rPr lang="ar-IQ" smtClean="0"/>
              <a:t>23/09/1446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40E8F4-C057-48C3-A843-73EF3D12904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8BF1427-A07F-4C99-ACEF-56664CBE547C}" type="datetimeFigureOut">
              <a:rPr lang="ar-IQ" smtClean="0"/>
              <a:t>23/09/1446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40E8F4-C057-48C3-A843-73EF3D12904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78BF1427-A07F-4C99-ACEF-56664CBE547C}" type="datetimeFigureOut">
              <a:rPr lang="ar-IQ" smtClean="0"/>
              <a:t>23/09/1446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40E8F4-C057-48C3-A843-73EF3D12904E}"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78BF1427-A07F-4C99-ACEF-56664CBE547C}" type="datetimeFigureOut">
              <a:rPr lang="ar-IQ" smtClean="0"/>
              <a:t>23/09/1446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940E8F4-C057-48C3-A843-73EF3D12904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78BF1427-A07F-4C99-ACEF-56664CBE547C}" type="datetimeFigureOut">
              <a:rPr lang="ar-IQ" smtClean="0"/>
              <a:t>23/09/1446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940E8F4-C057-48C3-A843-73EF3D12904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78BF1427-A07F-4C99-ACEF-56664CBE547C}" type="datetimeFigureOut">
              <a:rPr lang="ar-IQ" smtClean="0"/>
              <a:t>23/09/1446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940E8F4-C057-48C3-A843-73EF3D12904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F1427-A07F-4C99-ACEF-56664CBE547C}" type="datetimeFigureOut">
              <a:rPr lang="ar-IQ" smtClean="0"/>
              <a:t>23/09/1446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940E8F4-C057-48C3-A843-73EF3D12904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78BF1427-A07F-4C99-ACEF-56664CBE547C}" type="datetimeFigureOut">
              <a:rPr lang="ar-IQ" smtClean="0"/>
              <a:t>23/09/1446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940E8F4-C057-48C3-A843-73EF3D12904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78BF1427-A07F-4C99-ACEF-56664CBE547C}" type="datetimeFigureOut">
              <a:rPr lang="ar-IQ" smtClean="0"/>
              <a:t>23/09/1446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10769600" y="6356351"/>
            <a:ext cx="812800" cy="365125"/>
          </a:xfrm>
        </p:spPr>
        <p:txBody>
          <a:bodyPr/>
          <a:lstStyle/>
          <a:p>
            <a:fld id="{6940E8F4-C057-48C3-A843-73EF3D12904E}" type="slidenum">
              <a:rPr lang="ar-IQ" smtClean="0"/>
              <a:t>‹#›</a:t>
            </a:fld>
            <a:endParaRPr lang="ar-IQ"/>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8BF1427-A07F-4C99-ACEF-56664CBE547C}" type="datetimeFigureOut">
              <a:rPr lang="ar-IQ" smtClean="0"/>
              <a:t>23/09/1446</a:t>
            </a:fld>
            <a:endParaRPr lang="ar-IQ"/>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40E8F4-C057-48C3-A843-73EF3D12904E}" type="slidenum">
              <a:rPr lang="ar-IQ" smtClean="0"/>
              <a:t>‹#›</a:t>
            </a:fld>
            <a:endParaRPr lang="ar-IQ"/>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3185" y="1407700"/>
            <a:ext cx="11998817" cy="2262781"/>
          </a:xfrm>
        </p:spPr>
        <p:txBody>
          <a:bodyPr/>
          <a:lstStyle/>
          <a:p>
            <a:pPr algn="ctr"/>
            <a:r>
              <a:rPr lang="ar-IQ" dirty="0" smtClean="0"/>
              <a:t> </a:t>
            </a:r>
            <a:r>
              <a:rPr lang="ar-IQ" dirty="0" smtClean="0">
                <a:solidFill>
                  <a:srgbClr val="002060"/>
                </a:solidFill>
                <a:latin typeface="Times New Roman" panose="02020603050405020304" pitchFamily="18" charset="0"/>
                <a:cs typeface="Times New Roman" panose="02020603050405020304" pitchFamily="18" charset="0"/>
              </a:rPr>
              <a:t>الإيقاع الحيوي </a:t>
            </a:r>
            <a:br>
              <a:rPr lang="ar-IQ" dirty="0" smtClean="0">
                <a:solidFill>
                  <a:srgbClr val="002060"/>
                </a:solidFill>
                <a:latin typeface="Times New Roman" panose="02020603050405020304" pitchFamily="18" charset="0"/>
                <a:cs typeface="Times New Roman" panose="02020603050405020304" pitchFamily="18" charset="0"/>
              </a:rPr>
            </a:br>
            <a:r>
              <a:rPr lang="en-US" dirty="0" smtClean="0">
                <a:solidFill>
                  <a:srgbClr val="002060"/>
                </a:solidFill>
                <a:latin typeface="Times New Roman" panose="02020603050405020304" pitchFamily="18" charset="0"/>
                <a:cs typeface="Times New Roman" panose="02020603050405020304" pitchFamily="18" charset="0"/>
              </a:rPr>
              <a:t>BIORHYTHM</a:t>
            </a:r>
            <a:endParaRPr lang="ar-IQ" dirty="0">
              <a:solidFill>
                <a:srgbClr val="002060"/>
              </a:solidFill>
              <a:latin typeface="Times New Roman" panose="02020603050405020304" pitchFamily="18" charset="0"/>
              <a:cs typeface="Times New Roman" panose="02020603050405020304" pitchFamily="18" charset="0"/>
            </a:endParaRPr>
          </a:p>
        </p:txBody>
      </p:sp>
      <p:sp>
        <p:nvSpPr>
          <p:cNvPr id="3" name="عنوان فرعي 2"/>
          <p:cNvSpPr>
            <a:spLocks noGrp="1"/>
          </p:cNvSpPr>
          <p:nvPr>
            <p:ph type="subTitle" idx="1"/>
          </p:nvPr>
        </p:nvSpPr>
        <p:spPr>
          <a:xfrm>
            <a:off x="0" y="5170866"/>
            <a:ext cx="12192000" cy="1687134"/>
          </a:xfrm>
        </p:spPr>
        <p:txBody>
          <a:bodyPr>
            <a:normAutofit/>
          </a:bodyPr>
          <a:lstStyle/>
          <a:p>
            <a:pPr algn="ctr"/>
            <a:r>
              <a:rPr lang="ar-SA" sz="3200" dirty="0" smtClean="0">
                <a:latin typeface="Times New Roman" panose="02020603050405020304" pitchFamily="18" charset="0"/>
                <a:cs typeface="Times New Roman" panose="02020603050405020304" pitchFamily="18" charset="0"/>
              </a:rPr>
              <a:t>ورشة</a:t>
            </a:r>
            <a:r>
              <a:rPr lang="ar-IQ" sz="3200" dirty="0" smtClean="0">
                <a:latin typeface="Times New Roman" panose="02020603050405020304" pitchFamily="18" charset="0"/>
                <a:cs typeface="Times New Roman" panose="02020603050405020304" pitchFamily="18" charset="0"/>
              </a:rPr>
              <a:t> </a:t>
            </a:r>
            <a:r>
              <a:rPr lang="ar-IQ" sz="3200" dirty="0" smtClean="0">
                <a:latin typeface="Times New Roman" panose="02020603050405020304" pitchFamily="18" charset="0"/>
                <a:cs typeface="Times New Roman" panose="02020603050405020304" pitchFamily="18" charset="0"/>
              </a:rPr>
              <a:t>يقدمها كلا من  </a:t>
            </a:r>
          </a:p>
          <a:p>
            <a:pPr algn="ctr"/>
            <a:r>
              <a:rPr lang="ar-IQ" sz="3200" dirty="0" smtClean="0">
                <a:latin typeface="Times New Roman" panose="02020603050405020304" pitchFamily="18" charset="0"/>
                <a:cs typeface="Times New Roman" panose="02020603050405020304" pitchFamily="18" charset="0"/>
              </a:rPr>
              <a:t>الدكتور ثائر كرم جعونة                                                  الدكتور محمد مهدي عباس </a:t>
            </a:r>
            <a:endParaRPr lang="ar-IQ"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1236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algn="r">
              <a:lnSpc>
                <a:spcPct val="150000"/>
              </a:lnSpc>
              <a:spcBef>
                <a:spcPts val="0"/>
              </a:spcBef>
            </a:pPr>
            <a:r>
              <a:rPr lang="ar-SA" sz="2000" b="1" dirty="0">
                <a:latin typeface="Times New Roman"/>
                <a:ea typeface="Times New Roman"/>
              </a:rPr>
              <a:t>الدورة العقليـــة </a:t>
            </a:r>
            <a:r>
              <a:rPr lang="en-US" sz="2000" b="1" dirty="0">
                <a:latin typeface="Times New Roman"/>
                <a:ea typeface="Times New Roman"/>
              </a:rPr>
              <a:t>:</a:t>
            </a:r>
            <a:r>
              <a:rPr lang="ar-IQ" sz="2000" b="1" dirty="0">
                <a:latin typeface="Times New Roman"/>
                <a:ea typeface="Times New Roman"/>
              </a:rPr>
              <a:t>-</a:t>
            </a:r>
            <a:endParaRPr lang="en-US" sz="1400" dirty="0">
              <a:latin typeface="Times New Roman"/>
              <a:ea typeface="Times New Roman"/>
            </a:endParaRPr>
          </a:p>
          <a:p>
            <a:pPr marL="0" indent="457200" algn="justLow">
              <a:lnSpc>
                <a:spcPct val="150000"/>
              </a:lnSpc>
              <a:spcBef>
                <a:spcPts val="0"/>
              </a:spcBef>
            </a:pPr>
            <a:r>
              <a:rPr lang="ar-SA" dirty="0">
                <a:latin typeface="Times New Roman"/>
                <a:ea typeface="Times New Roman"/>
              </a:rPr>
              <a:t>تشمل على الارتفاع والانخفاض لمستوى الذكاء والذاكرة واليقظة الذهنية والقدرة على تلقى المعلومات والتفاعل والطموح من خلال الإيقاع العقلي الإيجاب</a:t>
            </a:r>
            <a:r>
              <a:rPr lang="ar-JO" dirty="0">
                <a:latin typeface="Times New Roman"/>
                <a:ea typeface="Times New Roman"/>
              </a:rPr>
              <a:t>ي  </a:t>
            </a:r>
            <a:r>
              <a:rPr lang="ar-SA" dirty="0">
                <a:latin typeface="Times New Roman"/>
                <a:ea typeface="Times New Roman"/>
              </a:rPr>
              <a:t>والإيقاع العقلي  السلبي  حيث مدتها (33) يوم ويكون النصف الأول منها (16.5) يوما الأولى هي  الأكثر قدرة على الاحتفاظ بالمعلوم</a:t>
            </a:r>
            <a:r>
              <a:rPr lang="ar-JO" dirty="0">
                <a:latin typeface="Times New Roman"/>
                <a:ea typeface="Times New Roman"/>
              </a:rPr>
              <a:t>ا</a:t>
            </a:r>
            <a:r>
              <a:rPr lang="ar-SA" dirty="0">
                <a:latin typeface="Times New Roman"/>
                <a:ea typeface="Times New Roman"/>
              </a:rPr>
              <a:t>ت</a:t>
            </a:r>
            <a:r>
              <a:rPr lang="en-US" dirty="0">
                <a:latin typeface="Times New Roman"/>
                <a:ea typeface="Times New Roman"/>
              </a:rPr>
              <a:t>: </a:t>
            </a:r>
            <a:r>
              <a:rPr lang="ar-SA" dirty="0">
                <a:latin typeface="Times New Roman"/>
                <a:ea typeface="Times New Roman"/>
              </a:rPr>
              <a:t>أما النصف الثاني  من الدورة  (الإيقاع العقلي  السلبي ) (16.5) يوما الثانية فهي مرحلة انخفاض القدرات العقلية كالإبداع والابتكار والطموح والتفكير</a:t>
            </a:r>
            <a:r>
              <a:rPr lang="en-US" dirty="0">
                <a:latin typeface="Times New Roman"/>
                <a:ea typeface="Times New Roman"/>
              </a:rPr>
              <a:t>.</a:t>
            </a:r>
            <a:endParaRPr lang="en-US" sz="1400" dirty="0">
              <a:latin typeface="Times New Roman"/>
              <a:ea typeface="Times New Roman"/>
            </a:endParaRPr>
          </a:p>
          <a:p>
            <a:endParaRPr lang="en-US" dirty="0"/>
          </a:p>
        </p:txBody>
      </p:sp>
    </p:spTree>
    <p:extLst>
      <p:ext uri="{BB962C8B-B14F-4D97-AF65-F5344CB8AC3E}">
        <p14:creationId xmlns:p14="http://schemas.microsoft.com/office/powerpoint/2010/main" val="3752480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a:bodyPr>
          <a:lstStyle/>
          <a:p>
            <a:pPr marL="0" algn="r">
              <a:lnSpc>
                <a:spcPct val="150000"/>
              </a:lnSpc>
              <a:spcBef>
                <a:spcPts val="0"/>
              </a:spcBef>
            </a:pPr>
            <a:r>
              <a:rPr lang="ar-SA" b="1" dirty="0">
                <a:latin typeface="Times New Roman"/>
                <a:ea typeface="Times New Roman"/>
              </a:rPr>
              <a:t>الدورة الحدسيـــة</a:t>
            </a:r>
            <a:r>
              <a:rPr lang="ar-SA" b="1" dirty="0" smtClean="0">
                <a:latin typeface="Times New Roman"/>
                <a:ea typeface="Times New Roman"/>
              </a:rPr>
              <a:t>:-</a:t>
            </a:r>
            <a:endParaRPr lang="en-US" sz="1400" dirty="0">
              <a:latin typeface="Times New Roman"/>
              <a:ea typeface="Times New Roman"/>
            </a:endParaRPr>
          </a:p>
          <a:p>
            <a:pPr marL="0" algn="l" rtl="0">
              <a:spcBef>
                <a:spcPts val="0"/>
              </a:spcBef>
            </a:pPr>
            <a:r>
              <a:rPr lang="en-US" sz="1600" dirty="0">
                <a:latin typeface="Times New Roman"/>
                <a:ea typeface="Times New Roman"/>
              </a:rPr>
              <a:t>-</a:t>
            </a:r>
            <a:endParaRPr lang="en-US" sz="1400" dirty="0">
              <a:latin typeface="Times New Roman"/>
              <a:ea typeface="Times New Roman"/>
            </a:endParaRPr>
          </a:p>
          <a:p>
            <a:r>
              <a:rPr lang="ar-SA" dirty="0">
                <a:ea typeface="Times New Roman"/>
                <a:cs typeface="Times New Roman"/>
              </a:rPr>
              <a:t>      اضافة هذه الدورة من قبل العالم كاسي ومدتها (38) يوما وتقسم الى مرحلتين ايجابية وسلبية </a:t>
            </a:r>
            <a:r>
              <a:rPr lang="ar-SA" dirty="0" smtClean="0">
                <a:ea typeface="Times New Roman"/>
                <a:cs typeface="Times New Roman"/>
              </a:rPr>
              <a:t>وكل مرحلة مدتها (19) يوما وهذه </a:t>
            </a:r>
            <a:r>
              <a:rPr lang="ar-SA" dirty="0">
                <a:ea typeface="Times New Roman"/>
                <a:cs typeface="Times New Roman"/>
              </a:rPr>
              <a:t>الدورة تهتم في الدوافع والغرائز والادراك واللاشعور او اللاوعي </a:t>
            </a:r>
            <a:r>
              <a:rPr lang="ar-SA" dirty="0" err="1">
                <a:ea typeface="Times New Roman"/>
                <a:cs typeface="Times New Roman"/>
              </a:rPr>
              <a:t>ومايطلق</a:t>
            </a:r>
            <a:r>
              <a:rPr lang="ar-SA" dirty="0">
                <a:ea typeface="Times New Roman"/>
                <a:cs typeface="Times New Roman"/>
              </a:rPr>
              <a:t> عليه وراء الوعي أي الحس الباطني والذي يتميز بهذه الصفات هو فرد موهوب او يمتلك الحاسة السادسة, وتتجسد هذه الصفات بشكل كبير لدى الاشخاص العرافيين اذ لديهم قدرات نفسية تؤهلهم لقراءة </a:t>
            </a:r>
            <a:r>
              <a:rPr lang="ar-SA" dirty="0" err="1">
                <a:ea typeface="Times New Roman"/>
                <a:cs typeface="Times New Roman"/>
              </a:rPr>
              <a:t>ماوراء</a:t>
            </a:r>
            <a:r>
              <a:rPr lang="ar-SA" dirty="0">
                <a:ea typeface="Times New Roman"/>
                <a:cs typeface="Times New Roman"/>
              </a:rPr>
              <a:t> </a:t>
            </a:r>
            <a:r>
              <a:rPr lang="ar-SA" dirty="0" err="1">
                <a:ea typeface="Times New Roman"/>
                <a:cs typeface="Times New Roman"/>
              </a:rPr>
              <a:t>الوعي,وأن</a:t>
            </a:r>
            <a:r>
              <a:rPr lang="ar-SA" dirty="0">
                <a:ea typeface="Times New Roman"/>
                <a:cs typeface="Times New Roman"/>
              </a:rPr>
              <a:t> كل دورة تبدأ عادة من الصفر ثم تزداد تدريجيا إلى أن تصل إلى قمتها وأوضحت أن هذا يكون عند اليوم ١٤ للدورة الانفعالية و16.5 للدورة العقلية و </a:t>
            </a:r>
            <a:r>
              <a:rPr lang="ar-JO" dirty="0">
                <a:ea typeface="Times New Roman"/>
                <a:cs typeface="Times New Roman"/>
              </a:rPr>
              <a:t>11.5 </a:t>
            </a:r>
            <a:r>
              <a:rPr lang="ar-SA" dirty="0">
                <a:ea typeface="Times New Roman"/>
                <a:cs typeface="Times New Roman"/>
              </a:rPr>
              <a:t>للدورة البدنية ثم بعد ذلك تبدأ المرحلة السالبة بالتناقص إلى أن تصل لنقطة الصفر ثم تبدأ مرحلة أخرى </a:t>
            </a:r>
            <a:r>
              <a:rPr lang="ar-JO" dirty="0">
                <a:ea typeface="Times New Roman"/>
                <a:cs typeface="Times New Roman"/>
              </a:rPr>
              <a:t>م</a:t>
            </a:r>
            <a:r>
              <a:rPr lang="ar-SA" dirty="0">
                <a:ea typeface="Times New Roman"/>
                <a:cs typeface="Times New Roman"/>
              </a:rPr>
              <a:t>وجبة وبذلك نجد الدورات تشبه الموجات حيث تتكون من نصفين الأول منها المستوى </a:t>
            </a:r>
            <a:r>
              <a:rPr lang="ar-SA" dirty="0" err="1">
                <a:ea typeface="Times New Roman"/>
                <a:cs typeface="Times New Roman"/>
              </a:rPr>
              <a:t>المستوى</a:t>
            </a:r>
            <a:r>
              <a:rPr lang="ar-SA" dirty="0">
                <a:ea typeface="Times New Roman"/>
                <a:cs typeface="Times New Roman"/>
              </a:rPr>
              <a:t> الايجابي بينما النصف الثاني يمثل المستوى السلبي</a:t>
            </a:r>
            <a:r>
              <a:rPr lang="ar-JO" dirty="0">
                <a:ea typeface="Times New Roman"/>
                <a:cs typeface="Times New Roman"/>
              </a:rPr>
              <a:t>  </a:t>
            </a:r>
            <a:r>
              <a:rPr lang="ar-SA" dirty="0">
                <a:ea typeface="Times New Roman"/>
                <a:cs typeface="Times New Roman"/>
              </a:rPr>
              <a:t>أما مناطق تقاطع الدورات مع الخط المستقيم الأفقي  فتسمى الأيام الحرجة لكل دورة</a:t>
            </a:r>
            <a:r>
              <a:rPr lang="en-US" dirty="0">
                <a:latin typeface="Times New Roman"/>
                <a:ea typeface="Times New Roman"/>
              </a:rPr>
              <a:t>. </a:t>
            </a:r>
            <a:endParaRPr lang="en-US" dirty="0"/>
          </a:p>
        </p:txBody>
      </p:sp>
    </p:spTree>
    <p:extLst>
      <p:ext uri="{BB962C8B-B14F-4D97-AF65-F5344CB8AC3E}">
        <p14:creationId xmlns:p14="http://schemas.microsoft.com/office/powerpoint/2010/main" val="2378604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marL="0" algn="r">
              <a:lnSpc>
                <a:spcPct val="150000"/>
              </a:lnSpc>
              <a:spcBef>
                <a:spcPts val="0"/>
              </a:spcBef>
            </a:pPr>
            <a:r>
              <a:rPr lang="ar-SA" sz="2800" b="1" dirty="0">
                <a:latin typeface="Times New Roman"/>
                <a:ea typeface="Times New Roman"/>
              </a:rPr>
              <a:t>مراحل الإيقاع الحيوي :-</a:t>
            </a:r>
            <a:endParaRPr lang="en-US" sz="2800" dirty="0">
              <a:latin typeface="Times New Roman"/>
              <a:ea typeface="Times New Roman"/>
            </a:endParaRPr>
          </a:p>
          <a:p>
            <a:pPr marL="0" algn="r">
              <a:lnSpc>
                <a:spcPct val="150000"/>
              </a:lnSpc>
              <a:spcBef>
                <a:spcPts val="0"/>
              </a:spcBef>
            </a:pPr>
            <a:r>
              <a:rPr lang="ar-SA" sz="2800" b="1" dirty="0">
                <a:latin typeface="Times New Roman"/>
                <a:ea typeface="Times New Roman"/>
              </a:rPr>
              <a:t>المرحلة الإيجابية :-</a:t>
            </a:r>
            <a:endParaRPr lang="en-US" sz="2800" dirty="0">
              <a:latin typeface="Times New Roman"/>
              <a:ea typeface="Times New Roman"/>
            </a:endParaRPr>
          </a:p>
          <a:p>
            <a:pPr marL="0">
              <a:spcBef>
                <a:spcPts val="0"/>
              </a:spcBef>
            </a:pPr>
            <a:r>
              <a:rPr lang="ar-SA" sz="2000" b="1" dirty="0">
                <a:ea typeface="Times New Roman"/>
                <a:cs typeface="Times New Roman"/>
              </a:rPr>
              <a:t>وهى المرحلة التي  تتجه فيها</a:t>
            </a:r>
            <a:r>
              <a:rPr lang="ar-JO" sz="2000" b="1" dirty="0">
                <a:ea typeface="Times New Roman"/>
                <a:cs typeface="Times New Roman"/>
              </a:rPr>
              <a:t> أي  </a:t>
            </a:r>
            <a:r>
              <a:rPr lang="ar-SA" sz="2000" b="1" dirty="0">
                <a:ea typeface="Times New Roman"/>
                <a:cs typeface="Times New Roman"/>
              </a:rPr>
              <a:t>دورة  من الدورات الثلاث للإيقاع الحيوي  للارتفاع للوصول إلى القمة العليا ، حيث القوة المتزايدة والقدرة والتحمل وتزايد الطاقة وتزداد الثقة بالنفس والنشا ط الأكثر حيوية والقدرة على تلقي المعلومات والذاكرة النشط والمقدرة على اجتياز فترة التدريب ذات الشدة القصوى براحة نسبية ونستطيع التنبؤ بالإنجاز ومستوى </a:t>
            </a:r>
            <a:r>
              <a:rPr lang="ar-SA" sz="2000" b="1" dirty="0" smtClean="0">
                <a:ea typeface="Times New Roman"/>
                <a:cs typeface="Times New Roman"/>
              </a:rPr>
              <a:t>الأداء</a:t>
            </a:r>
            <a:endParaRPr lang="en-US" sz="2000" b="1" dirty="0">
              <a:latin typeface="Calibri"/>
              <a:ea typeface="Times New Roman"/>
              <a:cs typeface="Arial"/>
            </a:endParaRPr>
          </a:p>
        </p:txBody>
      </p:sp>
    </p:spTree>
    <p:extLst>
      <p:ext uri="{BB962C8B-B14F-4D97-AF65-F5344CB8AC3E}">
        <p14:creationId xmlns:p14="http://schemas.microsoft.com/office/powerpoint/2010/main" val="2623253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algn="r">
              <a:lnSpc>
                <a:spcPct val="150000"/>
              </a:lnSpc>
              <a:spcBef>
                <a:spcPts val="0"/>
              </a:spcBef>
            </a:pPr>
            <a:r>
              <a:rPr lang="ar-SA" b="1" dirty="0">
                <a:latin typeface="Times New Roman"/>
                <a:ea typeface="Times New Roman"/>
              </a:rPr>
              <a:t>المرحلة السلبية :-</a:t>
            </a:r>
            <a:endParaRPr lang="en-US" sz="1400" dirty="0">
              <a:latin typeface="Times New Roman"/>
              <a:ea typeface="Times New Roman"/>
            </a:endParaRPr>
          </a:p>
          <a:p>
            <a:r>
              <a:rPr lang="ar-SA" dirty="0">
                <a:ea typeface="Times New Roman"/>
                <a:cs typeface="Times New Roman"/>
              </a:rPr>
              <a:t>وهى المرحلة التي  تتجه فيها أي دورة من الدورات الثلاثة للإيقاع الحيوي للانخفاض للوصول إلى القمة السفلى ، حيث انخفاض مستوى قيم القوة والتحمل والطاقة والتركيز والذاكرة والتفاؤل والطموح فهي فترة إعادة الاستشفاء</a:t>
            </a:r>
            <a:r>
              <a:rPr lang="en-US" dirty="0">
                <a:latin typeface="Times New Roman"/>
                <a:ea typeface="Times New Roman"/>
              </a:rPr>
              <a:t>)</a:t>
            </a:r>
            <a:r>
              <a:rPr lang="ar-JO" dirty="0">
                <a:ea typeface="Times New Roman"/>
                <a:cs typeface="Times New Roman"/>
              </a:rPr>
              <a:t>الشحن)  </a:t>
            </a:r>
            <a:r>
              <a:rPr lang="ar-SA" dirty="0">
                <a:ea typeface="Times New Roman"/>
                <a:cs typeface="Times New Roman"/>
              </a:rPr>
              <a:t>ولا يفضل ممارسة تمرينات وتدريبات ذات أحمال عالية وأخذ الحذر عندما يشعر اللاعب بالإرهاق نظرا لطبيعة الاستعداد السلوكي  المضطرب في هذه المرحلة</a:t>
            </a:r>
            <a:endParaRPr lang="en-US" dirty="0"/>
          </a:p>
        </p:txBody>
      </p:sp>
    </p:spTree>
    <p:extLst>
      <p:ext uri="{BB962C8B-B14F-4D97-AF65-F5344CB8AC3E}">
        <p14:creationId xmlns:p14="http://schemas.microsoft.com/office/powerpoint/2010/main" val="42029443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algn="r">
              <a:lnSpc>
                <a:spcPct val="150000"/>
              </a:lnSpc>
              <a:spcBef>
                <a:spcPts val="0"/>
              </a:spcBef>
            </a:pPr>
            <a:r>
              <a:rPr lang="ar-SA" b="1" dirty="0">
                <a:latin typeface="Times New Roman"/>
                <a:ea typeface="Times New Roman"/>
              </a:rPr>
              <a:t>المرحلة الحرجة :-</a:t>
            </a:r>
            <a:endParaRPr lang="en-US" sz="1400" dirty="0">
              <a:latin typeface="Times New Roman"/>
              <a:ea typeface="Times New Roman"/>
            </a:endParaRPr>
          </a:p>
          <a:p>
            <a:pPr marL="0" indent="571500" algn="justLow">
              <a:lnSpc>
                <a:spcPct val="150000"/>
              </a:lnSpc>
              <a:spcBef>
                <a:spcPts val="0"/>
              </a:spcBef>
            </a:pPr>
            <a:r>
              <a:rPr lang="ar-SA" dirty="0">
                <a:latin typeface="Times New Roman"/>
                <a:ea typeface="Times New Roman"/>
              </a:rPr>
              <a:t>وهى الفترة التي  يتحول فيها المسار من أعلى قيم الاتجاه السلبي  إلى بداية الاتجاه الإيجابي  التي  تشملها منطقة القمة السفلى في  مسار أي  دورة من الدورات الثلاثة للإيقاع الحيوي  للفرد وهى تمثل أخطر مراحل مسارات هذه المنحنيات وخصوصا إذا اشترك في  تلك الأيام مسار دورتين من هذه الدورات الثلاثة وتزداد المصاعب بتلاقي أو تقارب الدورات أسفل خط البدء والتي  تكثر </a:t>
            </a:r>
            <a:r>
              <a:rPr lang="ar-SA" dirty="0" err="1">
                <a:latin typeface="Times New Roman"/>
                <a:ea typeface="Times New Roman"/>
              </a:rPr>
              <a:t>أثناءها</a:t>
            </a:r>
            <a:r>
              <a:rPr lang="ar-SA" dirty="0">
                <a:latin typeface="Times New Roman"/>
                <a:ea typeface="Times New Roman"/>
              </a:rPr>
              <a:t> حدوث الإصابات وخصوصا في الأنشطة التي  تتطلب توافق وتركيز وحيث تزيد أخطاء الأداء الرياض</a:t>
            </a:r>
            <a:r>
              <a:rPr lang="ar-JO" dirty="0">
                <a:latin typeface="Times New Roman"/>
                <a:ea typeface="Times New Roman"/>
              </a:rPr>
              <a:t>ي </a:t>
            </a:r>
            <a:r>
              <a:rPr lang="ar-SA" dirty="0">
                <a:latin typeface="Times New Roman"/>
                <a:ea typeface="Times New Roman"/>
              </a:rPr>
              <a:t>وتضعف عمليات النشاط العقلي  والعاطفي  وعدم القدرة على اتخاذ القرار</a:t>
            </a:r>
            <a:r>
              <a:rPr lang="en-US" dirty="0">
                <a:latin typeface="Times New Roman"/>
                <a:ea typeface="Times New Roman"/>
              </a:rPr>
              <a:t>.</a:t>
            </a:r>
            <a:endParaRPr lang="en-US" sz="1400" dirty="0">
              <a:latin typeface="Times New Roman"/>
              <a:ea typeface="Times New Roman"/>
            </a:endParaRPr>
          </a:p>
          <a:p>
            <a:endParaRPr lang="en-US" dirty="0"/>
          </a:p>
        </p:txBody>
      </p:sp>
    </p:spTree>
    <p:extLst>
      <p:ext uri="{BB962C8B-B14F-4D97-AF65-F5344CB8AC3E}">
        <p14:creationId xmlns:p14="http://schemas.microsoft.com/office/powerpoint/2010/main" val="4017144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marL="0" algn="just">
              <a:lnSpc>
                <a:spcPct val="150000"/>
              </a:lnSpc>
              <a:spcBef>
                <a:spcPts val="0"/>
              </a:spcBef>
            </a:pPr>
            <a:r>
              <a:rPr lang="ar-SA" dirty="0">
                <a:latin typeface="Times New Roman"/>
                <a:ea typeface="Times New Roman"/>
              </a:rPr>
              <a:t>الإيقاع </a:t>
            </a:r>
            <a:r>
              <a:rPr lang="ar-SA" dirty="0" err="1">
                <a:latin typeface="Times New Roman"/>
                <a:ea typeface="Times New Roman"/>
              </a:rPr>
              <a:t>الحيوى</a:t>
            </a:r>
            <a:r>
              <a:rPr lang="ar-SA" dirty="0">
                <a:latin typeface="Times New Roman"/>
                <a:ea typeface="Times New Roman"/>
              </a:rPr>
              <a:t> هو </a:t>
            </a:r>
            <a:r>
              <a:rPr lang="ar-SA" dirty="0" smtClean="0">
                <a:latin typeface="Times New Roman"/>
                <a:ea typeface="Times New Roman"/>
              </a:rPr>
              <a:t>: التغيرات </a:t>
            </a:r>
            <a:r>
              <a:rPr lang="ar-SA" dirty="0">
                <a:latin typeface="Times New Roman"/>
                <a:ea typeface="Times New Roman"/>
              </a:rPr>
              <a:t>الحيوية المنتظمـة ذات المـدى القريب والبعيد </a:t>
            </a:r>
            <a:r>
              <a:rPr lang="ar-SA" dirty="0" err="1">
                <a:latin typeface="Times New Roman"/>
                <a:ea typeface="Times New Roman"/>
              </a:rPr>
              <a:t>والتى</a:t>
            </a:r>
            <a:r>
              <a:rPr lang="ar-SA" dirty="0">
                <a:latin typeface="Times New Roman"/>
                <a:ea typeface="Times New Roman"/>
              </a:rPr>
              <a:t> يزداد خلالها أو يقل النشاط </a:t>
            </a:r>
            <a:r>
              <a:rPr lang="ar-SA" dirty="0" err="1">
                <a:latin typeface="Times New Roman"/>
                <a:ea typeface="Times New Roman"/>
              </a:rPr>
              <a:t>البدنى</a:t>
            </a:r>
            <a:r>
              <a:rPr lang="ar-SA" dirty="0">
                <a:latin typeface="Times New Roman"/>
                <a:ea typeface="Times New Roman"/>
              </a:rPr>
              <a:t> </a:t>
            </a:r>
            <a:r>
              <a:rPr lang="ar-SA" dirty="0" err="1">
                <a:latin typeface="Times New Roman"/>
                <a:ea typeface="Times New Roman"/>
              </a:rPr>
              <a:t>والعقلى</a:t>
            </a:r>
            <a:r>
              <a:rPr lang="ar-SA" dirty="0">
                <a:latin typeface="Times New Roman"/>
                <a:ea typeface="Times New Roman"/>
              </a:rPr>
              <a:t> </a:t>
            </a:r>
            <a:r>
              <a:rPr lang="ar-SA" dirty="0" err="1">
                <a:latin typeface="Times New Roman"/>
                <a:ea typeface="Times New Roman"/>
              </a:rPr>
              <a:t>والانفعالى</a:t>
            </a:r>
            <a:r>
              <a:rPr lang="ar-SA" dirty="0">
                <a:latin typeface="Times New Roman"/>
                <a:ea typeface="Times New Roman"/>
              </a:rPr>
              <a:t> عند الإنسان وهذه التغيرات مرتبطة بالبيئة الداخلية </a:t>
            </a:r>
            <a:r>
              <a:rPr lang="ar-SA" dirty="0" smtClean="0">
                <a:latin typeface="Times New Roman"/>
                <a:ea typeface="Times New Roman"/>
              </a:rPr>
              <a:t>(الوراثية)والخارجية </a:t>
            </a:r>
            <a:r>
              <a:rPr lang="ar-SA" dirty="0">
                <a:latin typeface="Times New Roman"/>
                <a:ea typeface="Times New Roman"/>
              </a:rPr>
              <a:t>المحيطة به</a:t>
            </a:r>
            <a:r>
              <a:rPr lang="ar-SA" sz="1600" dirty="0" smtClean="0">
                <a:latin typeface="Times New Roman"/>
                <a:ea typeface="Times New Roman"/>
              </a:rPr>
              <a:t>.</a:t>
            </a:r>
            <a:endParaRPr lang="en-US" sz="1400" dirty="0">
              <a:latin typeface="Times New Roman"/>
              <a:ea typeface="Times New Roman"/>
            </a:endParaRPr>
          </a:p>
        </p:txBody>
      </p:sp>
    </p:spTree>
    <p:extLst>
      <p:ext uri="{BB962C8B-B14F-4D97-AF65-F5344CB8AC3E}">
        <p14:creationId xmlns:p14="http://schemas.microsoft.com/office/powerpoint/2010/main" val="2971319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انواع الايقاع الحيوي</a:t>
            </a:r>
            <a:endParaRPr lang="en-US" dirty="0"/>
          </a:p>
        </p:txBody>
      </p:sp>
      <p:sp>
        <p:nvSpPr>
          <p:cNvPr id="3" name="عنصر نائب للمحتوى 2"/>
          <p:cNvSpPr>
            <a:spLocks noGrp="1"/>
          </p:cNvSpPr>
          <p:nvPr>
            <p:ph idx="1"/>
          </p:nvPr>
        </p:nvSpPr>
        <p:spPr/>
        <p:txBody>
          <a:bodyPr/>
          <a:lstStyle/>
          <a:p>
            <a:pPr marL="0" algn="r">
              <a:lnSpc>
                <a:spcPct val="150000"/>
              </a:lnSpc>
              <a:spcBef>
                <a:spcPts val="0"/>
              </a:spcBef>
            </a:pPr>
            <a:r>
              <a:rPr lang="ar-SA" b="1" dirty="0">
                <a:latin typeface="Times New Roman"/>
                <a:ea typeface="Times New Roman"/>
              </a:rPr>
              <a:t>أولا : الإيقاع الحيوي اليومي :</a:t>
            </a:r>
            <a:r>
              <a:rPr lang="ar-IQ" b="1" dirty="0">
                <a:latin typeface="Times New Roman"/>
                <a:ea typeface="Times New Roman"/>
              </a:rPr>
              <a:t>-</a:t>
            </a:r>
            <a:endParaRPr lang="en-US" sz="1400" dirty="0">
              <a:latin typeface="Times New Roman"/>
              <a:ea typeface="Times New Roman"/>
            </a:endParaRPr>
          </a:p>
          <a:p>
            <a:pPr marL="0" algn="justLow">
              <a:lnSpc>
                <a:spcPct val="150000"/>
              </a:lnSpc>
              <a:spcBef>
                <a:spcPts val="0"/>
              </a:spcBef>
            </a:pPr>
            <a:r>
              <a:rPr lang="ar-SA" dirty="0">
                <a:latin typeface="Times New Roman"/>
                <a:ea typeface="Times New Roman"/>
              </a:rPr>
              <a:t>        يرتبط الإيقاع الحيوي اليومي بدوران الأرض حول محورها دورة واحدة كل يوم و تختلف الكفاءة البدنية للإنسان على مدار اليوم الواحد فه</a:t>
            </a:r>
            <a:r>
              <a:rPr lang="ar-JO" dirty="0">
                <a:latin typeface="Times New Roman"/>
                <a:ea typeface="Times New Roman"/>
              </a:rPr>
              <a:t>ي </a:t>
            </a:r>
            <a:r>
              <a:rPr lang="ar-SA" dirty="0">
                <a:latin typeface="Times New Roman"/>
                <a:ea typeface="Times New Roman"/>
              </a:rPr>
              <a:t>عادة تكون مرتفعة خلال الفترة من (10</a:t>
            </a:r>
            <a:r>
              <a:rPr lang="ar-IQ" dirty="0">
                <a:latin typeface="Times New Roman"/>
                <a:ea typeface="Times New Roman"/>
              </a:rPr>
              <a:t>-12) ظهرا ومن (4-8 ) مساءا وتهبط الكفاءة البدنية في الظهيرة من الساعة (12-2) ظهرا.</a:t>
            </a:r>
            <a:endParaRPr lang="en-US" sz="1400" dirty="0">
              <a:latin typeface="Times New Roman"/>
              <a:ea typeface="Times New Roman"/>
            </a:endParaRPr>
          </a:p>
          <a:p>
            <a:endParaRPr lang="en-US" dirty="0"/>
          </a:p>
        </p:txBody>
      </p:sp>
    </p:spTree>
    <p:extLst>
      <p:ext uri="{BB962C8B-B14F-4D97-AF65-F5344CB8AC3E}">
        <p14:creationId xmlns:p14="http://schemas.microsoft.com/office/powerpoint/2010/main" val="1167416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algn="r">
              <a:lnSpc>
                <a:spcPct val="150000"/>
              </a:lnSpc>
              <a:spcBef>
                <a:spcPts val="0"/>
              </a:spcBef>
            </a:pPr>
            <a:r>
              <a:rPr lang="ar-JO" sz="2000" b="1" dirty="0">
                <a:latin typeface="Times New Roman"/>
                <a:ea typeface="Times New Roman"/>
              </a:rPr>
              <a:t>ثانيا : الإيقاع الحيوي الاسبوعي :</a:t>
            </a:r>
            <a:r>
              <a:rPr lang="ar-SA" sz="2000" b="1" dirty="0">
                <a:latin typeface="Times New Roman"/>
                <a:ea typeface="Times New Roman"/>
              </a:rPr>
              <a:t>-</a:t>
            </a:r>
            <a:endParaRPr lang="en-US" sz="1400" dirty="0">
              <a:latin typeface="Times New Roman"/>
              <a:ea typeface="Times New Roman"/>
            </a:endParaRPr>
          </a:p>
          <a:p>
            <a:pPr marL="0" algn="justLow">
              <a:lnSpc>
                <a:spcPct val="150000"/>
              </a:lnSpc>
              <a:spcBef>
                <a:spcPts val="0"/>
              </a:spcBef>
            </a:pPr>
            <a:r>
              <a:rPr lang="ar-SA" dirty="0">
                <a:latin typeface="Times New Roman"/>
                <a:ea typeface="Times New Roman"/>
              </a:rPr>
              <a:t>       يمثل ربع من دورة القمر حول الأرض أو ربع الشهر القمري  حيث يوجد إيقاعات بيولوجية ذو تموجات مختلفة تحددت في المدى من (3-4) أيام ومن(5-7) أيام .</a:t>
            </a:r>
            <a:r>
              <a:rPr lang="ar-IQ" dirty="0">
                <a:latin typeface="Times New Roman"/>
                <a:ea typeface="Times New Roman"/>
              </a:rPr>
              <a:t>و </a:t>
            </a:r>
            <a:r>
              <a:rPr lang="ar-SA" dirty="0">
                <a:latin typeface="Times New Roman"/>
                <a:ea typeface="Times New Roman"/>
              </a:rPr>
              <a:t>أن الإيقاع الحيوي  الاسبوعي يظهر من خلال مؤشرات نشاط حياة الإنسان مثل درجات الحرارة وتبادل المواد المتعلقة بإنتاج الطاقة ونشاطات النظم الفسيولوجية</a:t>
            </a:r>
            <a:r>
              <a:rPr lang="en-US" dirty="0">
                <a:latin typeface="Times New Roman"/>
                <a:ea typeface="Times New Roman"/>
              </a:rPr>
              <a:t>.</a:t>
            </a:r>
            <a:endParaRPr lang="en-US" sz="1400" dirty="0">
              <a:latin typeface="Times New Roman"/>
              <a:ea typeface="Times New Roman"/>
            </a:endParaRPr>
          </a:p>
          <a:p>
            <a:endParaRPr lang="en-US" dirty="0"/>
          </a:p>
        </p:txBody>
      </p:sp>
    </p:spTree>
    <p:extLst>
      <p:ext uri="{BB962C8B-B14F-4D97-AF65-F5344CB8AC3E}">
        <p14:creationId xmlns:p14="http://schemas.microsoft.com/office/powerpoint/2010/main" val="2531177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20000"/>
          </a:bodyPr>
          <a:lstStyle/>
          <a:p>
            <a:pPr marL="0" algn="justLow">
              <a:lnSpc>
                <a:spcPct val="150000"/>
              </a:lnSpc>
              <a:spcBef>
                <a:spcPts val="0"/>
              </a:spcBef>
            </a:pPr>
            <a:r>
              <a:rPr lang="ar-IQ" dirty="0">
                <a:latin typeface="Times New Roman"/>
                <a:ea typeface="Times New Roman"/>
              </a:rPr>
              <a:t> </a:t>
            </a:r>
            <a:endParaRPr lang="en-US" sz="1400" dirty="0">
              <a:latin typeface="Times New Roman"/>
              <a:ea typeface="Times New Roman"/>
            </a:endParaRPr>
          </a:p>
          <a:p>
            <a:pPr marL="0" algn="r">
              <a:lnSpc>
                <a:spcPct val="150000"/>
              </a:lnSpc>
              <a:spcBef>
                <a:spcPts val="0"/>
              </a:spcBef>
            </a:pPr>
            <a:r>
              <a:rPr lang="ar-SA" sz="2000" b="1" dirty="0">
                <a:latin typeface="Times New Roman"/>
                <a:ea typeface="Times New Roman"/>
              </a:rPr>
              <a:t>ثالثا : الايقاع الحيوي الشهري</a:t>
            </a:r>
            <a:r>
              <a:rPr lang="en-US" sz="2000" b="1" dirty="0">
                <a:latin typeface="Times New Roman"/>
                <a:ea typeface="Times New Roman"/>
              </a:rPr>
              <a:t>-:  </a:t>
            </a:r>
            <a:endParaRPr lang="en-US" sz="1400" dirty="0">
              <a:latin typeface="Times New Roman"/>
              <a:ea typeface="Times New Roman"/>
            </a:endParaRPr>
          </a:p>
          <a:p>
            <a:pPr marL="0" indent="457200" algn="justLow">
              <a:lnSpc>
                <a:spcPct val="150000"/>
              </a:lnSpc>
              <a:spcBef>
                <a:spcPts val="0"/>
              </a:spcBef>
            </a:pPr>
            <a:r>
              <a:rPr lang="ar-SA" dirty="0">
                <a:latin typeface="Times New Roman"/>
                <a:ea typeface="Times New Roman"/>
              </a:rPr>
              <a:t>على عكس الدورة الأسبوعية فإن الدورة الشهرية للإيقاعات الحيوية ترتب بالإيقاعات الطبيعية للحياة حيث يدور القمر حول الأرض دورة واحدة كل يوم ( خلال شهر قمري )  وتعتبر الدورة الشهرية لدى الإناث البالغات من أكثر المظاهر البيولوجية  ارتباطا بالدورة الشهرية للإيقاعات الحيوية.</a:t>
            </a:r>
            <a:endParaRPr lang="en-US" sz="1400" dirty="0">
              <a:latin typeface="Times New Roman"/>
              <a:ea typeface="Times New Roman"/>
            </a:endParaRPr>
          </a:p>
          <a:p>
            <a:pPr marL="0" indent="457200" algn="justLow">
              <a:lnSpc>
                <a:spcPct val="150000"/>
              </a:lnSpc>
              <a:spcBef>
                <a:spcPts val="0"/>
              </a:spcBef>
            </a:pPr>
            <a:r>
              <a:rPr lang="ar-SA" dirty="0">
                <a:latin typeface="Times New Roman"/>
                <a:ea typeface="Times New Roman"/>
              </a:rPr>
              <a:t>و أن الإيقاع الحيوي  الشهري  يرتبط بالنظرية الثلاثية</a:t>
            </a:r>
            <a:r>
              <a:rPr lang="en-US" dirty="0">
                <a:latin typeface="Times New Roman"/>
                <a:ea typeface="Times New Roman"/>
              </a:rPr>
              <a:t>  ) </a:t>
            </a:r>
            <a:r>
              <a:rPr lang="ar-SA" dirty="0">
                <a:latin typeface="Times New Roman"/>
                <a:ea typeface="Times New Roman"/>
              </a:rPr>
              <a:t>نظريات الدورات الحيوية )  وهى أكثر التحاقا بالإيقاع الحيوي  حيث تفترض هذه النظرية أن الإنسان خلال حياته يمر بثلاث دورات إيقاعية حيوية ترتبط ارتباطا وثيقا بيوم الميلاد وتتكرر على مدى الحياة ولا يحدث بها اختلافات طوال حياة</a:t>
            </a:r>
            <a:r>
              <a:rPr lang="ar-JO" dirty="0">
                <a:latin typeface="Times New Roman"/>
                <a:ea typeface="Times New Roman"/>
              </a:rPr>
              <a:t> الإنسان </a:t>
            </a:r>
            <a:r>
              <a:rPr lang="ar-SA" dirty="0">
                <a:latin typeface="Times New Roman"/>
                <a:ea typeface="Times New Roman"/>
              </a:rPr>
              <a:t>حيث يتم تقسيم الدورات الإيقاعية الثالثة من خلال هذه النظرية</a:t>
            </a:r>
            <a:endParaRPr lang="en-US" sz="1400" dirty="0">
              <a:latin typeface="Times New Roman"/>
              <a:ea typeface="Times New Roman"/>
            </a:endParaRPr>
          </a:p>
          <a:p>
            <a:endParaRPr lang="en-US" dirty="0"/>
          </a:p>
        </p:txBody>
      </p:sp>
    </p:spTree>
    <p:extLst>
      <p:ext uri="{BB962C8B-B14F-4D97-AF65-F5344CB8AC3E}">
        <p14:creationId xmlns:p14="http://schemas.microsoft.com/office/powerpoint/2010/main" val="2590398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algn="r">
              <a:lnSpc>
                <a:spcPct val="150000"/>
              </a:lnSpc>
              <a:spcBef>
                <a:spcPts val="0"/>
              </a:spcBef>
            </a:pPr>
            <a:r>
              <a:rPr lang="ar-JO" sz="2000" b="1" dirty="0">
                <a:latin typeface="Times New Roman"/>
                <a:ea typeface="Times New Roman"/>
              </a:rPr>
              <a:t>خامسا : الايقاع الحيوي السنوي :-</a:t>
            </a:r>
            <a:endParaRPr lang="en-US" sz="1400" dirty="0">
              <a:latin typeface="Times New Roman"/>
              <a:ea typeface="Times New Roman"/>
            </a:endParaRPr>
          </a:p>
          <a:p>
            <a:r>
              <a:rPr lang="ar-SA" dirty="0">
                <a:ea typeface="Times New Roman"/>
                <a:cs typeface="Times New Roman"/>
              </a:rPr>
              <a:t>إن الإيقاعات الحيوية لدى الفرد عندما تتكرر بشكل منتظم خلال الأسابيع والشهور والفترات الزمنية فإنها تنتج لدى الفرد ما يسمى بالإيقاع الحيوي  السنوي وغالبا يلاحظ أن هناك بعض الإبطال الرياضيين يحققون نتائج بصورة متكررة خلال عدة مواسم رياضية خلال عمرهم </a:t>
            </a:r>
            <a:r>
              <a:rPr lang="ar-SA" dirty="0" err="1">
                <a:ea typeface="Times New Roman"/>
                <a:cs typeface="Times New Roman"/>
              </a:rPr>
              <a:t>التدربي</a:t>
            </a:r>
            <a:r>
              <a:rPr lang="ar-SA" dirty="0">
                <a:ea typeface="Times New Roman"/>
                <a:cs typeface="Times New Roman"/>
              </a:rPr>
              <a:t>  للنشاط الممارس </a:t>
            </a:r>
            <a:r>
              <a:rPr lang="en-US" dirty="0">
                <a:latin typeface="Times New Roman"/>
                <a:ea typeface="Times New Roman"/>
              </a:rPr>
              <a:t>. </a:t>
            </a:r>
            <a:r>
              <a:rPr lang="ar-SA" dirty="0">
                <a:latin typeface="Times New Roman"/>
                <a:ea typeface="Times New Roman"/>
              </a:rPr>
              <a:t>ويرتبط الإيقاع الحيوي السنوي  بدورات الأرض دورة واحدة حول الشمس حيث يختلف الفرد خلال السنة الواحدة ما بين الارتفاع والانخفاض في  شكل إيقاع حيوي  ذو موجات كبيرة فيظهر الإيقاع الحيوي السنوي عند تكرار الإيقاعات الحيوية بشكل منتظم خلال الأسابيع  والشهور والفترات الموسمية</a:t>
            </a:r>
            <a:r>
              <a:rPr lang="en-US" dirty="0">
                <a:latin typeface="Times New Roman"/>
                <a:ea typeface="Times New Roman"/>
              </a:rPr>
              <a:t>. </a:t>
            </a:r>
            <a:endParaRPr lang="en-US" dirty="0"/>
          </a:p>
        </p:txBody>
      </p:sp>
    </p:spTree>
    <p:extLst>
      <p:ext uri="{BB962C8B-B14F-4D97-AF65-F5344CB8AC3E}">
        <p14:creationId xmlns:p14="http://schemas.microsoft.com/office/powerpoint/2010/main" val="2389598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47387" y="891979"/>
            <a:ext cx="10972800" cy="1143000"/>
          </a:xfrm>
        </p:spPr>
        <p:txBody>
          <a:bodyPr>
            <a:normAutofit fontScale="90000"/>
          </a:bodyPr>
          <a:lstStyle/>
          <a:p>
            <a:pPr lvl="0" indent="-342900" algn="r">
              <a:lnSpc>
                <a:spcPct val="150000"/>
              </a:lnSpc>
              <a:spcBef>
                <a:spcPts val="0"/>
              </a:spcBef>
            </a:pPr>
            <a:r>
              <a:rPr lang="ar-SA" sz="3100" b="1" dirty="0">
                <a:solidFill>
                  <a:prstClr val="black">
                    <a:lumMod val="75000"/>
                    <a:lumOff val="25000"/>
                  </a:prstClr>
                </a:solidFill>
                <a:latin typeface="Times New Roman"/>
                <a:ea typeface="Times New Roman"/>
              </a:rPr>
              <a:t>دورات الايقاع الحيوي:-</a:t>
            </a:r>
            <a:r>
              <a:rPr lang="en-US" sz="1400" dirty="0">
                <a:solidFill>
                  <a:prstClr val="black">
                    <a:lumMod val="75000"/>
                    <a:lumOff val="25000"/>
                  </a:prstClr>
                </a:solidFill>
                <a:latin typeface="Times New Roman"/>
                <a:ea typeface="Times New Roman"/>
                <a:cs typeface="+mn-cs"/>
              </a:rPr>
              <a:t/>
            </a:r>
            <a:br>
              <a:rPr lang="en-US" sz="1400" dirty="0">
                <a:solidFill>
                  <a:prstClr val="black">
                    <a:lumMod val="75000"/>
                    <a:lumOff val="25000"/>
                  </a:prstClr>
                </a:solidFill>
                <a:latin typeface="Times New Roman"/>
                <a:ea typeface="Times New Roman"/>
                <a:cs typeface="+mn-cs"/>
              </a:rPr>
            </a:br>
            <a:endParaRPr lang="en-US" dirty="0"/>
          </a:p>
        </p:txBody>
      </p:sp>
      <p:sp>
        <p:nvSpPr>
          <p:cNvPr id="3" name="عنصر نائب للمحتوى 2"/>
          <p:cNvSpPr>
            <a:spLocks noGrp="1"/>
          </p:cNvSpPr>
          <p:nvPr>
            <p:ph idx="1"/>
          </p:nvPr>
        </p:nvSpPr>
        <p:spPr/>
        <p:txBody>
          <a:bodyPr/>
          <a:lstStyle/>
          <a:p>
            <a:pPr marL="0" algn="justLow">
              <a:lnSpc>
                <a:spcPct val="150000"/>
              </a:lnSpc>
              <a:spcBef>
                <a:spcPts val="0"/>
              </a:spcBef>
            </a:pPr>
            <a:r>
              <a:rPr lang="ar-SA" dirty="0" smtClean="0">
                <a:latin typeface="Times New Roman"/>
                <a:ea typeface="Times New Roman"/>
              </a:rPr>
              <a:t>أن </a:t>
            </a:r>
            <a:r>
              <a:rPr lang="ar-SA" dirty="0">
                <a:latin typeface="Times New Roman"/>
                <a:ea typeface="Times New Roman"/>
              </a:rPr>
              <a:t>دراسة علم الإيقاع الحيوي يعطي تصور لعمليات الدورة الطبيعية حيث يرتبط ظهوره بدوران الأرض حول محورها ودورانها حول الشمس ودوران القمر حول الأرض ويضيف إلى وجود إيقاع حيوي يسيطر على سلوك الفرد حيث يتعرض خلال حياته اليومية لثلاث دورات تؤثر عليه وهى البدنية والانفعالية  </a:t>
            </a:r>
            <a:r>
              <a:rPr lang="ar-SA">
                <a:latin typeface="Times New Roman"/>
                <a:ea typeface="Times New Roman"/>
              </a:rPr>
              <a:t>والعقلية </a:t>
            </a:r>
            <a:r>
              <a:rPr lang="ar-SA" smtClean="0">
                <a:latin typeface="Times New Roman"/>
                <a:ea typeface="Times New Roman"/>
              </a:rPr>
              <a:t>.</a:t>
            </a:r>
            <a:endParaRPr lang="en-US" dirty="0"/>
          </a:p>
        </p:txBody>
      </p:sp>
    </p:spTree>
    <p:extLst>
      <p:ext uri="{BB962C8B-B14F-4D97-AF65-F5344CB8AC3E}">
        <p14:creationId xmlns:p14="http://schemas.microsoft.com/office/powerpoint/2010/main" val="3880815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algn="r">
              <a:lnSpc>
                <a:spcPct val="150000"/>
              </a:lnSpc>
              <a:spcBef>
                <a:spcPts val="0"/>
              </a:spcBef>
            </a:pPr>
            <a:r>
              <a:rPr lang="ar-SA" b="1" dirty="0">
                <a:latin typeface="Times New Roman"/>
                <a:ea typeface="Times New Roman"/>
              </a:rPr>
              <a:t>الدورة البدنية :-</a:t>
            </a:r>
            <a:endParaRPr lang="en-US" sz="1400" dirty="0">
              <a:latin typeface="Times New Roman"/>
              <a:ea typeface="Times New Roman"/>
            </a:endParaRPr>
          </a:p>
          <a:p>
            <a:pPr marL="0" indent="342900" algn="justLow">
              <a:lnSpc>
                <a:spcPct val="150000"/>
              </a:lnSpc>
              <a:spcBef>
                <a:spcPts val="0"/>
              </a:spcBef>
            </a:pPr>
            <a:r>
              <a:rPr lang="ar-SA" dirty="0">
                <a:latin typeface="Times New Roman"/>
                <a:ea typeface="Times New Roman"/>
              </a:rPr>
              <a:t>تشمل على الارتفاع أو الانخفاض في القوة العضلية والتحمل والطاقة والصحة العامة في ظل حالة الإيقاع البدني الايجابي أو السلبي حيث مدتها ٢٣ يوما ويكون النصف الأول منها (المرحلة الإيجاب</a:t>
            </a:r>
            <a:r>
              <a:rPr lang="ar-JO" dirty="0">
                <a:latin typeface="Times New Roman"/>
                <a:ea typeface="Times New Roman"/>
              </a:rPr>
              <a:t>ي</a:t>
            </a:r>
            <a:r>
              <a:rPr lang="ar-SA" dirty="0">
                <a:latin typeface="Times New Roman"/>
                <a:ea typeface="Times New Roman"/>
              </a:rPr>
              <a:t>ة</a:t>
            </a:r>
            <a:r>
              <a:rPr lang="en-US" dirty="0">
                <a:latin typeface="Times New Roman"/>
                <a:ea typeface="Times New Roman"/>
              </a:rPr>
              <a:t> )</a:t>
            </a:r>
            <a:r>
              <a:rPr lang="ar-JO" dirty="0">
                <a:latin typeface="Times New Roman"/>
                <a:ea typeface="Times New Roman"/>
              </a:rPr>
              <a:t>11.5)  </a:t>
            </a:r>
            <a:r>
              <a:rPr lang="ar-SA" dirty="0">
                <a:latin typeface="Times New Roman"/>
                <a:ea typeface="Times New Roman"/>
              </a:rPr>
              <a:t>يوما الأولى والذي يمكن أن نشبهها ببطارية تعمل بكامل شحنتها على إعطاء الطاقة وكل الأنظمة تكون في حالتها القصوى والفرد على استعداد للعمل الشاق والأداء الأفضل لفترات طويلة من الزمن ويكون النصف الثاني من الدورة البدنية(المرحلة السلب</a:t>
            </a:r>
            <a:r>
              <a:rPr lang="ar-JO" dirty="0">
                <a:latin typeface="Times New Roman"/>
                <a:ea typeface="Times New Roman"/>
              </a:rPr>
              <a:t>ي</a:t>
            </a:r>
            <a:r>
              <a:rPr lang="ar-SA" dirty="0">
                <a:latin typeface="Times New Roman"/>
                <a:ea typeface="Times New Roman"/>
              </a:rPr>
              <a:t>ة</a:t>
            </a:r>
            <a:r>
              <a:rPr lang="ar-JO" dirty="0">
                <a:latin typeface="Times New Roman"/>
                <a:ea typeface="Times New Roman"/>
              </a:rPr>
              <a:t>) (11.5) </a:t>
            </a:r>
            <a:r>
              <a:rPr lang="ar-SA" dirty="0">
                <a:latin typeface="Times New Roman"/>
                <a:ea typeface="Times New Roman"/>
              </a:rPr>
              <a:t>يوما والذي يبدو وكأن البطارية تحتاج لإعادة شحنها</a:t>
            </a:r>
            <a:r>
              <a:rPr lang="ar-JO" dirty="0">
                <a:latin typeface="Times New Roman"/>
                <a:ea typeface="Times New Roman"/>
              </a:rPr>
              <a:t>، </a:t>
            </a:r>
            <a:r>
              <a:rPr lang="ar-SA" dirty="0">
                <a:latin typeface="Times New Roman"/>
                <a:ea typeface="Times New Roman"/>
              </a:rPr>
              <a:t>حيث</a:t>
            </a:r>
            <a:r>
              <a:rPr lang="ar-JO" dirty="0">
                <a:latin typeface="Times New Roman"/>
                <a:ea typeface="Times New Roman"/>
              </a:rPr>
              <a:t> يكون </a:t>
            </a:r>
            <a:r>
              <a:rPr lang="ar-SA" dirty="0">
                <a:latin typeface="Times New Roman"/>
                <a:ea typeface="Times New Roman"/>
              </a:rPr>
              <a:t>الفرد في معظم المرحلة منخفض الأداء</a:t>
            </a:r>
            <a:r>
              <a:rPr lang="en-US" dirty="0">
                <a:latin typeface="Times New Roman"/>
                <a:ea typeface="Times New Roman"/>
              </a:rPr>
              <a:t>.</a:t>
            </a:r>
            <a:endParaRPr lang="en-US" sz="1400" dirty="0">
              <a:latin typeface="Times New Roman"/>
              <a:ea typeface="Times New Roman"/>
            </a:endParaRPr>
          </a:p>
          <a:p>
            <a:endParaRPr lang="en-US" dirty="0"/>
          </a:p>
        </p:txBody>
      </p:sp>
    </p:spTree>
    <p:extLst>
      <p:ext uri="{BB962C8B-B14F-4D97-AF65-F5344CB8AC3E}">
        <p14:creationId xmlns:p14="http://schemas.microsoft.com/office/powerpoint/2010/main" val="3304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algn="r">
              <a:lnSpc>
                <a:spcPct val="150000"/>
              </a:lnSpc>
              <a:spcBef>
                <a:spcPts val="0"/>
              </a:spcBef>
            </a:pPr>
            <a:r>
              <a:rPr lang="en-US" b="1" dirty="0">
                <a:latin typeface="Times New Roman"/>
                <a:ea typeface="Times New Roman"/>
              </a:rPr>
              <a:t> </a:t>
            </a:r>
            <a:r>
              <a:rPr lang="ar-JO" b="1" dirty="0">
                <a:latin typeface="Times New Roman"/>
                <a:ea typeface="Times New Roman"/>
              </a:rPr>
              <a:t>الدورة الانفعاليـــ</a:t>
            </a:r>
            <a:r>
              <a:rPr lang="ar-IQ" b="1" dirty="0">
                <a:latin typeface="Times New Roman"/>
                <a:ea typeface="Times New Roman"/>
              </a:rPr>
              <a:t>ة:-</a:t>
            </a:r>
            <a:r>
              <a:rPr lang="en-US" b="1" dirty="0">
                <a:latin typeface="Times New Roman"/>
                <a:ea typeface="Times New Roman"/>
              </a:rPr>
              <a:t>  </a:t>
            </a:r>
            <a:endParaRPr lang="en-US" sz="1400" dirty="0">
              <a:latin typeface="Times New Roman"/>
              <a:ea typeface="Times New Roman"/>
            </a:endParaRPr>
          </a:p>
          <a:p>
            <a:pPr marL="0" indent="457200" algn="justLow">
              <a:lnSpc>
                <a:spcPct val="150000"/>
              </a:lnSpc>
              <a:spcBef>
                <a:spcPts val="0"/>
              </a:spcBef>
            </a:pPr>
            <a:r>
              <a:rPr lang="ar-SA" dirty="0">
                <a:latin typeface="Times New Roman"/>
                <a:ea typeface="Times New Roman"/>
              </a:rPr>
              <a:t>تشمل على الارتفاع والانخفاض </a:t>
            </a:r>
            <a:r>
              <a:rPr lang="ar-SA" dirty="0" err="1">
                <a:latin typeface="Times New Roman"/>
                <a:ea typeface="Times New Roman"/>
              </a:rPr>
              <a:t>فى</a:t>
            </a:r>
            <a:r>
              <a:rPr lang="ar-SA" dirty="0">
                <a:latin typeface="Times New Roman"/>
                <a:ea typeface="Times New Roman"/>
              </a:rPr>
              <a:t> الحالة المزاجية والإبداع والمشاعر والتفاؤل، من خلال الإيقاع العاطفي الإيجابي أو السلبي، حيث مدتها ( ٢٨ ) يوما ويكون النصف الأول منها (المرحلة الإيجاب</a:t>
            </a:r>
            <a:r>
              <a:rPr lang="ar-JO" dirty="0">
                <a:latin typeface="Times New Roman"/>
                <a:ea typeface="Times New Roman"/>
              </a:rPr>
              <a:t>ي</a:t>
            </a:r>
            <a:r>
              <a:rPr lang="ar-SA" dirty="0">
                <a:latin typeface="Times New Roman"/>
                <a:ea typeface="Times New Roman"/>
              </a:rPr>
              <a:t>ة</a:t>
            </a:r>
            <a:r>
              <a:rPr lang="en-US" dirty="0">
                <a:latin typeface="Times New Roman"/>
                <a:ea typeface="Times New Roman"/>
              </a:rPr>
              <a:t>) ( </a:t>
            </a:r>
            <a:r>
              <a:rPr lang="ar-SA" dirty="0">
                <a:latin typeface="Times New Roman"/>
                <a:ea typeface="Times New Roman"/>
              </a:rPr>
              <a:t>١٤) يوما الأولى وهى أيام الارتفاع لإيقاعها والذي يكون الفرد فيها ميالا إلى البهجة والتفاؤل والاتزان النفسي  والقدرة الإبداعية التعاون وكل أمور التنسيق المتصلة مع الجهاز العصبي  وتكون هناك السيطرة، أما  في النصف الثان</a:t>
            </a:r>
            <a:r>
              <a:rPr lang="ar-JO" dirty="0">
                <a:latin typeface="Times New Roman"/>
                <a:ea typeface="Times New Roman"/>
              </a:rPr>
              <a:t>ي  </a:t>
            </a:r>
            <a:r>
              <a:rPr lang="ar-SA" dirty="0">
                <a:latin typeface="Times New Roman"/>
                <a:ea typeface="Times New Roman"/>
              </a:rPr>
              <a:t>من الدورة الإيقاع العاطفي السلبى (14) يوما الثانية فه</a:t>
            </a:r>
            <a:r>
              <a:rPr lang="ar-JO" dirty="0">
                <a:latin typeface="Times New Roman"/>
                <a:ea typeface="Times New Roman"/>
              </a:rPr>
              <a:t>ي  </a:t>
            </a:r>
            <a:r>
              <a:rPr lang="ar-SA" dirty="0">
                <a:latin typeface="Times New Roman"/>
                <a:ea typeface="Times New Roman"/>
              </a:rPr>
              <a:t>الانخفاض والهبوط في  مستوى الجوانب العاطفية وضعف السيطرة عليها</a:t>
            </a:r>
            <a:r>
              <a:rPr lang="en-US" dirty="0">
                <a:latin typeface="Times New Roman"/>
                <a:ea typeface="Times New Roman"/>
              </a:rPr>
              <a:t>.</a:t>
            </a:r>
            <a:endParaRPr lang="en-US" dirty="0"/>
          </a:p>
        </p:txBody>
      </p:sp>
    </p:spTree>
    <p:extLst>
      <p:ext uri="{BB962C8B-B14F-4D97-AF65-F5344CB8AC3E}">
        <p14:creationId xmlns:p14="http://schemas.microsoft.com/office/powerpoint/2010/main" val="23196810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241</TotalTime>
  <Words>960</Words>
  <Application>Microsoft Office PowerPoint</Application>
  <PresentationFormat>مخصص</PresentationFormat>
  <Paragraphs>34</Paragraphs>
  <Slides>14</Slides>
  <Notes>1</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تدفق</vt:lpstr>
      <vt:lpstr> الإيقاع الحيوي  BIORHYTHM</vt:lpstr>
      <vt:lpstr>عرض تقديمي في PowerPoint</vt:lpstr>
      <vt:lpstr>انواع الايقاع الحيوي</vt:lpstr>
      <vt:lpstr>عرض تقديمي في PowerPoint</vt:lpstr>
      <vt:lpstr>عرض تقديمي في PowerPoint</vt:lpstr>
      <vt:lpstr>عرض تقديمي في PowerPoint</vt:lpstr>
      <vt:lpstr>دورات الايقاع الحيوي:-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الإيقاع الحيوي  BIORHYTHM</dc:title>
  <dc:creator>Maher</dc:creator>
  <cp:lastModifiedBy>المنار للحاسبات</cp:lastModifiedBy>
  <cp:revision>37</cp:revision>
  <dcterms:created xsi:type="dcterms:W3CDTF">2024-09-13T18:28:22Z</dcterms:created>
  <dcterms:modified xsi:type="dcterms:W3CDTF">2025-03-22T20:04:48Z</dcterms:modified>
</cp:coreProperties>
</file>