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74" r:id="rId17"/>
    <p:sldId id="268" r:id="rId18"/>
    <p:sldId id="269" r:id="rId19"/>
    <p:sldId id="275" r:id="rId20"/>
    <p:sldId id="270" r:id="rId21"/>
    <p:sldId id="271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2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543800" cy="2593975"/>
          </a:xfrm>
        </p:spPr>
        <p:txBody>
          <a:bodyPr/>
          <a:lstStyle/>
          <a:p>
            <a:pPr algn="ctr"/>
            <a:r>
              <a:rPr lang="en-US" b="1" dirty="0"/>
              <a:t>Viral infections of the maxillofacial tissues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6461760" cy="10668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Assist.Prof.Dr</a:t>
            </a:r>
            <a:r>
              <a:rPr lang="en-US" b="1" dirty="0">
                <a:solidFill>
                  <a:schemeClr val="tx1"/>
                </a:solidFill>
              </a:rPr>
              <a:t>. Ban F. Al-</a:t>
            </a:r>
            <a:r>
              <a:rPr lang="en-US" b="1" dirty="0" err="1">
                <a:solidFill>
                  <a:schemeClr val="tx1"/>
                </a:solidFill>
              </a:rPr>
              <a:t>Drobie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B.D.S., M.S.c.,</a:t>
            </a:r>
            <a:r>
              <a:rPr lang="en-US" b="1" dirty="0" err="1">
                <a:solidFill>
                  <a:schemeClr val="tx1"/>
                </a:solidFill>
              </a:rPr>
              <a:t>Ph.D</a:t>
            </a:r>
            <a:r>
              <a:rPr lang="en-US" b="1" dirty="0">
                <a:solidFill>
                  <a:schemeClr val="tx1"/>
                </a:solidFill>
              </a:rPr>
              <a:t>. (Oral Pathology)</a:t>
            </a:r>
          </a:p>
        </p:txBody>
      </p:sp>
    </p:spTree>
    <p:extLst>
      <p:ext uri="{BB962C8B-B14F-4D97-AF65-F5344CB8AC3E}">
        <p14:creationId xmlns:p14="http://schemas.microsoft.com/office/powerpoint/2010/main" val="421934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Herpes zoster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1534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• condition of the older adult population and compromised immune responses.</a:t>
            </a:r>
          </a:p>
          <a:p>
            <a:pPr marL="114300" indent="0">
              <a:buNone/>
            </a:pPr>
            <a:r>
              <a:rPr lang="en-US" dirty="0"/>
              <a:t>• The sensory nerves of the trunk and head and neck are commonly affected.</a:t>
            </a:r>
          </a:p>
          <a:p>
            <a:pPr marL="114300" indent="0">
              <a:buNone/>
            </a:pPr>
            <a:r>
              <a:rPr lang="en-US" dirty="0"/>
              <a:t>• Involvement of various branches of the trigeminal nerve may result in unilateral oral, facial, or ocular lesions.</a:t>
            </a:r>
          </a:p>
          <a:p>
            <a:pPr marL="114300" indent="0">
              <a:buNone/>
            </a:pPr>
            <a:r>
              <a:rPr lang="en-US" dirty="0"/>
              <a:t>• Involvement of facial and auditory nerves produces the Ramsay Hunt syndrome, in which facial paralysis is accompanied by vesicles of the </a:t>
            </a:r>
            <a:r>
              <a:rPr lang="en-US" dirty="0" err="1"/>
              <a:t>ipsilateral</a:t>
            </a:r>
            <a:r>
              <a:rPr lang="en-US" dirty="0"/>
              <a:t> external ear, tinnitus, deafness, and</a:t>
            </a:r>
          </a:p>
          <a:p>
            <a:pPr marL="114300" indent="0">
              <a:buNone/>
            </a:pPr>
            <a:r>
              <a:rPr lang="en-US" dirty="0"/>
              <a:t>vertigo.</a:t>
            </a:r>
          </a:p>
        </p:txBody>
      </p:sp>
    </p:spTree>
    <p:extLst>
      <p:ext uri="{BB962C8B-B14F-4D97-AF65-F5344CB8AC3E}">
        <p14:creationId xmlns:p14="http://schemas.microsoft.com/office/powerpoint/2010/main" val="2762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810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3810330" cy="31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85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After several days of prodromal symptoms of pain and/or </a:t>
            </a:r>
            <a:r>
              <a:rPr lang="en-US" dirty="0" err="1"/>
              <a:t>paresthesia</a:t>
            </a:r>
            <a:r>
              <a:rPr lang="en-US" dirty="0"/>
              <a:t> a well-delineated unilateral </a:t>
            </a:r>
            <a:r>
              <a:rPr lang="en-US" dirty="0" err="1"/>
              <a:t>maculopapular</a:t>
            </a:r>
            <a:r>
              <a:rPr lang="en-US" dirty="0"/>
              <a:t> rash appears accompanied by systemic symptoms.</a:t>
            </a:r>
          </a:p>
          <a:p>
            <a:pPr marL="114300" indent="0">
              <a:buNone/>
            </a:pPr>
            <a:r>
              <a:rPr lang="en-US" dirty="0"/>
              <a:t>• The rash quickly becomes vesicular, </a:t>
            </a:r>
            <a:r>
              <a:rPr lang="en-US" dirty="0" err="1"/>
              <a:t>pustular</a:t>
            </a:r>
            <a:r>
              <a:rPr lang="en-US" dirty="0"/>
              <a:t>, and then ulcerative.</a:t>
            </a:r>
          </a:p>
          <a:p>
            <a:pPr marL="114300" indent="0">
              <a:buNone/>
            </a:pPr>
            <a:r>
              <a:rPr lang="en-US" dirty="0"/>
              <a:t>• Remission usually occurs in several weeks</a:t>
            </a:r>
          </a:p>
          <a:p>
            <a:r>
              <a:rPr lang="en-US" b="1" dirty="0"/>
              <a:t>Treatment:</a:t>
            </a:r>
          </a:p>
          <a:p>
            <a:pPr marL="114300" indent="0">
              <a:buNone/>
            </a:pPr>
            <a:r>
              <a:rPr lang="en-US" dirty="0"/>
              <a:t> For varicella in normal individuals, supportive therapy is generally indicated.  for </a:t>
            </a:r>
            <a:r>
              <a:rPr lang="en-US" dirty="0" err="1"/>
              <a:t>immunocom¬promised</a:t>
            </a:r>
            <a:r>
              <a:rPr lang="en-US" dirty="0"/>
              <a:t> patients,</a:t>
            </a:r>
          </a:p>
          <a:p>
            <a:pPr marL="114300" indent="0">
              <a:buNone/>
            </a:pPr>
            <a:r>
              <a:rPr lang="en-US" dirty="0"/>
              <a:t>systemically administered acyclovir, </a:t>
            </a:r>
            <a:r>
              <a:rPr lang="en-US" dirty="0" err="1"/>
              <a:t>vidarabine</a:t>
            </a:r>
            <a:r>
              <a:rPr lang="en-US" dirty="0"/>
              <a:t>, and human leukocyte interferon.</a:t>
            </a:r>
          </a:p>
          <a:p>
            <a:pPr marL="114300" indent="0">
              <a:buNone/>
            </a:pPr>
            <a:r>
              <a:rPr lang="en-US" dirty="0"/>
              <a:t>• Corticosteroids generally are contraindicated</a:t>
            </a:r>
          </a:p>
        </p:txBody>
      </p:sp>
    </p:spTree>
    <p:extLst>
      <p:ext uri="{BB962C8B-B14F-4D97-AF65-F5344CB8AC3E}">
        <p14:creationId xmlns:p14="http://schemas.microsoft.com/office/powerpoint/2010/main" val="318008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Herpangina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• </a:t>
            </a:r>
            <a:r>
              <a:rPr lang="en-US" dirty="0" err="1"/>
              <a:t>Herpangina</a:t>
            </a:r>
            <a:r>
              <a:rPr lang="en-US" dirty="0"/>
              <a:t> is an acute viral infection caused by Coxsackie type A virus.</a:t>
            </a:r>
          </a:p>
          <a:p>
            <a:pPr marL="114300" indent="0">
              <a:buNone/>
            </a:pPr>
            <a:r>
              <a:rPr lang="en-US" dirty="0"/>
              <a:t>• It is transmitted by contaminated saliva and occasionally through contaminated feces.</a:t>
            </a:r>
          </a:p>
          <a:p>
            <a:pPr marL="114300" indent="0">
              <a:buNone/>
            </a:pPr>
            <a:r>
              <a:rPr lang="en-US" dirty="0"/>
              <a:t>Clinical Features</a:t>
            </a:r>
          </a:p>
          <a:p>
            <a:pPr marL="114300" indent="0">
              <a:buNone/>
            </a:pPr>
            <a:r>
              <a:rPr lang="en-US" dirty="0"/>
              <a:t>• </a:t>
            </a:r>
            <a:r>
              <a:rPr lang="en-US" dirty="0" err="1"/>
              <a:t>Herpangina</a:t>
            </a:r>
            <a:r>
              <a:rPr lang="en-US" dirty="0"/>
              <a:t> is usually endemic</a:t>
            </a:r>
          </a:p>
          <a:p>
            <a:pPr marL="114300" indent="0">
              <a:buNone/>
            </a:pPr>
            <a:r>
              <a:rPr lang="en-US" dirty="0"/>
              <a:t>• It is more common in children than in adults.</a:t>
            </a:r>
          </a:p>
          <a:p>
            <a:pPr marL="114300" indent="0">
              <a:buNone/>
            </a:pPr>
            <a:r>
              <a:rPr lang="en-US" dirty="0"/>
              <a:t>• complain of malaise, fever, dysphagia, and sore throat</a:t>
            </a:r>
          </a:p>
          <a:p>
            <a:pPr marL="114300" indent="0">
              <a:buNone/>
            </a:pPr>
            <a:r>
              <a:rPr lang="en-US" dirty="0"/>
              <a:t>• after a short incubation period. </a:t>
            </a:r>
            <a:r>
              <a:rPr lang="en-US" dirty="0" err="1"/>
              <a:t>Intraorally</a:t>
            </a:r>
            <a:r>
              <a:rPr lang="en-US" dirty="0"/>
              <a:t>, a vesicular eruption appears on the soft palate, </a:t>
            </a:r>
            <a:r>
              <a:rPr lang="en-US" dirty="0" err="1"/>
              <a:t>faucial</a:t>
            </a:r>
            <a:r>
              <a:rPr lang="en-US" dirty="0"/>
              <a:t> pillars, and tonsils and persists for 4 to 6 days.</a:t>
            </a:r>
          </a:p>
          <a:p>
            <a:pPr marL="114300" indent="0">
              <a:buNone/>
            </a:pPr>
            <a:r>
              <a:rPr lang="en-US" dirty="0"/>
              <a:t>• A diffuse erythematous pharyngitis is also present. No</a:t>
            </a:r>
          </a:p>
          <a:p>
            <a:pPr marL="114300" indent="0">
              <a:buNone/>
            </a:pPr>
            <a:r>
              <a:rPr lang="en-US" dirty="0"/>
              <a:t>associated skin lesions are typically seen.</a:t>
            </a:r>
          </a:p>
        </p:txBody>
      </p:sp>
    </p:spTree>
    <p:extLst>
      <p:ext uri="{BB962C8B-B14F-4D97-AF65-F5344CB8AC3E}">
        <p14:creationId xmlns:p14="http://schemas.microsoft.com/office/powerpoint/2010/main" val="352918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</a:t>
            </a:r>
            <a:r>
              <a:rPr lang="en-US" dirty="0" err="1"/>
              <a:t>herpangina</a:t>
            </a:r>
            <a:r>
              <a:rPr lang="en-US" dirty="0"/>
              <a:t> is self-limiting, is mild and of short duration, and causes few complications, treatment usually is not required.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5103026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01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Hand-Foot-and-Mouth 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• HFM disease is a highly contagious viral infection caused by Coxsackie type A16 or </a:t>
            </a:r>
            <a:r>
              <a:rPr lang="en-US" dirty="0" err="1"/>
              <a:t>enterovirus</a:t>
            </a:r>
            <a:r>
              <a:rPr lang="en-US" dirty="0"/>
              <a:t> 71.</a:t>
            </a:r>
          </a:p>
          <a:p>
            <a:pPr marL="114300" indent="0">
              <a:buNone/>
            </a:pPr>
            <a:r>
              <a:rPr lang="en-US" dirty="0"/>
              <a:t>• transferred through airborne spread or fecal-oral contamination.</a:t>
            </a:r>
          </a:p>
          <a:p>
            <a:pPr marL="114300" indent="0">
              <a:buNone/>
            </a:pPr>
            <a:r>
              <a:rPr lang="en-US" b="1" dirty="0"/>
              <a:t>Clinical Features:</a:t>
            </a:r>
          </a:p>
          <a:p>
            <a:pPr marL="114300" indent="0">
              <a:buNone/>
            </a:pPr>
            <a:r>
              <a:rPr lang="en-US" dirty="0"/>
              <a:t>• typically occurs in epidemic or endemic</a:t>
            </a:r>
          </a:p>
          <a:p>
            <a:pPr marL="114300" indent="0">
              <a:buNone/>
            </a:pPr>
            <a:r>
              <a:rPr lang="en-US" dirty="0"/>
              <a:t>• (about 90%) affects children younger than 5 years of age.</a:t>
            </a:r>
          </a:p>
          <a:p>
            <a:pPr marL="114300" indent="0">
              <a:buNone/>
            </a:pPr>
            <a:r>
              <a:rPr lang="en-US" dirty="0"/>
              <a:t>• After a short incubation period, the condition resolves</a:t>
            </a:r>
          </a:p>
          <a:p>
            <a:pPr marL="114300" indent="0">
              <a:buNone/>
            </a:pPr>
            <a:r>
              <a:rPr lang="en-US" dirty="0"/>
              <a:t>spontaneously in 1 to 2 weeks.</a:t>
            </a:r>
          </a:p>
        </p:txBody>
      </p:sp>
    </p:spTree>
    <p:extLst>
      <p:ext uri="{BB962C8B-B14F-4D97-AF65-F5344CB8AC3E}">
        <p14:creationId xmlns:p14="http://schemas.microsoft.com/office/powerpoint/2010/main" val="159691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38195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49782"/>
            <a:ext cx="7620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31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mild to moderate , low-grade fever, malaise, lymphadenopathy, and sore mouth.</a:t>
            </a:r>
          </a:p>
          <a:p>
            <a:pPr marL="114300" indent="0">
              <a:buNone/>
            </a:pPr>
            <a:r>
              <a:rPr lang="en-US" dirty="0"/>
              <a:t>• Pain from oral lesions is often the patient’s chief complaint.</a:t>
            </a:r>
          </a:p>
          <a:p>
            <a:pPr marL="114300" indent="0">
              <a:buNone/>
            </a:pPr>
            <a:r>
              <a:rPr lang="en-US" dirty="0"/>
              <a:t>• Oral lesions begin as vesicles quickly rupture to become ulcers.</a:t>
            </a:r>
          </a:p>
          <a:p>
            <a:pPr marL="114300" indent="0">
              <a:buNone/>
            </a:pPr>
            <a:r>
              <a:rPr lang="en-US" dirty="0"/>
              <a:t>• Lesions can occur anywhere in the mouth.</a:t>
            </a:r>
          </a:p>
          <a:p>
            <a:pPr marL="114300" indent="0">
              <a:buNone/>
            </a:pPr>
            <a:r>
              <a:rPr lang="en-US" dirty="0"/>
              <a:t>• Multiple </a:t>
            </a:r>
            <a:r>
              <a:rPr lang="en-US" dirty="0" err="1"/>
              <a:t>maculopapular</a:t>
            </a:r>
            <a:r>
              <a:rPr lang="en-US" dirty="0"/>
              <a:t> lesions, typically on the feet, toes, hands, and fingers, appear concomitantly with or shortly after the onset of oral lesions. These cutaneous lesions progress to a vesicular state; they eventually become ulcerated.</a:t>
            </a:r>
          </a:p>
          <a:p>
            <a:r>
              <a:rPr lang="en-US" dirty="0"/>
              <a:t>Because of the relatively short duration, generally self-limiting nature, and general lack of virus-specific therapy, treatment for HFM disease is usually symptomatic</a:t>
            </a:r>
          </a:p>
        </p:txBody>
      </p:sp>
    </p:spTree>
    <p:extLst>
      <p:ext uri="{BB962C8B-B14F-4D97-AF65-F5344CB8AC3E}">
        <p14:creationId xmlns:p14="http://schemas.microsoft.com/office/powerpoint/2010/main" val="297640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(</a:t>
            </a:r>
            <a:r>
              <a:rPr lang="en-US" dirty="0" err="1"/>
              <a:t>Rubeola</a:t>
            </a:r>
            <a:r>
              <a:rPr lang="en-US" dirty="0"/>
              <a:t>) and German measles (Rubella)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• Measles is a highly contagious viral infection ,caused by a</a:t>
            </a:r>
          </a:p>
          <a:p>
            <a:pPr marL="114300" indent="0">
              <a:buNone/>
            </a:pPr>
            <a:r>
              <a:rPr lang="en-US" dirty="0"/>
              <a:t>member of the </a:t>
            </a:r>
            <a:r>
              <a:rPr lang="en-US" dirty="0" err="1"/>
              <a:t>paramyxovirus</a:t>
            </a:r>
            <a:r>
              <a:rPr lang="en-US" dirty="0"/>
              <a:t> family of viruses.</a:t>
            </a:r>
          </a:p>
          <a:p>
            <a:pPr marL="114300" indent="0">
              <a:buNone/>
            </a:pPr>
            <a:r>
              <a:rPr lang="en-US" dirty="0"/>
              <a:t>• oral eruptions consist of early pinpoint elevations over the</a:t>
            </a:r>
          </a:p>
          <a:p>
            <a:pPr marL="114300" indent="0">
              <a:buNone/>
            </a:pPr>
            <a:r>
              <a:rPr lang="en-US" dirty="0"/>
              <a:t>soft palate</a:t>
            </a:r>
          </a:p>
          <a:p>
            <a:pPr marL="114300" indent="0">
              <a:buNone/>
            </a:pPr>
            <a:r>
              <a:rPr lang="en-US" dirty="0"/>
              <a:t>• German measles, or rubella, is a contagious disease ,caused</a:t>
            </a:r>
          </a:p>
          <a:p>
            <a:pPr marL="114300" indent="0">
              <a:buNone/>
            </a:pPr>
            <a:r>
              <a:rPr lang="en-US" dirty="0"/>
              <a:t>by an unrelated virus of the </a:t>
            </a:r>
            <a:r>
              <a:rPr lang="en-US" dirty="0" err="1"/>
              <a:t>togavirus</a:t>
            </a:r>
            <a:r>
              <a:rPr lang="en-US" dirty="0"/>
              <a:t> family.</a:t>
            </a:r>
          </a:p>
          <a:p>
            <a:pPr marL="114300" indent="0">
              <a:buNone/>
            </a:pPr>
            <a:r>
              <a:rPr lang="en-US" dirty="0"/>
              <a:t>• It shares some clinical features with measles, such as fever,</a:t>
            </a:r>
          </a:p>
          <a:p>
            <a:pPr marL="114300" indent="0">
              <a:buNone/>
            </a:pPr>
            <a:r>
              <a:rPr lang="en-US" dirty="0"/>
              <a:t>respiratory symptoms, and rash. However, these features</a:t>
            </a:r>
          </a:p>
          <a:p>
            <a:pPr marL="114300" indent="0">
              <a:buNone/>
            </a:pPr>
            <a:r>
              <a:rPr lang="en-US" dirty="0"/>
              <a:t>are very mild and short lived in German measles.</a:t>
            </a:r>
          </a:p>
        </p:txBody>
      </p:sp>
    </p:spTree>
    <p:extLst>
      <p:ext uri="{BB962C8B-B14F-4D97-AF65-F5344CB8AC3E}">
        <p14:creationId xmlns:p14="http://schemas.microsoft.com/office/powerpoint/2010/main" val="40196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-31283"/>
            <a:ext cx="4205288" cy="688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2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wide spectrum of viral infections can affect the mouth and allied structures. In most instances, these give rise to short-term local illness (e.g., herpes simplex infections in </a:t>
            </a:r>
            <a:r>
              <a:rPr lang="en-US" dirty="0" err="1"/>
              <a:t>immunocompetent</a:t>
            </a:r>
            <a:r>
              <a:rPr lang="en-US" dirty="0"/>
              <a:t> hosts); however, infections such as Human Immunodeficiency viruses (HIV), Epstein Barr virus (EBV), and the oncogenic types of Human Papillomavirus (HPV) can cause significant </a:t>
            </a:r>
            <a:r>
              <a:rPr lang="en-US" dirty="0" err="1"/>
              <a:t>orofacial</a:t>
            </a:r>
            <a:r>
              <a:rPr lang="en-US" dirty="0"/>
              <a:t> disease that will increase patient morbidity and possibly lead to early death. The epidemiology of viral infections is ever changing; hence, health care providers are encouraged to maintain knowledge of virally driven infections that may impact upon the health and clinical care of their relevant specialty.</a:t>
            </a:r>
          </a:p>
        </p:txBody>
      </p:sp>
    </p:spTree>
    <p:extLst>
      <p:ext uri="{BB962C8B-B14F-4D97-AF65-F5344CB8AC3E}">
        <p14:creationId xmlns:p14="http://schemas.microsoft.com/office/powerpoint/2010/main" val="13683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Clinical Features.</a:t>
            </a:r>
          </a:p>
          <a:p>
            <a:pPr marL="114300" indent="0">
              <a:buNone/>
            </a:pPr>
            <a:r>
              <a:rPr lang="en-US" dirty="0"/>
              <a:t>• After an incubation period of 7 to 10 days, prodromal</a:t>
            </a:r>
          </a:p>
          <a:p>
            <a:pPr marL="114300" indent="0">
              <a:buNone/>
            </a:pPr>
            <a:r>
              <a:rPr lang="en-US" dirty="0"/>
              <a:t>symptoms of fever, malaise, </a:t>
            </a:r>
            <a:r>
              <a:rPr lang="en-US" dirty="0" err="1"/>
              <a:t>coryza</a:t>
            </a:r>
            <a:r>
              <a:rPr lang="en-US" dirty="0"/>
              <a:t>, conjunctivitis, photophobia, and cough develop.</a:t>
            </a:r>
          </a:p>
          <a:p>
            <a:pPr marL="114300" indent="0">
              <a:buNone/>
            </a:pPr>
            <a:r>
              <a:rPr lang="en-US" dirty="0"/>
              <a:t>• In 1 to 2 days, pathognomonic small erythematous macules with white necrotic centers appear in the </a:t>
            </a:r>
            <a:r>
              <a:rPr lang="en-US" dirty="0" err="1"/>
              <a:t>buccal</a:t>
            </a:r>
            <a:r>
              <a:rPr lang="en-US" dirty="0"/>
              <a:t> mucosa, these lesion as </a:t>
            </a:r>
            <a:r>
              <a:rPr lang="en-US" dirty="0" err="1"/>
              <a:t>Koplik’s</a:t>
            </a:r>
            <a:r>
              <a:rPr lang="en-US" dirty="0"/>
              <a:t> spots. precede the skin rash by 1 to 2 days.</a:t>
            </a:r>
          </a:p>
          <a:p>
            <a:pPr marL="114300" indent="0">
              <a:buNone/>
            </a:pPr>
            <a:r>
              <a:rPr lang="en-US" dirty="0"/>
              <a:t>• The rash initially affects the head and neck, followed</a:t>
            </a:r>
          </a:p>
          <a:p>
            <a:pPr marL="114300" indent="0">
              <a:buNone/>
            </a:pPr>
            <a:r>
              <a:rPr lang="en-US" dirty="0"/>
              <a:t>by the trunk, and then the extremities</a:t>
            </a:r>
          </a:p>
        </p:txBody>
      </p:sp>
    </p:spTree>
    <p:extLst>
      <p:ext uri="{BB962C8B-B14F-4D97-AF65-F5344CB8AC3E}">
        <p14:creationId xmlns:p14="http://schemas.microsoft.com/office/powerpoint/2010/main" val="2557480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Treatment.</a:t>
            </a:r>
          </a:p>
          <a:p>
            <a:pPr marL="114300" indent="0">
              <a:buNone/>
            </a:pPr>
            <a:r>
              <a:rPr lang="en-US" dirty="0"/>
              <a:t>• No specific treatment for measles is known. Supportive therapy of bed rest, fluids, adequate diet, and analgesics generally suffices</a:t>
            </a:r>
          </a:p>
        </p:txBody>
      </p:sp>
    </p:spTree>
    <p:extLst>
      <p:ext uri="{BB962C8B-B14F-4D97-AF65-F5344CB8AC3E}">
        <p14:creationId xmlns:p14="http://schemas.microsoft.com/office/powerpoint/2010/main" val="2081690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9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8083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</a:t>
            </a:r>
            <a:r>
              <a:rPr lang="en-US" dirty="0" err="1"/>
              <a:t>infectoions</a:t>
            </a:r>
            <a:r>
              <a:rPr lang="en-US" dirty="0"/>
              <a:t> of the maxillofacial region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Herpes simplex virus</a:t>
            </a:r>
          </a:p>
          <a:p>
            <a:r>
              <a:rPr lang="en-US" dirty="0"/>
              <a:t>Varicella -zoster virus</a:t>
            </a:r>
          </a:p>
          <a:p>
            <a:r>
              <a:rPr lang="en-US" dirty="0" err="1"/>
              <a:t>Herpangina</a:t>
            </a:r>
            <a:r>
              <a:rPr lang="en-US" dirty="0"/>
              <a:t> </a:t>
            </a:r>
          </a:p>
          <a:p>
            <a:r>
              <a:rPr lang="en-US" dirty="0"/>
              <a:t>Hand-foot-mouth disease </a:t>
            </a:r>
          </a:p>
          <a:p>
            <a:r>
              <a:rPr lang="en-US" dirty="0"/>
              <a:t> Measles (</a:t>
            </a:r>
            <a:r>
              <a:rPr lang="en-US" dirty="0" err="1"/>
              <a:t>Rubeola</a:t>
            </a:r>
            <a:r>
              <a:rPr lang="en-US" dirty="0"/>
              <a:t>) and German measles (Rubella)</a:t>
            </a:r>
          </a:p>
          <a:p>
            <a:r>
              <a:rPr lang="en-US" dirty="0"/>
              <a:t>Infectious  mononucleosis </a:t>
            </a:r>
          </a:p>
          <a:p>
            <a:r>
              <a:rPr lang="en-US" dirty="0"/>
              <a:t>Cytomegalovirus </a:t>
            </a:r>
          </a:p>
          <a:p>
            <a:r>
              <a:rPr lang="en-US" dirty="0"/>
              <a:t>Mumps</a:t>
            </a:r>
          </a:p>
          <a:p>
            <a:r>
              <a:rPr lang="en-US" dirty="0"/>
              <a:t>human immunodeficiency </a:t>
            </a:r>
            <a:r>
              <a:rPr lang="en-US" dirty="0" err="1"/>
              <a:t>virusand</a:t>
            </a:r>
            <a:r>
              <a:rPr lang="en-US" dirty="0"/>
              <a:t> acquired immunodeficiency syndrome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Herpes simplex virus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rgbClr val="FF0000"/>
                </a:solidFill>
                <a:cs typeface="Calibri"/>
              </a:rPr>
              <a:t>Herpes simplex virus </a:t>
            </a:r>
            <a:r>
              <a:rPr lang="en-US" sz="2000" dirty="0">
                <a:solidFill>
                  <a:srgbClr val="FF0000"/>
                </a:solidFill>
                <a:cs typeface="Calibri"/>
              </a:rPr>
              <a:t>two forms:</a:t>
            </a:r>
          </a:p>
          <a:p>
            <a:pPr marL="114300" indent="0">
              <a:buNone/>
            </a:pPr>
            <a:r>
              <a:rPr lang="en-US" sz="2000" b="1" dirty="0">
                <a:latin typeface="Calibri-Bold"/>
              </a:rPr>
              <a:t>primary (systemic) and secondary (localized)</a:t>
            </a:r>
          </a:p>
          <a:p>
            <a:pPr marL="114300" indent="0" algn="just">
              <a:buNone/>
            </a:pPr>
            <a:r>
              <a:rPr lang="en-US" sz="2000" dirty="0">
                <a:latin typeface="ArialMT"/>
              </a:rPr>
              <a:t>• </a:t>
            </a:r>
            <a:r>
              <a:rPr lang="en-US" sz="2000" dirty="0">
                <a:cs typeface="Calibri"/>
              </a:rPr>
              <a:t>Both forms are self-limited, but recurrences of the secondary form</a:t>
            </a:r>
          </a:p>
          <a:p>
            <a:pPr marL="114300" indent="0" algn="just">
              <a:buNone/>
            </a:pPr>
            <a:r>
              <a:rPr lang="en-US" sz="2000" dirty="0">
                <a:cs typeface="Calibri"/>
              </a:rPr>
              <a:t>are common</a:t>
            </a:r>
          </a:p>
          <a:p>
            <a:pPr marL="114300" indent="0" algn="just">
              <a:buNone/>
            </a:pPr>
            <a:r>
              <a:rPr lang="en-US" sz="2000" dirty="0">
                <a:latin typeface="ArialMT"/>
              </a:rPr>
              <a:t>• </a:t>
            </a:r>
            <a:r>
              <a:rPr lang="en-US" sz="2000" dirty="0">
                <a:cs typeface="Calibri"/>
              </a:rPr>
              <a:t>Physical contact with an infected individual or with body fluids is the typical route of HSV inoculation and transmission.</a:t>
            </a:r>
          </a:p>
          <a:p>
            <a:pPr marL="114300" indent="0" algn="just">
              <a:buNone/>
            </a:pPr>
            <a:r>
              <a:rPr lang="en-US" sz="2000" dirty="0">
                <a:latin typeface="ArialMT"/>
              </a:rPr>
              <a:t>• </a:t>
            </a:r>
            <a:r>
              <a:rPr lang="en-US" sz="2000" dirty="0">
                <a:cs typeface="Calibri"/>
              </a:rPr>
              <a:t>During the primary infection, only a small percentage of individuals show clinical signs and symptoms of infectious systemic disease, whereas a vast majority experience only  subclinical disease. After resolution of primary herpetic </a:t>
            </a:r>
            <a:r>
              <a:rPr lang="en-US" sz="2000" dirty="0" err="1">
                <a:cs typeface="Calibri"/>
              </a:rPr>
              <a:t>gingivostomatitis</a:t>
            </a:r>
            <a:r>
              <a:rPr lang="en-US" sz="2000" dirty="0">
                <a:cs typeface="Calibri"/>
              </a:rPr>
              <a:t>, the virus is believed to migrate, through some</a:t>
            </a:r>
          </a:p>
          <a:p>
            <a:pPr marL="114300" indent="0" algn="just">
              <a:buNone/>
            </a:pPr>
            <a:r>
              <a:rPr lang="en-US" sz="2000" dirty="0">
                <a:cs typeface="Calibri"/>
              </a:rPr>
              <a:t>unknown mechanism, to the trigeminal ganglion.</a:t>
            </a:r>
          </a:p>
          <a:p>
            <a:pPr marL="114300" indent="0" algn="just">
              <a:buNone/>
            </a:pPr>
            <a:r>
              <a:rPr lang="en-US" sz="2000" dirty="0">
                <a:latin typeface="ArialMT"/>
              </a:rPr>
              <a:t>• </a:t>
            </a:r>
            <a:r>
              <a:rPr lang="en-US" sz="2000" dirty="0">
                <a:cs typeface="Calibri"/>
              </a:rPr>
              <a:t>Reactivation of virus may follow exposure to sunlight (“fever blisters”), exposure to cold (“cold sores”), trauma, stress, or immunosuppression causing a secondary or recur rent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5909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36290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43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imesNewRomanPS-BoldMT"/>
              </a:rPr>
              <a:t>Primary Herpetic </a:t>
            </a:r>
            <a:r>
              <a:rPr lang="en-US" sz="2800" b="1" dirty="0" err="1">
                <a:solidFill>
                  <a:srgbClr val="000000"/>
                </a:solidFill>
                <a:latin typeface="TimesNewRomanPS-BoldMT"/>
              </a:rPr>
              <a:t>Gingivostomatitis</a:t>
            </a:r>
            <a:r>
              <a:rPr lang="en-US" sz="2800" b="1" dirty="0">
                <a:solidFill>
                  <a:srgbClr val="000000"/>
                </a:solidFill>
                <a:latin typeface="TimesNewRomanPS-BoldMT"/>
              </a:rPr>
              <a:t>.: 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usually seen in </a:t>
            </a:r>
            <a:r>
              <a:rPr lang="en-US" sz="2400" dirty="0">
                <a:solidFill>
                  <a:srgbClr val="FF0000"/>
                </a:solidFill>
                <a:latin typeface="TimesNewRomanPSMT"/>
              </a:rPr>
              <a:t>children,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NewRomanPSMT"/>
              </a:rPr>
              <a:t>although </a:t>
            </a:r>
            <a:r>
              <a:rPr lang="en-US" sz="2400" dirty="0">
                <a:solidFill>
                  <a:srgbClr val="FF0000"/>
                </a:solidFill>
                <a:latin typeface="TimesNewRomanPSMT"/>
              </a:rPr>
              <a:t>adults 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who have not been previously exposed to HSV may be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NewRomanPSMT"/>
              </a:rPr>
              <a:t>affected.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The vesicular eruption may appear on the skin, vermilion, and oral mucous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NewRomanPSMT"/>
              </a:rPr>
              <a:t>membranes.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TimesNewRomanPSMT"/>
              </a:rPr>
              <a:t>Intraorally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, lesions may appear on any mucosal surface. This is in</a:t>
            </a:r>
          </a:p>
          <a:p>
            <a:pPr marL="114300" indent="0">
              <a:buNone/>
            </a:pPr>
            <a:r>
              <a:rPr lang="en-US" sz="2400" dirty="0" err="1">
                <a:solidFill>
                  <a:srgbClr val="000000"/>
                </a:solidFill>
                <a:latin typeface="TimesNewRomanPSMT"/>
              </a:rPr>
              <a:t>contradistinc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"/>
              </a:rPr>
              <a:t>tion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 to the recurrent form of the disease, in which lesions are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NewRomanPSMT"/>
              </a:rPr>
              <a:t>confined to the </a:t>
            </a:r>
            <a:r>
              <a:rPr lang="en-US" sz="2400" dirty="0">
                <a:solidFill>
                  <a:srgbClr val="FF0000"/>
                </a:solidFill>
                <a:latin typeface="TimesNewRomanPSMT"/>
              </a:rPr>
              <a:t>lips, hard palate, and gingiva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The primary lesions are accompanied by </a:t>
            </a:r>
            <a:r>
              <a:rPr lang="en-US" sz="2400" dirty="0">
                <a:solidFill>
                  <a:srgbClr val="FF0000"/>
                </a:solidFill>
                <a:latin typeface="TimesNewRomanPSMT"/>
              </a:rPr>
              <a:t>fever, arthralgia, malaise, anorexia,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NewRomanPSMT"/>
              </a:rPr>
              <a:t>headache, and cervical lymphadenopathy.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lesions heal without scar formation after about 7-10 days By this time, the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NewRomanPSMT"/>
              </a:rPr>
              <a:t>virus may have migrated to the trigeminal ganglion to reside in a latent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2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/>
              <a:t>represents the reactivation of latent virus. Antibodies to HSV are present in a</a:t>
            </a:r>
          </a:p>
          <a:p>
            <a:pPr marL="114300" indent="0">
              <a:buNone/>
            </a:pPr>
            <a:r>
              <a:rPr lang="en-US" dirty="0"/>
              <a:t>large majority of the population.</a:t>
            </a:r>
          </a:p>
          <a:p>
            <a:pPr marL="114300" indent="0">
              <a:buNone/>
            </a:pPr>
            <a:r>
              <a:rPr lang="en-US" dirty="0"/>
              <a:t>• Patients usually have prodromal symptoms of tingling, burning, or pain in the</a:t>
            </a:r>
          </a:p>
          <a:p>
            <a:pPr marL="114300" indent="0">
              <a:buNone/>
            </a:pPr>
            <a:r>
              <a:rPr lang="en-US" dirty="0"/>
              <a:t>site at which lesions will appear.</a:t>
            </a:r>
          </a:p>
          <a:p>
            <a:pPr marL="114300" indent="0">
              <a:buNone/>
            </a:pPr>
            <a:r>
              <a:rPr lang="en-US" dirty="0"/>
              <a:t>• Within a matter of hours, multiple fragile and short-lived vesicles appear.</a:t>
            </a:r>
          </a:p>
          <a:p>
            <a:pPr marL="114300" indent="0">
              <a:buNone/>
            </a:pPr>
            <a:r>
              <a:rPr lang="en-US" dirty="0"/>
              <a:t>• These become unroofed and unite to form </a:t>
            </a:r>
            <a:r>
              <a:rPr lang="en-US" dirty="0" err="1"/>
              <a:t>maplike</a:t>
            </a:r>
            <a:r>
              <a:rPr lang="en-US" dirty="0"/>
              <a:t> superficial ulcers.</a:t>
            </a:r>
          </a:p>
          <a:p>
            <a:pPr marL="114300" indent="0">
              <a:buNone/>
            </a:pPr>
            <a:r>
              <a:rPr lang="en-US" dirty="0"/>
              <a:t>• The lesions heal without scarring in 1 to 2 weeks and rarely become secondarily</a:t>
            </a:r>
          </a:p>
          <a:p>
            <a:pPr marL="114300" indent="0">
              <a:buNone/>
            </a:pPr>
            <a:r>
              <a:rPr lang="en-US" dirty="0"/>
              <a:t>infected.</a:t>
            </a:r>
          </a:p>
          <a:p>
            <a:pPr marL="114300" indent="0">
              <a:buNone/>
            </a:pPr>
            <a:r>
              <a:rPr lang="en-US" dirty="0"/>
              <a:t>• Regionally, most secondary lesions appear on the vermilion and surrounding</a:t>
            </a:r>
          </a:p>
          <a:p>
            <a:pPr marL="114300" indent="0">
              <a:buNone/>
            </a:pPr>
            <a:r>
              <a:rPr lang="en-US" dirty="0"/>
              <a:t>skin. This type of disease is usually referred to as </a:t>
            </a:r>
            <a:r>
              <a:rPr lang="en-US" b="1" dirty="0"/>
              <a:t>herpes </a:t>
            </a:r>
            <a:r>
              <a:rPr lang="en-US" b="1" dirty="0" err="1"/>
              <a:t>labialis</a:t>
            </a:r>
            <a:r>
              <a:rPr lang="en-US" dirty="0"/>
              <a:t>. Intraoral</a:t>
            </a:r>
          </a:p>
          <a:p>
            <a:pPr marL="114300" indent="0">
              <a:buNone/>
            </a:pPr>
            <a:r>
              <a:rPr lang="en-US" dirty="0"/>
              <a:t>recurrences are almost always restricted to the hard palate or gingiva.</a:t>
            </a:r>
          </a:p>
        </p:txBody>
      </p:sp>
    </p:spTree>
    <p:extLst>
      <p:ext uri="{BB962C8B-B14F-4D97-AF65-F5344CB8AC3E}">
        <p14:creationId xmlns:p14="http://schemas.microsoft.com/office/powerpoint/2010/main" val="304495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Varicella-zoster virus infection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• Primary varicella-zoster virus (VZV) infection is known as varicella or chickenpox;</a:t>
            </a:r>
          </a:p>
          <a:p>
            <a:pPr marL="114300" indent="0">
              <a:buNone/>
            </a:pPr>
            <a:r>
              <a:rPr lang="en-US" dirty="0"/>
              <a:t>• secondary or reactivated disease is known as herpes zoster or shingles</a:t>
            </a:r>
          </a:p>
          <a:p>
            <a:pPr marL="114300" indent="0">
              <a:buNone/>
            </a:pPr>
            <a:r>
              <a:rPr lang="en-US" dirty="0"/>
              <a:t>• Varicella is transmitted predominantly through the inhalation of contaminated droplets.</a:t>
            </a:r>
          </a:p>
          <a:p>
            <a:pPr marL="114300" indent="0">
              <a:buNone/>
            </a:pPr>
            <a:r>
              <a:rPr lang="en-US" dirty="0"/>
              <a:t>• The condition is very contagious.</a:t>
            </a:r>
          </a:p>
        </p:txBody>
      </p:sp>
    </p:spTree>
    <p:extLst>
      <p:ext uri="{BB962C8B-B14F-4D97-AF65-F5344CB8AC3E}">
        <p14:creationId xmlns:p14="http://schemas.microsoft.com/office/powerpoint/2010/main" val="35523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Varicella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9144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• Fever, chills, malaise, and headache may accompany a rash that involves primarily the trunk and head and neck. The rash quickly develops into a vesicular eruption that becomes</a:t>
            </a:r>
          </a:p>
          <a:p>
            <a:pPr marL="114300" indent="0">
              <a:buNone/>
            </a:pPr>
            <a:r>
              <a:rPr lang="en-US" dirty="0" err="1"/>
              <a:t>pustular</a:t>
            </a:r>
            <a:r>
              <a:rPr lang="en-US" dirty="0"/>
              <a:t> and eventually ulcerates.</a:t>
            </a:r>
          </a:p>
          <a:p>
            <a:pPr marL="114300" indent="0">
              <a:buNone/>
            </a:pPr>
            <a:r>
              <a:rPr lang="en-US" dirty="0"/>
              <a:t>• The infection is self-limiting and lasts several weeks.</a:t>
            </a:r>
          </a:p>
          <a:p>
            <a:pPr marL="114300" indent="0">
              <a:buNone/>
            </a:pPr>
            <a:r>
              <a:rPr lang="en-US" dirty="0"/>
              <a:t>• Oral mucous membranes may be involved in primary disease and demonstrate multiple shallow ulcers that are preceded by vesicles.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8" y="3657600"/>
            <a:ext cx="38385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4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</TotalTime>
  <Words>1406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ArialMT</vt:lpstr>
      <vt:lpstr>Calibri</vt:lpstr>
      <vt:lpstr>Calibri-Bold</vt:lpstr>
      <vt:lpstr>Cambria</vt:lpstr>
      <vt:lpstr>TimesNewRomanPS-BoldMT</vt:lpstr>
      <vt:lpstr>TimesNewRomanPSMT</vt:lpstr>
      <vt:lpstr>Adjacency</vt:lpstr>
      <vt:lpstr>Viral infections of the maxillofacial tissues</vt:lpstr>
      <vt:lpstr>PowerPoint Presentation</vt:lpstr>
      <vt:lpstr>Viral infectoions of the maxillofacial region </vt:lpstr>
      <vt:lpstr>Herpes simplex virus </vt:lpstr>
      <vt:lpstr>PowerPoint Presentation</vt:lpstr>
      <vt:lpstr>Clinical features </vt:lpstr>
      <vt:lpstr>PowerPoint Presentation</vt:lpstr>
      <vt:lpstr>Varicella-zoster virus infection </vt:lpstr>
      <vt:lpstr>Varicella </vt:lpstr>
      <vt:lpstr>Herpes zoster </vt:lpstr>
      <vt:lpstr>PowerPoint Presentation</vt:lpstr>
      <vt:lpstr>PowerPoint Presentation</vt:lpstr>
      <vt:lpstr>Herpangina </vt:lpstr>
      <vt:lpstr>PowerPoint Presentation</vt:lpstr>
      <vt:lpstr>Hand-Foot-and-Mouth Disease </vt:lpstr>
      <vt:lpstr>PowerPoint Presentation</vt:lpstr>
      <vt:lpstr>Signs and symptoms </vt:lpstr>
      <vt:lpstr>Measles (Rubeola) and German measles (Rubella)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infections of the maxillofacial tissues</dc:title>
  <dc:creator>lenovo</dc:creator>
  <cp:lastModifiedBy>abdalbasit Fatihallah</cp:lastModifiedBy>
  <cp:revision>22</cp:revision>
  <dcterms:created xsi:type="dcterms:W3CDTF">2006-08-16T00:00:00Z</dcterms:created>
  <dcterms:modified xsi:type="dcterms:W3CDTF">2025-03-22T19:02:24Z</dcterms:modified>
</cp:coreProperties>
</file>