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2" r:id="rId5"/>
    <p:sldId id="263" r:id="rId6"/>
    <p:sldId id="259" r:id="rId7"/>
    <p:sldId id="260" r:id="rId8"/>
    <p:sldId id="261" r:id="rId9"/>
    <p:sldId id="264" r:id="rId10"/>
    <p:sldId id="265" r:id="rId11"/>
    <p:sldId id="266" r:id="rId12"/>
    <p:sldId id="270" r:id="rId13"/>
    <p:sldId id="271" r:id="rId14"/>
    <p:sldId id="272" r:id="rId15"/>
    <p:sldId id="269" r:id="rId16"/>
    <p:sldId id="273"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57"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30C565-B88C-4744-99EB-5827137714A3}" type="datetimeFigureOut">
              <a:rPr lang="en-US" smtClean="0"/>
              <a:t>3/22/2025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841A08-4077-4FCF-8262-8A65D7869F3E}" type="slidenum">
              <a:rPr lang="en-US" smtClean="0"/>
              <a:t>‹#›</a:t>
            </a:fld>
            <a:endParaRPr lang="en-US"/>
          </a:p>
        </p:txBody>
      </p:sp>
    </p:spTree>
    <p:extLst>
      <p:ext uri="{BB962C8B-B14F-4D97-AF65-F5344CB8AC3E}">
        <p14:creationId xmlns:p14="http://schemas.microsoft.com/office/powerpoint/2010/main" val="176914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841A08-4077-4FCF-8262-8A65D7869F3E}" type="slidenum">
              <a:rPr lang="en-US" smtClean="0"/>
              <a:t>3</a:t>
            </a:fld>
            <a:endParaRPr lang="en-US"/>
          </a:p>
        </p:txBody>
      </p:sp>
    </p:spTree>
    <p:extLst>
      <p:ext uri="{BB962C8B-B14F-4D97-AF65-F5344CB8AC3E}">
        <p14:creationId xmlns:p14="http://schemas.microsoft.com/office/powerpoint/2010/main" val="4167940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C1EF-2E80-6205-210B-43A61603E7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5E3D27-4D0E-846A-4A67-26747D36B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9E583B-BD76-1C04-2A5A-EA4FE1AB5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3939DA0-F26D-F0BC-BF34-D6E2A3A0FFF0}"/>
              </a:ext>
            </a:extLst>
          </p:cNvPr>
          <p:cNvSpPr>
            <a:spLocks noGrp="1"/>
          </p:cNvSpPr>
          <p:nvPr>
            <p:ph type="sldNum" sz="quarter" idx="5"/>
          </p:nvPr>
        </p:nvSpPr>
        <p:spPr/>
        <p:txBody>
          <a:bodyPr/>
          <a:lstStyle/>
          <a:p>
            <a:fld id="{F9841A08-4077-4FCF-8262-8A65D7869F3E}" type="slidenum">
              <a:rPr lang="en-US" smtClean="0"/>
              <a:t>4</a:t>
            </a:fld>
            <a:endParaRPr lang="en-US"/>
          </a:p>
        </p:txBody>
      </p:sp>
    </p:spTree>
    <p:extLst>
      <p:ext uri="{BB962C8B-B14F-4D97-AF65-F5344CB8AC3E}">
        <p14:creationId xmlns:p14="http://schemas.microsoft.com/office/powerpoint/2010/main" val="4029504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4B988-0958-9EC8-2284-E2E478F8B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A13BB1-B2EB-752D-214D-286C2E583D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2A9E70-1999-F539-EAAF-4FDF635800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F24A5E-11EC-47A1-C81F-EDBA7EC1AE99}"/>
              </a:ext>
            </a:extLst>
          </p:cNvPr>
          <p:cNvSpPr>
            <a:spLocks noGrp="1"/>
          </p:cNvSpPr>
          <p:nvPr>
            <p:ph type="sldNum" sz="quarter" idx="5"/>
          </p:nvPr>
        </p:nvSpPr>
        <p:spPr/>
        <p:txBody>
          <a:bodyPr/>
          <a:lstStyle/>
          <a:p>
            <a:fld id="{F9841A08-4077-4FCF-8262-8A65D7869F3E}" type="slidenum">
              <a:rPr lang="en-US" smtClean="0"/>
              <a:t>5</a:t>
            </a:fld>
            <a:endParaRPr lang="en-US"/>
          </a:p>
        </p:txBody>
      </p:sp>
    </p:spTree>
    <p:extLst>
      <p:ext uri="{BB962C8B-B14F-4D97-AF65-F5344CB8AC3E}">
        <p14:creationId xmlns:p14="http://schemas.microsoft.com/office/powerpoint/2010/main" val="1214037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AA904-F6A8-E93E-034F-13FC902065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52913-D65A-BE0E-9734-D577F445A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BE6F75-C51E-5123-EE75-FE6D2769D3CC}"/>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7A5CDCEB-11F4-8533-CE15-28E66DE90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43EDF-1ECB-A395-3EF4-DAE0366D43AE}"/>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413742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1B54-98C1-2C34-6B8E-8BB43337EC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9705FB-1C3F-B7CE-0179-D3ED003329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DFD96-3B35-05A8-C108-BBF44085F564}"/>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6695558A-118C-FD89-EE05-BC6C257AB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69E0B-7DE8-6D75-FCA8-851E2B078C2C}"/>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312320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EBAA21-37AE-EBCA-D777-76481827B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787D0E-3771-9611-12C4-B05B268E68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BE7D6-40D7-3D5B-5736-A7F47A5FBC58}"/>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FC93E436-696E-9728-E70E-4372ECAF4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E7A70-DBE3-AAF6-B7F8-FDD19D0C3860}"/>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3613701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DB72-0AD8-62BF-C253-84DC371146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B2197C-9C04-4030-22DB-6026908B07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06713-1B0C-EF20-C3A0-4B809B21F248}"/>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7581A1E4-47B9-74DB-2E70-8242DBF90A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27771-2936-C147-A8B5-7D19CF6C53B0}"/>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189424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26A4C-072B-4217-B875-1982EB9B5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67DA0-5DD9-ADCF-AB54-44B8DF3DB77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E4676C-60AB-AD38-F7DC-C808776FF8A1}"/>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47217C82-CE24-B5C9-C9BA-E618523061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573AE9-2C99-DBF7-7E47-57B9F8FD0CED}"/>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62627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44C87-8DC1-28EA-329A-E748A2315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FBEE48-94FC-32F5-7C6E-402D1D848D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026DAD-DCF8-5F22-2B6C-200B3E08F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1786F-8738-325E-EAC8-07C140A79696}"/>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6" name="Footer Placeholder 5">
            <a:extLst>
              <a:ext uri="{FF2B5EF4-FFF2-40B4-BE49-F238E27FC236}">
                <a16:creationId xmlns:a16="http://schemas.microsoft.com/office/drawing/2014/main" id="{A647F870-F0CF-E507-EFD8-822DAD7A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3A25E-7867-ECAF-ADD7-64DFBC2F3781}"/>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416125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8C4BA-64F5-2D55-2CBF-3A21CC8DDA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D16512-5326-CA09-0D20-C7E92119E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686C9C-EEB9-3E33-06D6-CC04481E9D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4980CF-B503-D445-EC62-F00B057C8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94A691-93F1-1FD7-B224-8FFE20A118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5C237-F677-E53C-0FAD-78249F6A69C9}"/>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8" name="Footer Placeholder 7">
            <a:extLst>
              <a:ext uri="{FF2B5EF4-FFF2-40B4-BE49-F238E27FC236}">
                <a16:creationId xmlns:a16="http://schemas.microsoft.com/office/drawing/2014/main" id="{79FCA557-DEE7-7D9F-3813-BF45E82EB8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A142D5-847E-3BCE-0F98-3704AEEF631A}"/>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33437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CF8C6-46CC-8FBC-FDAE-AA96D214490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334790-6F92-558F-E7F5-D2332206E0D1}"/>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4" name="Footer Placeholder 3">
            <a:extLst>
              <a:ext uri="{FF2B5EF4-FFF2-40B4-BE49-F238E27FC236}">
                <a16:creationId xmlns:a16="http://schemas.microsoft.com/office/drawing/2014/main" id="{767CF409-1C27-7336-2233-5C1D385407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44817C-8C76-C3AC-434D-80D794628776}"/>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20723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CB43D-529C-588A-4F57-8EC9B78A1059}"/>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3" name="Footer Placeholder 2">
            <a:extLst>
              <a:ext uri="{FF2B5EF4-FFF2-40B4-BE49-F238E27FC236}">
                <a16:creationId xmlns:a16="http://schemas.microsoft.com/office/drawing/2014/main" id="{4ECE947A-C1AB-A819-6FC3-B85A363BC7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849CD-CBEC-F2B2-8852-9505DFFCA19F}"/>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1069499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04CB-96EA-32CA-60B0-756AD13AC6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A360C-3F93-C5C9-BF77-CDB43F147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DE5C94-0AAA-2924-68D3-75773A5A4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F6A05-49F4-20C9-D296-C8F15781A340}"/>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6" name="Footer Placeholder 5">
            <a:extLst>
              <a:ext uri="{FF2B5EF4-FFF2-40B4-BE49-F238E27FC236}">
                <a16:creationId xmlns:a16="http://schemas.microsoft.com/office/drawing/2014/main" id="{ECEAFF09-FC99-CC54-5C67-9D2CD0DF7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D73E05-3BFD-0306-4405-5782399A050C}"/>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4253295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D87B7-5EC3-1E1F-973F-9A90C0EE4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2641BA-6635-315A-764B-C9DCE9536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B05AAD-B5CD-1221-44AA-86C1F4CA7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0465BF-23BC-5670-11A5-F10DC09DB77C}"/>
              </a:ext>
            </a:extLst>
          </p:cNvPr>
          <p:cNvSpPr>
            <a:spLocks noGrp="1"/>
          </p:cNvSpPr>
          <p:nvPr>
            <p:ph type="dt" sz="half" idx="10"/>
          </p:nvPr>
        </p:nvSpPr>
        <p:spPr/>
        <p:txBody>
          <a:bodyPr/>
          <a:lstStyle/>
          <a:p>
            <a:fld id="{108DCFB2-200F-438D-845E-8D4F1C62962F}" type="datetimeFigureOut">
              <a:rPr lang="en-US" smtClean="0"/>
              <a:t>3/22/2025</a:t>
            </a:fld>
            <a:endParaRPr lang="en-US"/>
          </a:p>
        </p:txBody>
      </p:sp>
      <p:sp>
        <p:nvSpPr>
          <p:cNvPr id="6" name="Footer Placeholder 5">
            <a:extLst>
              <a:ext uri="{FF2B5EF4-FFF2-40B4-BE49-F238E27FC236}">
                <a16:creationId xmlns:a16="http://schemas.microsoft.com/office/drawing/2014/main" id="{00CF80A1-93EA-7CB0-DEDA-78772F34D4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2709C-272F-8057-AEC3-0B0D0D9D54B4}"/>
              </a:ext>
            </a:extLst>
          </p:cNvPr>
          <p:cNvSpPr>
            <a:spLocks noGrp="1"/>
          </p:cNvSpPr>
          <p:nvPr>
            <p:ph type="sldNum" sz="quarter" idx="12"/>
          </p:nvPr>
        </p:nvSpPr>
        <p:spPr/>
        <p:txBody>
          <a:bodyPr/>
          <a:lstStyle/>
          <a:p>
            <a:fld id="{1412FF40-7B64-455F-89F5-DA6567FA87A6}" type="slidenum">
              <a:rPr lang="en-US" smtClean="0"/>
              <a:t>‹#›</a:t>
            </a:fld>
            <a:endParaRPr lang="en-US"/>
          </a:p>
        </p:txBody>
      </p:sp>
    </p:spTree>
    <p:extLst>
      <p:ext uri="{BB962C8B-B14F-4D97-AF65-F5344CB8AC3E}">
        <p14:creationId xmlns:p14="http://schemas.microsoft.com/office/powerpoint/2010/main" val="2533120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B8D05-3690-F4DE-8CC1-0D05B54E83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32A68-EBDF-28CC-3F9F-63101BC4B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B0FB4-B2FC-7053-6AB8-91F8B3C2EA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8DCFB2-200F-438D-845E-8D4F1C62962F}" type="datetimeFigureOut">
              <a:rPr lang="en-US" smtClean="0"/>
              <a:t>3/22/2025</a:t>
            </a:fld>
            <a:endParaRPr lang="en-US"/>
          </a:p>
        </p:txBody>
      </p:sp>
      <p:sp>
        <p:nvSpPr>
          <p:cNvPr id="5" name="Footer Placeholder 4">
            <a:extLst>
              <a:ext uri="{FF2B5EF4-FFF2-40B4-BE49-F238E27FC236}">
                <a16:creationId xmlns:a16="http://schemas.microsoft.com/office/drawing/2014/main" id="{15A5D52F-9346-5212-517B-C041323BA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449CC0-EF37-C611-872F-01DBF4BB4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12FF40-7B64-455F-89F5-DA6567FA87A6}" type="slidenum">
              <a:rPr lang="en-US" smtClean="0"/>
              <a:t>‹#›</a:t>
            </a:fld>
            <a:endParaRPr lang="en-US"/>
          </a:p>
        </p:txBody>
      </p:sp>
    </p:spTree>
    <p:extLst>
      <p:ext uri="{BB962C8B-B14F-4D97-AF65-F5344CB8AC3E}">
        <p14:creationId xmlns:p14="http://schemas.microsoft.com/office/powerpoint/2010/main" val="86860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271D-167E-5012-4251-0C693C60AE0D}"/>
              </a:ext>
            </a:extLst>
          </p:cNvPr>
          <p:cNvSpPr>
            <a:spLocks noGrp="1"/>
          </p:cNvSpPr>
          <p:nvPr>
            <p:ph type="ctrTitle"/>
          </p:nvPr>
        </p:nvSpPr>
        <p:spPr>
          <a:xfrm>
            <a:off x="1179871" y="1810621"/>
            <a:ext cx="9144000" cy="2387600"/>
          </a:xfrm>
        </p:spPr>
        <p:txBody>
          <a:bodyPr>
            <a:noAutofit/>
          </a:bodyPr>
          <a:lstStyle/>
          <a:p>
            <a:r>
              <a:rPr lang="en-US" b="1" dirty="0">
                <a:solidFill>
                  <a:schemeClr val="accent4">
                    <a:lumMod val="50000"/>
                  </a:schemeClr>
                </a:solidFill>
              </a:rPr>
              <a:t>The extensions of the acrylic base plate of removable orthodontic </a:t>
            </a:r>
            <a:r>
              <a:rPr lang="en-US" b="1" dirty="0" err="1">
                <a:solidFill>
                  <a:schemeClr val="accent4">
                    <a:lumMod val="50000"/>
                  </a:schemeClr>
                </a:solidFill>
              </a:rPr>
              <a:t>appliane</a:t>
            </a:r>
            <a:endParaRPr lang="en-US" b="1" dirty="0">
              <a:solidFill>
                <a:schemeClr val="accent4">
                  <a:lumMod val="50000"/>
                </a:schemeClr>
              </a:solidFill>
            </a:endParaRPr>
          </a:p>
        </p:txBody>
      </p:sp>
      <p:sp>
        <p:nvSpPr>
          <p:cNvPr id="3" name="Subtitle 2">
            <a:extLst>
              <a:ext uri="{FF2B5EF4-FFF2-40B4-BE49-F238E27FC236}">
                <a16:creationId xmlns:a16="http://schemas.microsoft.com/office/drawing/2014/main" id="{798C76A0-67CA-EDE8-521C-1595C6ACE06D}"/>
              </a:ext>
            </a:extLst>
          </p:cNvPr>
          <p:cNvSpPr>
            <a:spLocks noGrp="1"/>
          </p:cNvSpPr>
          <p:nvPr>
            <p:ph type="subTitle" idx="1"/>
          </p:nvPr>
        </p:nvSpPr>
        <p:spPr>
          <a:xfrm>
            <a:off x="1042219" y="4850735"/>
            <a:ext cx="9144000" cy="1655762"/>
          </a:xfrm>
        </p:spPr>
        <p:txBody>
          <a:bodyPr>
            <a:normAutofit lnSpcReduction="10000"/>
          </a:bodyPr>
          <a:lstStyle/>
          <a:p>
            <a:r>
              <a:rPr lang="ar-IQ" b="1" u="sng" dirty="0">
                <a:solidFill>
                  <a:schemeClr val="accent5">
                    <a:lumMod val="50000"/>
                  </a:schemeClr>
                </a:solidFill>
              </a:rPr>
              <a:t>اعداد</a:t>
            </a:r>
          </a:p>
          <a:p>
            <a:r>
              <a:rPr lang="ar-IQ" b="1" dirty="0">
                <a:solidFill>
                  <a:schemeClr val="accent5">
                    <a:lumMod val="50000"/>
                  </a:schemeClr>
                </a:solidFill>
              </a:rPr>
              <a:t>أ.م.د.اسراء سلمان جاسم</a:t>
            </a:r>
          </a:p>
          <a:p>
            <a:r>
              <a:rPr lang="ar-IQ" b="1" dirty="0">
                <a:solidFill>
                  <a:schemeClr val="accent5">
                    <a:lumMod val="50000"/>
                  </a:schemeClr>
                </a:solidFill>
              </a:rPr>
              <a:t>أ.م.سارة محمد جاسم</a:t>
            </a:r>
          </a:p>
          <a:p>
            <a:r>
              <a:rPr lang="ar-IQ" b="1" dirty="0">
                <a:solidFill>
                  <a:schemeClr val="accent5">
                    <a:lumMod val="50000"/>
                  </a:schemeClr>
                </a:solidFill>
              </a:rPr>
              <a:t>م.زينب موسى كاظم</a:t>
            </a:r>
            <a:endParaRPr lang="en-US" b="1" dirty="0">
              <a:solidFill>
                <a:schemeClr val="accent5">
                  <a:lumMod val="50000"/>
                </a:schemeClr>
              </a:solidFill>
            </a:endParaRPr>
          </a:p>
        </p:txBody>
      </p:sp>
    </p:spTree>
    <p:extLst>
      <p:ext uri="{BB962C8B-B14F-4D97-AF65-F5344CB8AC3E}">
        <p14:creationId xmlns:p14="http://schemas.microsoft.com/office/powerpoint/2010/main" val="15553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5316CC7-C58B-DF7A-59AD-BCACD2D81C54}"/>
              </a:ext>
            </a:extLst>
          </p:cNvPr>
          <p:cNvSpPr txBox="1"/>
          <p:nvPr/>
        </p:nvSpPr>
        <p:spPr>
          <a:xfrm>
            <a:off x="301303" y="796413"/>
            <a:ext cx="4299960" cy="523220"/>
          </a:xfrm>
          <a:prstGeom prst="rect">
            <a:avLst/>
          </a:prstGeom>
          <a:noFill/>
        </p:spPr>
        <p:txBody>
          <a:bodyPr wrap="none" rtlCol="0">
            <a:spAutoFit/>
          </a:bodyPr>
          <a:lstStyle/>
          <a:p>
            <a:pPr algn="ctr"/>
            <a:r>
              <a:rPr lang="en-US" sz="2800" b="1" dirty="0">
                <a:solidFill>
                  <a:schemeClr val="accent2">
                    <a:lumMod val="50000"/>
                  </a:schemeClr>
                </a:solidFill>
              </a:rPr>
              <a:t>Open bite (bad oral habit)</a:t>
            </a:r>
          </a:p>
        </p:txBody>
      </p:sp>
      <p:pic>
        <p:nvPicPr>
          <p:cNvPr id="1026" name="Picture 2" descr="Reverse swallow &amp; Tongue Thrusting | O Connor Dental Health">
            <a:extLst>
              <a:ext uri="{FF2B5EF4-FFF2-40B4-BE49-F238E27FC236}">
                <a16:creationId xmlns:a16="http://schemas.microsoft.com/office/drawing/2014/main" id="{102E716A-4E3A-02A7-AE86-451DC6978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27" y="1377351"/>
            <a:ext cx="3974881" cy="23254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vanta">
            <a:extLst>
              <a:ext uri="{FF2B5EF4-FFF2-40B4-BE49-F238E27FC236}">
                <a16:creationId xmlns:a16="http://schemas.microsoft.com/office/drawing/2014/main" id="{95B4FD4B-5AEC-0090-E42B-C7E0378A3C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369" y="3267146"/>
            <a:ext cx="4129549" cy="2071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EAE8D07-4E79-D2B0-8905-A8742203D156}"/>
              </a:ext>
            </a:extLst>
          </p:cNvPr>
          <p:cNvSpPr txBox="1"/>
          <p:nvPr/>
        </p:nvSpPr>
        <p:spPr>
          <a:xfrm>
            <a:off x="358388" y="4781571"/>
            <a:ext cx="5113003" cy="1569660"/>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Acrylic base plate</a:t>
            </a:r>
          </a:p>
          <a:p>
            <a:r>
              <a:rPr lang="en-US" sz="2400" dirty="0"/>
              <a:t>4- Hawley arch</a:t>
            </a:r>
            <a:endParaRPr lang="en-US" dirty="0"/>
          </a:p>
        </p:txBody>
      </p:sp>
      <p:pic>
        <p:nvPicPr>
          <p:cNvPr id="1032" name="Picture 8" descr="Prevention and prophylaxis in orthodontics: Neglected opportunities for  successful prevention | Pocket Dentistry">
            <a:extLst>
              <a:ext uri="{FF2B5EF4-FFF2-40B4-BE49-F238E27FC236}">
                <a16:creationId xmlns:a16="http://schemas.microsoft.com/office/drawing/2014/main" id="{AE41C6CE-A9A6-6528-DE35-866EE970E2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32" y="4288207"/>
            <a:ext cx="4064368" cy="25563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Lateral Tongue Thrust Inhibitor, Tongue Thrust Prevention Appliance, Dental  Tools | SML">
            <a:extLst>
              <a:ext uri="{FF2B5EF4-FFF2-40B4-BE49-F238E27FC236}">
                <a16:creationId xmlns:a16="http://schemas.microsoft.com/office/drawing/2014/main" id="{2FE4B310-1553-D530-B7C0-2928FC14862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4185" r="3746" b="17613"/>
          <a:stretch/>
        </p:blipFill>
        <p:spPr bwMode="auto">
          <a:xfrm>
            <a:off x="5289018" y="598390"/>
            <a:ext cx="4303352" cy="232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89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circle(in)">
                                      <p:cBhvr>
                                        <p:cTn id="18" dur="20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circle(in)">
                                      <p:cBhvr>
                                        <p:cTn id="23" dur="2000"/>
                                        <p:tgtEl>
                                          <p:spTgt spid="10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A93A-85E6-56D1-9340-0F408FBCC6AF}"/>
            </a:ext>
          </a:extLst>
        </p:cNvPr>
        <p:cNvGrpSpPr/>
        <p:nvPr/>
      </p:nvGrpSpPr>
      <p:grpSpPr>
        <a:xfrm>
          <a:off x="0" y="0"/>
          <a:ext cx="0" cy="0"/>
          <a:chOff x="0" y="0"/>
          <a:chExt cx="0" cy="0"/>
        </a:xfrm>
      </p:grpSpPr>
      <p:pic>
        <p:nvPicPr>
          <p:cNvPr id="2050" name="Picture 2" descr="Myofunctional Appliances in Orthodontic Treatment Bangalore,India">
            <a:extLst>
              <a:ext uri="{FF2B5EF4-FFF2-40B4-BE49-F238E27FC236}">
                <a16:creationId xmlns:a16="http://schemas.microsoft.com/office/drawing/2014/main" id="{6AFAEFBB-57F0-3CBC-4BF0-7BED06F55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886" y="86032"/>
            <a:ext cx="4006369" cy="31409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DF] Soft- and hard-tissue changes following treatment of Class II division  1 malocclusion with Activator versus Trainer: a randomized controlled trial  | Semantic Scholar">
            <a:extLst>
              <a:ext uri="{FF2B5EF4-FFF2-40B4-BE49-F238E27FC236}">
                <a16:creationId xmlns:a16="http://schemas.microsoft.com/office/drawing/2014/main" id="{496E6ED4-9A9D-8A87-8F56-AE29285DCA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54" r="12028" b="50000"/>
          <a:stretch/>
        </p:blipFill>
        <p:spPr bwMode="auto">
          <a:xfrm>
            <a:off x="2255305" y="3429000"/>
            <a:ext cx="4621161"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unctional Appliances – Ricoh Orthodontic Appliances">
            <a:extLst>
              <a:ext uri="{FF2B5EF4-FFF2-40B4-BE49-F238E27FC236}">
                <a16:creationId xmlns:a16="http://schemas.microsoft.com/office/drawing/2014/main" id="{9863CDC6-A845-4C6E-FDA4-2EF9C49BD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6454" y="3905450"/>
            <a:ext cx="4030693" cy="27067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DC0537-D254-D5A3-9602-170FA7975138}"/>
              </a:ext>
            </a:extLst>
          </p:cNvPr>
          <p:cNvSpPr txBox="1"/>
          <p:nvPr/>
        </p:nvSpPr>
        <p:spPr>
          <a:xfrm>
            <a:off x="255638" y="894735"/>
            <a:ext cx="3655873" cy="461665"/>
          </a:xfrm>
          <a:prstGeom prst="rect">
            <a:avLst/>
          </a:prstGeom>
          <a:noFill/>
        </p:spPr>
        <p:txBody>
          <a:bodyPr wrap="none" rtlCol="0">
            <a:spAutoFit/>
          </a:bodyPr>
          <a:lstStyle/>
          <a:p>
            <a:r>
              <a:rPr lang="en-US" sz="2400" b="1" dirty="0">
                <a:solidFill>
                  <a:schemeClr val="accent2">
                    <a:lumMod val="50000"/>
                  </a:schemeClr>
                </a:solidFill>
              </a:rPr>
              <a:t>Myofunctional appliance</a:t>
            </a:r>
          </a:p>
        </p:txBody>
      </p:sp>
    </p:spTree>
    <p:extLst>
      <p:ext uri="{BB962C8B-B14F-4D97-AF65-F5344CB8AC3E}">
        <p14:creationId xmlns:p14="http://schemas.microsoft.com/office/powerpoint/2010/main" val="411978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randombar(horizont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C657-F141-04F6-1CB2-1752E196A47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AC4F88F-0F84-1960-17D9-3693505100D5}"/>
              </a:ext>
            </a:extLst>
          </p:cNvPr>
          <p:cNvSpPr txBox="1"/>
          <p:nvPr/>
        </p:nvSpPr>
        <p:spPr>
          <a:xfrm>
            <a:off x="1600733" y="801969"/>
            <a:ext cx="247184" cy="461665"/>
          </a:xfrm>
          <a:prstGeom prst="rect">
            <a:avLst/>
          </a:prstGeom>
          <a:noFill/>
        </p:spPr>
        <p:txBody>
          <a:bodyPr wrap="none" rtlCol="0">
            <a:spAutoFit/>
          </a:bodyPr>
          <a:lstStyle/>
          <a:p>
            <a:r>
              <a:rPr lang="en-US" sz="2400" b="1" dirty="0">
                <a:solidFill>
                  <a:schemeClr val="accent2">
                    <a:lumMod val="50000"/>
                  </a:schemeClr>
                </a:solidFill>
              </a:rPr>
              <a:t> </a:t>
            </a:r>
          </a:p>
        </p:txBody>
      </p:sp>
      <p:sp>
        <p:nvSpPr>
          <p:cNvPr id="3" name="TextBox 2">
            <a:extLst>
              <a:ext uri="{FF2B5EF4-FFF2-40B4-BE49-F238E27FC236}">
                <a16:creationId xmlns:a16="http://schemas.microsoft.com/office/drawing/2014/main" id="{0750E446-DB54-9E68-1DC3-F203DCE2D28A}"/>
              </a:ext>
            </a:extLst>
          </p:cNvPr>
          <p:cNvSpPr txBox="1"/>
          <p:nvPr/>
        </p:nvSpPr>
        <p:spPr>
          <a:xfrm>
            <a:off x="689113" y="181958"/>
            <a:ext cx="10535478" cy="6124754"/>
          </a:xfrm>
          <a:prstGeom prst="rect">
            <a:avLst/>
          </a:prstGeom>
          <a:noFill/>
        </p:spPr>
        <p:txBody>
          <a:bodyPr wrap="square">
            <a:spAutoFit/>
          </a:bodyPr>
          <a:lstStyle/>
          <a:p>
            <a:pPr algn="l"/>
            <a:r>
              <a:rPr lang="en-US" sz="4800" b="1" i="0" u="none" strike="noStrike" baseline="0" dirty="0">
                <a:solidFill>
                  <a:srgbClr val="C00000"/>
                </a:solidFill>
                <a:latin typeface="Times New Roman" panose="02020603050405020304" pitchFamily="18" charset="0"/>
              </a:rPr>
              <a:t>Acrylic base plate</a:t>
            </a:r>
          </a:p>
          <a:p>
            <a:pPr algn="l"/>
            <a:endParaRPr lang="en-US" sz="2000" b="1" dirty="0">
              <a:latin typeface="Times New Roman" panose="02020603050405020304" pitchFamily="18" charset="0"/>
            </a:endParaRPr>
          </a:p>
          <a:p>
            <a:pPr algn="l"/>
            <a:endParaRPr lang="en-US" sz="2000" b="1" i="0" u="none" strike="noStrike" baseline="0" dirty="0">
              <a:latin typeface="Times New Roman" panose="02020603050405020304" pitchFamily="18" charset="0"/>
            </a:endParaRPr>
          </a:p>
          <a:p>
            <a:pPr marL="285750" indent="-285750" algn="l">
              <a:buFont typeface="Arial" panose="020B0604020202020204" pitchFamily="34" charset="0"/>
              <a:buChar char="•"/>
            </a:pPr>
            <a:r>
              <a:rPr lang="en-US" sz="2000" b="1" i="0" u="none" strike="noStrike" baseline="0" dirty="0">
                <a:latin typeface="Times New Roman" panose="02020603050405020304" pitchFamily="18" charset="0"/>
              </a:rPr>
              <a:t>Cold cure or heat cure acrylic. </a:t>
            </a:r>
          </a:p>
          <a:p>
            <a:pPr marL="285750" indent="-285750" algn="l">
              <a:buFont typeface="Arial" panose="020B0604020202020204" pitchFamily="34" charset="0"/>
              <a:buChar char="•"/>
            </a:pPr>
            <a:r>
              <a:rPr lang="en-US" sz="2000" b="1" i="0" u="none" strike="noStrike" baseline="0" dirty="0">
                <a:latin typeface="Times New Roman" panose="02020603050405020304" pitchFamily="18" charset="0"/>
              </a:rPr>
              <a:t>It acts as a support for pressure sources and distributes the reaction of these forces to the anchorage areas. </a:t>
            </a:r>
          </a:p>
          <a:p>
            <a:pPr marL="285750" indent="-285750" algn="l">
              <a:buFont typeface="Arial" panose="020B0604020202020204" pitchFamily="34" charset="0"/>
              <a:buChar char="•"/>
            </a:pPr>
            <a:r>
              <a:rPr lang="en-US" sz="2000" b="1" i="0" u="none" strike="noStrike" baseline="0" dirty="0">
                <a:latin typeface="Times New Roman" panose="02020603050405020304" pitchFamily="18" charset="0"/>
              </a:rPr>
              <a:t>In the maxillary arch it should extend to the distal of the first molar .</a:t>
            </a:r>
          </a:p>
          <a:p>
            <a:pPr marL="285750" indent="-285750" algn="l">
              <a:buFont typeface="Arial" panose="020B0604020202020204" pitchFamily="34" charset="0"/>
              <a:buChar char="•"/>
            </a:pPr>
            <a:r>
              <a:rPr lang="en-US" sz="2000" b="1" i="0" u="none" strike="noStrike" baseline="0" dirty="0">
                <a:latin typeface="Times New Roman" panose="02020603050405020304" pitchFamily="18" charset="0"/>
              </a:rPr>
              <a:t>in the lower arch does not extend too deep to avoid trauma to the sulcus</a:t>
            </a:r>
            <a:r>
              <a:rPr lang="en-US" sz="1800" b="1" i="0" u="none" strike="noStrike" baseline="0" dirty="0">
                <a:latin typeface="Times New Roman" panose="02020603050405020304" pitchFamily="18" charset="0"/>
              </a:rPr>
              <a:t>.</a:t>
            </a:r>
          </a:p>
          <a:p>
            <a:pPr algn="l"/>
            <a:endParaRPr lang="en-US" sz="1800" b="1" i="0" u="none" strike="noStrike" baseline="0" dirty="0">
              <a:latin typeface="Times New Roman" panose="02020603050405020304" pitchFamily="18" charset="0"/>
            </a:endParaRPr>
          </a:p>
          <a:p>
            <a:pPr algn="l"/>
            <a:endParaRPr lang="en-US" b="1" dirty="0">
              <a:latin typeface="Times New Roman" panose="02020603050405020304" pitchFamily="18" charset="0"/>
            </a:endParaRPr>
          </a:p>
          <a:p>
            <a:pPr algn="l"/>
            <a:r>
              <a:rPr lang="en-US" sz="4800" b="1" i="0" u="none" strike="noStrike" baseline="0" dirty="0">
                <a:solidFill>
                  <a:srgbClr val="C00000"/>
                </a:solidFill>
                <a:latin typeface="Times New Roman" panose="02020603050405020304" pitchFamily="18" charset="0"/>
              </a:rPr>
              <a:t>Properties of base plate</a:t>
            </a:r>
            <a:endParaRPr lang="en-US" sz="4800" b="1" i="0" u="none" strike="noStrike" baseline="0" dirty="0">
              <a:latin typeface="Times New Roman" panose="02020603050405020304" pitchFamily="18" charset="0"/>
            </a:endParaRPr>
          </a:p>
          <a:p>
            <a:pPr algn="l"/>
            <a:r>
              <a:rPr lang="en-US" sz="2400" b="1" i="0" u="none" strike="noStrike" baseline="0" dirty="0">
                <a:latin typeface="Times New Roman" panose="02020603050405020304" pitchFamily="18" charset="0"/>
              </a:rPr>
              <a:t>1.  act as major connector.</a:t>
            </a:r>
          </a:p>
          <a:p>
            <a:pPr algn="l"/>
            <a:r>
              <a:rPr lang="en-US" sz="2400" b="1" i="0" u="none" strike="noStrike" baseline="0" dirty="0">
                <a:latin typeface="Times New Roman" panose="02020603050405020304" pitchFamily="18" charset="0"/>
              </a:rPr>
              <a:t>2. It helps in anchorage and retention of the appliance in the mouth .</a:t>
            </a:r>
          </a:p>
          <a:p>
            <a:pPr algn="l"/>
            <a:r>
              <a:rPr lang="en-US" sz="2400" b="1" i="0" u="none" strike="noStrike" baseline="0" dirty="0">
                <a:latin typeface="Times New Roman" panose="02020603050405020304" pitchFamily="18" charset="0"/>
              </a:rPr>
              <a:t>3. It protects the palatal springs against distortion in the mouth.</a:t>
            </a:r>
          </a:p>
          <a:p>
            <a:pPr algn="l"/>
            <a:r>
              <a:rPr lang="en-US" sz="2400" b="1" i="0" u="none" strike="noStrike" baseline="0" dirty="0">
                <a:latin typeface="Times New Roman" panose="02020603050405020304" pitchFamily="18" charset="0"/>
              </a:rPr>
              <a:t>4. Bite planes can be incorporated into the base plate .</a:t>
            </a:r>
          </a:p>
          <a:p>
            <a:pPr algn="l"/>
            <a:r>
              <a:rPr lang="en-US" sz="2400" b="1" i="0" u="none" strike="noStrike" baseline="0" dirty="0">
                <a:latin typeface="Times New Roman" panose="02020603050405020304" pitchFamily="18" charset="0"/>
              </a:rPr>
              <a:t> </a:t>
            </a:r>
            <a:endParaRPr lang="en-US" sz="2400" dirty="0"/>
          </a:p>
        </p:txBody>
      </p:sp>
    </p:spTree>
    <p:extLst>
      <p:ext uri="{BB962C8B-B14F-4D97-AF65-F5344CB8AC3E}">
        <p14:creationId xmlns:p14="http://schemas.microsoft.com/office/powerpoint/2010/main" val="169628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E3FB4-2F74-78B8-62BE-920965A2E8F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9C347CC-96C6-C94F-A2B1-F6A0EBD61B9B}"/>
              </a:ext>
            </a:extLst>
          </p:cNvPr>
          <p:cNvSpPr txBox="1"/>
          <p:nvPr/>
        </p:nvSpPr>
        <p:spPr>
          <a:xfrm>
            <a:off x="921026" y="887896"/>
            <a:ext cx="10661374" cy="495520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l"/>
            <a:r>
              <a:rPr lang="en-US" sz="4800" b="1" i="0" u="none" strike="noStrike" baseline="0" dirty="0">
                <a:ln/>
                <a:solidFill>
                  <a:srgbClr val="C00000"/>
                </a:solidFill>
                <a:latin typeface="Times New Roman" panose="02020603050405020304" pitchFamily="18" charset="0"/>
              </a:rPr>
              <a:t>Modifications of acrylic base plate</a:t>
            </a:r>
          </a:p>
          <a:p>
            <a:pPr algn="l"/>
            <a:r>
              <a:rPr lang="en-US" sz="1800" b="1" i="1" u="none" strike="noStrike" baseline="0" dirty="0">
                <a:ln/>
                <a:solidFill>
                  <a:schemeClr val="accent3"/>
                </a:solidFill>
                <a:latin typeface="Times New Roman" panose="02020603050405020304" pitchFamily="18" charset="0"/>
              </a:rPr>
              <a:t> </a:t>
            </a:r>
            <a:endParaRPr lang="en-US" sz="1800" b="1" i="0" u="none" strike="noStrike" baseline="0" dirty="0">
              <a:ln/>
              <a:solidFill>
                <a:schemeClr val="accent3"/>
              </a:solidFill>
              <a:latin typeface="Times New Roman" panose="02020603050405020304" pitchFamily="18" charset="0"/>
            </a:endParaRPr>
          </a:p>
          <a:p>
            <a:pPr marL="342900" indent="-342900" algn="l">
              <a:buAutoNum type="arabicPeriod"/>
            </a:pPr>
            <a:r>
              <a:rPr lang="en-US" sz="2800" b="1" i="0" u="none" strike="noStrike" baseline="0" dirty="0">
                <a:ln/>
                <a:solidFill>
                  <a:srgbClr val="C00000"/>
                </a:solidFill>
                <a:latin typeface="Times New Roman" panose="02020603050405020304" pitchFamily="18" charset="0"/>
              </a:rPr>
              <a:t>Flat anterior bite plane (FABP):</a:t>
            </a:r>
          </a:p>
          <a:p>
            <a:pPr marL="342900" indent="-342900" algn="l">
              <a:buAutoNum type="arabicPeriod"/>
            </a:pPr>
            <a:endParaRPr lang="en-US" sz="1800" b="1" i="0" u="none" strike="noStrike" baseline="0" dirty="0">
              <a:ln/>
              <a:solidFill>
                <a:srgbClr val="C00000"/>
              </a:solidFill>
              <a:latin typeface="Times New Roman" panose="02020603050405020304" pitchFamily="18" charset="0"/>
            </a:endParaRPr>
          </a:p>
          <a:p>
            <a:pPr algn="l"/>
            <a:r>
              <a:rPr lang="en-US" sz="3200" b="1" i="0" u="none" strike="noStrike" baseline="0" dirty="0">
                <a:ln/>
                <a:solidFill>
                  <a:srgbClr val="C00000"/>
                </a:solidFill>
                <a:latin typeface="Times New Roman" panose="02020603050405020304" pitchFamily="18" charset="0"/>
              </a:rPr>
              <a:t>Action: </a:t>
            </a:r>
            <a:r>
              <a:rPr lang="en-US" sz="1800" b="1" i="0" u="none" strike="noStrike" baseline="0" dirty="0">
                <a:ln/>
                <a:solidFill>
                  <a:schemeClr val="accent3"/>
                </a:solidFill>
                <a:latin typeface="Times New Roman" panose="02020603050405020304" pitchFamily="18" charset="0"/>
              </a:rPr>
              <a:t>the anterior bite plane is added to the maxillary plate to prevent the posterior teeth from occluding by contacting with lower incisors opening the bite posteriorly.</a:t>
            </a:r>
          </a:p>
          <a:p>
            <a:pPr algn="l"/>
            <a:endParaRPr lang="en-US" sz="1800" b="1" i="0" u="none" strike="noStrike" baseline="0" dirty="0">
              <a:ln/>
              <a:solidFill>
                <a:schemeClr val="accent3"/>
              </a:solidFill>
              <a:latin typeface="Times New Roman" panose="02020603050405020304" pitchFamily="18" charset="0"/>
            </a:endParaRPr>
          </a:p>
          <a:p>
            <a:pPr algn="l"/>
            <a:r>
              <a:rPr lang="en-US" sz="3200" b="1" i="0" u="none" strike="noStrike" baseline="0" dirty="0">
                <a:ln/>
                <a:solidFill>
                  <a:srgbClr val="C00000"/>
                </a:solidFill>
                <a:latin typeface="Times New Roman" panose="02020603050405020304" pitchFamily="18" charset="0"/>
              </a:rPr>
              <a:t>Properties: </a:t>
            </a:r>
            <a:endParaRPr lang="en-US" b="1" dirty="0">
              <a:ln/>
              <a:solidFill>
                <a:schemeClr val="accent3"/>
              </a:solidFill>
              <a:latin typeface="Times New Roman" panose="02020603050405020304" pitchFamily="18" charset="0"/>
            </a:endParaRPr>
          </a:p>
          <a:p>
            <a:pPr marL="285750" indent="-285750" algn="l">
              <a:buFont typeface="Arial" panose="020B0604020202020204" pitchFamily="34" charset="0"/>
              <a:buChar char="•"/>
            </a:pPr>
            <a:r>
              <a:rPr lang="en-US" sz="1800" b="1" i="0" u="none" strike="noStrike" baseline="0" dirty="0">
                <a:ln/>
                <a:solidFill>
                  <a:schemeClr val="accent3"/>
                </a:solidFill>
                <a:latin typeface="Times New Roman" panose="02020603050405020304" pitchFamily="18" charset="0"/>
              </a:rPr>
              <a:t>should be wide enough that the patient cannot bite behind it.</a:t>
            </a:r>
          </a:p>
          <a:p>
            <a:pPr marL="285750" indent="-285750" algn="l">
              <a:buFont typeface="Arial" panose="020B0604020202020204" pitchFamily="34" charset="0"/>
              <a:buChar char="•"/>
            </a:pPr>
            <a:r>
              <a:rPr lang="en-US" sz="1800" b="1" i="0" u="none" strike="noStrike" baseline="0" dirty="0">
                <a:ln/>
                <a:solidFill>
                  <a:schemeClr val="accent3"/>
                </a:solidFill>
                <a:latin typeface="Times New Roman" panose="02020603050405020304" pitchFamily="18" charset="0"/>
              </a:rPr>
              <a:t>should be flat, not inclined posteriorly, to avoid mandibular retrusion effect.  </a:t>
            </a:r>
          </a:p>
          <a:p>
            <a:pPr algn="l"/>
            <a:r>
              <a:rPr lang="en-US" sz="3200" b="1" i="0" u="none" strike="noStrike" baseline="0" dirty="0">
                <a:ln/>
                <a:solidFill>
                  <a:srgbClr val="C00000"/>
                </a:solidFill>
                <a:latin typeface="Times New Roman" panose="02020603050405020304" pitchFamily="18" charset="0"/>
              </a:rPr>
              <a:t>Indication: </a:t>
            </a:r>
            <a:r>
              <a:rPr lang="en-US" b="1" dirty="0">
                <a:ln/>
                <a:solidFill>
                  <a:schemeClr val="accent3"/>
                </a:solidFill>
                <a:latin typeface="Times New Roman" panose="02020603050405020304" pitchFamily="18" charset="0"/>
              </a:rPr>
              <a:t> </a:t>
            </a:r>
          </a:p>
          <a:p>
            <a:pPr marL="285750" indent="-285750" algn="l">
              <a:buFont typeface="Arial" panose="020B0604020202020204" pitchFamily="34" charset="0"/>
              <a:buChar char="•"/>
            </a:pPr>
            <a:r>
              <a:rPr lang="en-US" b="1" dirty="0">
                <a:ln/>
                <a:solidFill>
                  <a:schemeClr val="accent3"/>
                </a:solidFill>
                <a:latin typeface="Times New Roman" panose="02020603050405020304" pitchFamily="18" charset="0"/>
              </a:rPr>
              <a:t>deep bite by separating the molars allowing them to over-erupt &amp; so decreasing the overbite. After opening the bite, the bite plane is cut lingually but not occlusally to allow for upper incisor retraction.</a:t>
            </a:r>
          </a:p>
        </p:txBody>
      </p:sp>
      <p:pic>
        <p:nvPicPr>
          <p:cNvPr id="6" name="Picture 5">
            <a:extLst>
              <a:ext uri="{FF2B5EF4-FFF2-40B4-BE49-F238E27FC236}">
                <a16:creationId xmlns:a16="http://schemas.microsoft.com/office/drawing/2014/main" id="{3E965185-C042-DCC6-2DD2-7C0BA2D258A2}"/>
              </a:ext>
            </a:extLst>
          </p:cNvPr>
          <p:cNvPicPr>
            <a:picLocks noChangeAspect="1"/>
          </p:cNvPicPr>
          <p:nvPr/>
        </p:nvPicPr>
        <p:blipFill>
          <a:blip r:embed="rId2"/>
          <a:stretch>
            <a:fillRect/>
          </a:stretch>
        </p:blipFill>
        <p:spPr>
          <a:xfrm>
            <a:off x="9006626" y="3449738"/>
            <a:ext cx="1287887" cy="1608826"/>
          </a:xfrm>
          <a:prstGeom prst="rect">
            <a:avLst/>
          </a:prstGeom>
        </p:spPr>
      </p:pic>
      <p:pic>
        <p:nvPicPr>
          <p:cNvPr id="8" name="Picture 7">
            <a:extLst>
              <a:ext uri="{FF2B5EF4-FFF2-40B4-BE49-F238E27FC236}">
                <a16:creationId xmlns:a16="http://schemas.microsoft.com/office/drawing/2014/main" id="{699EE87F-04DE-56A2-D118-8361A913E526}"/>
              </a:ext>
            </a:extLst>
          </p:cNvPr>
          <p:cNvPicPr>
            <a:picLocks noChangeAspect="1"/>
          </p:cNvPicPr>
          <p:nvPr/>
        </p:nvPicPr>
        <p:blipFill>
          <a:blip r:embed="rId3"/>
          <a:stretch>
            <a:fillRect/>
          </a:stretch>
        </p:blipFill>
        <p:spPr>
          <a:xfrm>
            <a:off x="10399923" y="3484244"/>
            <a:ext cx="1287887" cy="1539815"/>
          </a:xfrm>
          <a:prstGeom prst="rect">
            <a:avLst/>
          </a:prstGeom>
        </p:spPr>
      </p:pic>
    </p:spTree>
    <p:extLst>
      <p:ext uri="{BB962C8B-B14F-4D97-AF65-F5344CB8AC3E}">
        <p14:creationId xmlns:p14="http://schemas.microsoft.com/office/powerpoint/2010/main" val="1868746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C3D4-D964-144A-69B4-2E5F11FF76B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4ED4A4-5482-8A16-6B73-3F03AB98F1ED}"/>
              </a:ext>
            </a:extLst>
          </p:cNvPr>
          <p:cNvSpPr txBox="1"/>
          <p:nvPr/>
        </p:nvSpPr>
        <p:spPr>
          <a:xfrm>
            <a:off x="877653" y="1324942"/>
            <a:ext cx="10916015" cy="1919500"/>
          </a:xfrm>
          <a:prstGeom prst="rect">
            <a:avLst/>
          </a:prstGeom>
          <a:noFill/>
        </p:spPr>
        <p:txBody>
          <a:bodyPr wrap="square">
            <a:spAutoFit/>
          </a:bodyPr>
          <a:lstStyle/>
          <a:p>
            <a:pPr>
              <a:lnSpc>
                <a:spcPct val="90000"/>
              </a:lnSpc>
              <a:spcBef>
                <a:spcPts val="1000"/>
              </a:spcBef>
            </a:pPr>
            <a:r>
              <a:rPr lang="en-US" sz="2800" b="1" dirty="0">
                <a:ln/>
                <a:solidFill>
                  <a:srgbClr val="C00000"/>
                </a:solidFill>
                <a:latin typeface="Times New Roman" panose="02020603050405020304" pitchFamily="18" charset="0"/>
              </a:rPr>
              <a:t>2. Inclined anterior bite plane:</a:t>
            </a:r>
          </a:p>
          <a:p>
            <a:pPr>
              <a:lnSpc>
                <a:spcPct val="90000"/>
              </a:lnSpc>
              <a:spcBef>
                <a:spcPts val="1000"/>
              </a:spcBef>
            </a:pPr>
            <a:endParaRPr lang="en-US" sz="2800" b="1" dirty="0">
              <a:ln/>
              <a:solidFill>
                <a:srgbClr val="C00000"/>
              </a:solidFill>
              <a:latin typeface="Times New Roman" panose="02020603050405020304" pitchFamily="18" charset="0"/>
            </a:endParaRPr>
          </a:p>
          <a:p>
            <a:pPr marL="285750" indent="-285750" algn="l">
              <a:buFont typeface="Arial" panose="020B0604020202020204" pitchFamily="34" charset="0"/>
              <a:buChar char="•"/>
            </a:pPr>
            <a:r>
              <a:rPr lang="en-US" sz="2000" b="1" dirty="0">
                <a:latin typeface="Times New Roman" panose="02020603050405020304" pitchFamily="18" charset="0"/>
              </a:rPr>
              <a:t>C</a:t>
            </a:r>
            <a:r>
              <a:rPr lang="en-US" sz="2000" b="1" i="0" u="none" strike="noStrike" baseline="0" dirty="0">
                <a:latin typeface="Times New Roman" panose="02020603050405020304" pitchFamily="18" charset="0"/>
              </a:rPr>
              <a:t>orrects deep bite, added to the maxillary plate, but it corrects increased overjet as well by </a:t>
            </a:r>
            <a:r>
              <a:rPr lang="en-US" sz="2000" b="1" i="0" u="none" strike="noStrike" baseline="0" dirty="0" err="1">
                <a:latin typeface="Times New Roman" panose="02020603050405020304" pitchFamily="18" charset="0"/>
              </a:rPr>
              <a:t>proclining</a:t>
            </a:r>
            <a:r>
              <a:rPr lang="en-US" sz="2000" b="1" i="0" u="none" strike="noStrike" baseline="0" dirty="0">
                <a:latin typeface="Times New Roman" panose="02020603050405020304" pitchFamily="18" charset="0"/>
              </a:rPr>
              <a:t> lower incisors and acting as a myofunctional appliance enhancing mandibular growth &amp; retarding maxillary growth.</a:t>
            </a:r>
            <a:endParaRPr lang="en-US" sz="2000" dirty="0"/>
          </a:p>
        </p:txBody>
      </p:sp>
      <p:pic>
        <p:nvPicPr>
          <p:cNvPr id="6" name="Picture 5">
            <a:extLst>
              <a:ext uri="{FF2B5EF4-FFF2-40B4-BE49-F238E27FC236}">
                <a16:creationId xmlns:a16="http://schemas.microsoft.com/office/drawing/2014/main" id="{81CAAE21-5F2B-8D89-14A7-89B2F6F1D209}"/>
              </a:ext>
            </a:extLst>
          </p:cNvPr>
          <p:cNvPicPr>
            <a:picLocks noChangeAspect="1"/>
          </p:cNvPicPr>
          <p:nvPr/>
        </p:nvPicPr>
        <p:blipFill>
          <a:blip r:embed="rId2"/>
          <a:stretch>
            <a:fillRect/>
          </a:stretch>
        </p:blipFill>
        <p:spPr>
          <a:xfrm>
            <a:off x="7848459" y="3743739"/>
            <a:ext cx="2448480" cy="2209737"/>
          </a:xfrm>
          <a:prstGeom prst="rect">
            <a:avLst/>
          </a:prstGeom>
        </p:spPr>
      </p:pic>
    </p:spTree>
    <p:extLst>
      <p:ext uri="{BB962C8B-B14F-4D97-AF65-F5344CB8AC3E}">
        <p14:creationId xmlns:p14="http://schemas.microsoft.com/office/powerpoint/2010/main" val="2301051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ACAE87-BECC-2D8D-55B2-9CDAF9C478F0}"/>
              </a:ext>
            </a:extLst>
          </p:cNvPr>
          <p:cNvSpPr>
            <a:spLocks noGrp="1"/>
          </p:cNvSpPr>
          <p:nvPr>
            <p:ph idx="1"/>
          </p:nvPr>
        </p:nvSpPr>
        <p:spPr>
          <a:xfrm>
            <a:off x="838200" y="430696"/>
            <a:ext cx="10515600" cy="5746267"/>
          </a:xfrm>
        </p:spPr>
        <p:txBody>
          <a:bodyPr/>
          <a:lstStyle/>
          <a:p>
            <a:pPr marL="342900" indent="-342900">
              <a:buAutoNum type="arabicPeriod"/>
            </a:pPr>
            <a:r>
              <a:rPr lang="en-US" b="1" dirty="0">
                <a:ln/>
                <a:solidFill>
                  <a:srgbClr val="C00000"/>
                </a:solidFill>
                <a:latin typeface="Times New Roman" panose="02020603050405020304" pitchFamily="18" charset="0"/>
              </a:rPr>
              <a:t> Posterior bite plane:</a:t>
            </a:r>
          </a:p>
          <a:p>
            <a:pPr marL="0" indent="0" algn="l">
              <a:buNone/>
            </a:pPr>
            <a:r>
              <a:rPr lang="en-US" sz="3200" b="1" i="0" u="none" strike="noStrike" baseline="0" dirty="0">
                <a:solidFill>
                  <a:srgbClr val="C00000"/>
                </a:solidFill>
                <a:latin typeface="Times New Roman" panose="02020603050405020304" pitchFamily="18" charset="0"/>
              </a:rPr>
              <a:t>Action: </a:t>
            </a:r>
            <a:r>
              <a:rPr lang="en-US" sz="1800" b="1" i="0" u="none" strike="noStrike" baseline="0" dirty="0">
                <a:latin typeface="Times New Roman" panose="02020603050405020304" pitchFamily="18" charset="0"/>
              </a:rPr>
              <a:t>the posterior bite plane can be added to the maxillary or mandibular plate. It usually covers the occlusal surfaces of all the posterior teeth, so that when the teeth are brought together the mandibular canines, premolars &amp; molars occlude on the bite plane, thus leaving the incisors out of contact &amp; free to be moved without occlusal interferences.</a:t>
            </a:r>
          </a:p>
          <a:p>
            <a:pPr marL="0" indent="0" algn="l">
              <a:buNone/>
            </a:pPr>
            <a:r>
              <a:rPr lang="en-US" sz="3200" b="1" i="0" u="none" strike="noStrike" baseline="0" dirty="0">
                <a:solidFill>
                  <a:srgbClr val="C00000"/>
                </a:solidFill>
                <a:latin typeface="Times New Roman" panose="02020603050405020304" pitchFamily="18" charset="0"/>
              </a:rPr>
              <a:t>Indications:</a:t>
            </a:r>
          </a:p>
          <a:p>
            <a:pPr algn="l"/>
            <a:r>
              <a:rPr lang="en-US" sz="1800" b="1" i="0" u="none" strike="noStrike" baseline="0" dirty="0">
                <a:latin typeface="Times New Roman" panose="02020603050405020304" pitchFamily="18" charset="0"/>
              </a:rPr>
              <a:t>It opens the bite anteriorly to allow, correction of anterior crossbite.</a:t>
            </a:r>
          </a:p>
          <a:p>
            <a:pPr algn="l"/>
            <a:r>
              <a:rPr lang="en-US" sz="1800" b="1" i="0" u="none" strike="noStrike" baseline="0" dirty="0">
                <a:latin typeface="Times New Roman" panose="02020603050405020304" pitchFamily="18" charset="0"/>
              </a:rPr>
              <a:t>Treatment of posterior crossbite by expansion screw. The bite plane is flat on both sides to allow for mandibular repositioning after crossbite correction.</a:t>
            </a:r>
            <a:endParaRPr lang="en-US" dirty="0"/>
          </a:p>
        </p:txBody>
      </p:sp>
      <p:pic>
        <p:nvPicPr>
          <p:cNvPr id="5" name="Picture 4">
            <a:extLst>
              <a:ext uri="{FF2B5EF4-FFF2-40B4-BE49-F238E27FC236}">
                <a16:creationId xmlns:a16="http://schemas.microsoft.com/office/drawing/2014/main" id="{ED213794-0748-506D-2A6C-6BFDA1066496}"/>
              </a:ext>
            </a:extLst>
          </p:cNvPr>
          <p:cNvPicPr>
            <a:picLocks noChangeAspect="1"/>
          </p:cNvPicPr>
          <p:nvPr/>
        </p:nvPicPr>
        <p:blipFill>
          <a:blip r:embed="rId2"/>
          <a:stretch>
            <a:fillRect/>
          </a:stretch>
        </p:blipFill>
        <p:spPr>
          <a:xfrm>
            <a:off x="6864627" y="4339078"/>
            <a:ext cx="4253947" cy="2207495"/>
          </a:xfrm>
          <a:prstGeom prst="rect">
            <a:avLst/>
          </a:prstGeom>
        </p:spPr>
      </p:pic>
      <p:pic>
        <p:nvPicPr>
          <p:cNvPr id="2" name="Picture 1">
            <a:extLst>
              <a:ext uri="{FF2B5EF4-FFF2-40B4-BE49-F238E27FC236}">
                <a16:creationId xmlns:a16="http://schemas.microsoft.com/office/drawing/2014/main" id="{6F3773E7-A6BE-9C76-F8ED-A8C43AB4FE3B}"/>
              </a:ext>
            </a:extLst>
          </p:cNvPr>
          <p:cNvPicPr>
            <a:picLocks noChangeAspect="1"/>
          </p:cNvPicPr>
          <p:nvPr/>
        </p:nvPicPr>
        <p:blipFill>
          <a:blip r:embed="rId3"/>
          <a:stretch>
            <a:fillRect/>
          </a:stretch>
        </p:blipFill>
        <p:spPr>
          <a:xfrm>
            <a:off x="2718060" y="4246273"/>
            <a:ext cx="2609314" cy="2115495"/>
          </a:xfrm>
          <a:prstGeom prst="rect">
            <a:avLst/>
          </a:prstGeom>
        </p:spPr>
      </p:pic>
    </p:spTree>
    <p:extLst>
      <p:ext uri="{BB962C8B-B14F-4D97-AF65-F5344CB8AC3E}">
        <p14:creationId xmlns:p14="http://schemas.microsoft.com/office/powerpoint/2010/main" val="2041371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0C730B-A8A7-BB7B-ADFF-487485051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0861" y="1980991"/>
            <a:ext cx="2759556" cy="1990518"/>
          </a:xfrm>
          <a:prstGeom prst="rect">
            <a:avLst/>
          </a:prstGeom>
        </p:spPr>
      </p:pic>
      <p:pic>
        <p:nvPicPr>
          <p:cNvPr id="9" name="Picture 8">
            <a:extLst>
              <a:ext uri="{FF2B5EF4-FFF2-40B4-BE49-F238E27FC236}">
                <a16:creationId xmlns:a16="http://schemas.microsoft.com/office/drawing/2014/main" id="{113D8281-9CBA-AB21-0DC2-F9F7EBD3C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738" y="2038143"/>
            <a:ext cx="3072227" cy="1990518"/>
          </a:xfrm>
          <a:prstGeom prst="rect">
            <a:avLst/>
          </a:prstGeom>
        </p:spPr>
      </p:pic>
      <p:pic>
        <p:nvPicPr>
          <p:cNvPr id="11" name="Picture 10">
            <a:extLst>
              <a:ext uri="{FF2B5EF4-FFF2-40B4-BE49-F238E27FC236}">
                <a16:creationId xmlns:a16="http://schemas.microsoft.com/office/drawing/2014/main" id="{E0B68228-5EB3-3ECD-57F6-99D112243A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8744" y="4298880"/>
            <a:ext cx="3129585" cy="1990518"/>
          </a:xfrm>
          <a:prstGeom prst="rect">
            <a:avLst/>
          </a:prstGeom>
        </p:spPr>
      </p:pic>
    </p:spTree>
    <p:extLst>
      <p:ext uri="{BB962C8B-B14F-4D97-AF65-F5344CB8AC3E}">
        <p14:creationId xmlns:p14="http://schemas.microsoft.com/office/powerpoint/2010/main" val="199203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78AA7-52FA-FA55-B372-3B0E90C905EB}"/>
            </a:ext>
          </a:extLst>
        </p:cNvPr>
        <p:cNvGrpSpPr/>
        <p:nvPr/>
      </p:nvGrpSpPr>
      <p:grpSpPr>
        <a:xfrm>
          <a:off x="0" y="0"/>
          <a:ext cx="0" cy="0"/>
          <a:chOff x="0" y="0"/>
          <a:chExt cx="0" cy="0"/>
        </a:xfrm>
      </p:grpSpPr>
      <p:pic>
        <p:nvPicPr>
          <p:cNvPr id="3076" name="Picture 4" descr="Thank You For Listening Handwritten Lettering. Template for Banner, Flier,  Poster, Print, Sticker or Web Product. Vector Illustration, Objects  Isolated on White Background. Stock Vector | Adobe Stock">
            <a:extLst>
              <a:ext uri="{FF2B5EF4-FFF2-40B4-BE49-F238E27FC236}">
                <a16:creationId xmlns:a16="http://schemas.microsoft.com/office/drawing/2014/main" id="{CA8644C6-6CE6-DE57-16ED-7919522ADB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84"/>
          <a:stretch/>
        </p:blipFill>
        <p:spPr bwMode="auto">
          <a:xfrm>
            <a:off x="-521109" y="0"/>
            <a:ext cx="13628932" cy="742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47682A-E10A-98B0-25C4-C7E096E6219C}"/>
              </a:ext>
            </a:extLst>
          </p:cNvPr>
          <p:cNvSpPr txBox="1"/>
          <p:nvPr/>
        </p:nvSpPr>
        <p:spPr>
          <a:xfrm>
            <a:off x="2743199" y="471947"/>
            <a:ext cx="6899453" cy="646331"/>
          </a:xfrm>
          <a:prstGeom prst="rect">
            <a:avLst/>
          </a:prstGeom>
          <a:noFill/>
        </p:spPr>
        <p:txBody>
          <a:bodyPr wrap="none" rtlCol="0">
            <a:spAutoFit/>
          </a:bodyPr>
          <a:lstStyle/>
          <a:p>
            <a:r>
              <a:rPr lang="en-US" sz="3600" b="1" dirty="0">
                <a:solidFill>
                  <a:schemeClr val="tx2">
                    <a:lumMod val="75000"/>
                    <a:lumOff val="25000"/>
                  </a:schemeClr>
                </a:solidFill>
              </a:rPr>
              <a:t>Types of orthodontic appliances</a:t>
            </a:r>
          </a:p>
        </p:txBody>
      </p:sp>
      <p:pic>
        <p:nvPicPr>
          <p:cNvPr id="1026" name="Picture 2" descr="Colorful Metal Braces in Brooklyn, NY | by Halabi Orthodontics | Medium">
            <a:extLst>
              <a:ext uri="{FF2B5EF4-FFF2-40B4-BE49-F238E27FC236}">
                <a16:creationId xmlns:a16="http://schemas.microsoft.com/office/drawing/2014/main" id="{03B89B6B-75E7-35EF-DDDE-5913B9E66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676" y="1376517"/>
            <a:ext cx="4401045" cy="25817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E4F2C42-CE56-D71E-448C-D81FD279DDF2}"/>
              </a:ext>
            </a:extLst>
          </p:cNvPr>
          <p:cNvPicPr>
            <a:picLocks noChangeAspect="1"/>
          </p:cNvPicPr>
          <p:nvPr/>
        </p:nvPicPr>
        <p:blipFill>
          <a:blip r:embed="rId3"/>
          <a:stretch>
            <a:fillRect/>
          </a:stretch>
        </p:blipFill>
        <p:spPr>
          <a:xfrm>
            <a:off x="8426245" y="1133796"/>
            <a:ext cx="3223079" cy="3223079"/>
          </a:xfrm>
          <a:prstGeom prst="rect">
            <a:avLst/>
          </a:prstGeom>
        </p:spPr>
      </p:pic>
      <p:pic>
        <p:nvPicPr>
          <p:cNvPr id="6" name="Picture 5">
            <a:extLst>
              <a:ext uri="{FF2B5EF4-FFF2-40B4-BE49-F238E27FC236}">
                <a16:creationId xmlns:a16="http://schemas.microsoft.com/office/drawing/2014/main" id="{8398BE6C-A813-A2E3-4938-C3CA9B27D5D2}"/>
              </a:ext>
            </a:extLst>
          </p:cNvPr>
          <p:cNvPicPr>
            <a:picLocks noChangeAspect="1"/>
          </p:cNvPicPr>
          <p:nvPr/>
        </p:nvPicPr>
        <p:blipFill>
          <a:blip r:embed="rId4"/>
          <a:stretch>
            <a:fillRect/>
          </a:stretch>
        </p:blipFill>
        <p:spPr>
          <a:xfrm>
            <a:off x="5279504" y="3634921"/>
            <a:ext cx="3937554" cy="3223079"/>
          </a:xfrm>
          <a:prstGeom prst="rect">
            <a:avLst/>
          </a:prstGeom>
        </p:spPr>
      </p:pic>
      <p:pic>
        <p:nvPicPr>
          <p:cNvPr id="8" name="Picture 7">
            <a:extLst>
              <a:ext uri="{FF2B5EF4-FFF2-40B4-BE49-F238E27FC236}">
                <a16:creationId xmlns:a16="http://schemas.microsoft.com/office/drawing/2014/main" id="{A62C7E99-B2D8-7AEC-6A03-DA63C8F72263}"/>
              </a:ext>
            </a:extLst>
          </p:cNvPr>
          <p:cNvPicPr>
            <a:picLocks noChangeAspect="1"/>
          </p:cNvPicPr>
          <p:nvPr/>
        </p:nvPicPr>
        <p:blipFill>
          <a:blip r:embed="rId5"/>
          <a:stretch>
            <a:fillRect/>
          </a:stretch>
        </p:blipFill>
        <p:spPr>
          <a:xfrm>
            <a:off x="919469" y="4216492"/>
            <a:ext cx="3367396" cy="2568131"/>
          </a:xfrm>
          <a:prstGeom prst="rect">
            <a:avLst/>
          </a:prstGeom>
        </p:spPr>
      </p:pic>
    </p:spTree>
    <p:extLst>
      <p:ext uri="{BB962C8B-B14F-4D97-AF65-F5344CB8AC3E}">
        <p14:creationId xmlns:p14="http://schemas.microsoft.com/office/powerpoint/2010/main" val="235744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B9267-5429-C1F9-8D49-00B2206DBBE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C2F86CC-3B5E-75B8-E9F5-0B0715B71ECB}"/>
              </a:ext>
            </a:extLst>
          </p:cNvPr>
          <p:cNvSpPr txBox="1"/>
          <p:nvPr/>
        </p:nvSpPr>
        <p:spPr>
          <a:xfrm>
            <a:off x="2261418" y="511276"/>
            <a:ext cx="8045408" cy="646331"/>
          </a:xfrm>
          <a:prstGeom prst="rect">
            <a:avLst/>
          </a:prstGeom>
          <a:noFill/>
        </p:spPr>
        <p:txBody>
          <a:bodyPr wrap="none" rtlCol="0">
            <a:spAutoFit/>
          </a:bodyPr>
          <a:lstStyle/>
          <a:p>
            <a:r>
              <a:rPr lang="en-US" sz="3600" b="1" dirty="0">
                <a:solidFill>
                  <a:schemeClr val="tx2">
                    <a:lumMod val="75000"/>
                    <a:lumOff val="25000"/>
                  </a:schemeClr>
                </a:solidFill>
              </a:rPr>
              <a:t>Indications of orthodontic appliances</a:t>
            </a:r>
          </a:p>
        </p:txBody>
      </p:sp>
      <p:pic>
        <p:nvPicPr>
          <p:cNvPr id="2050" name="Picture 2" descr="Single Tooth Crossbite in a ChildLateral and Vertical Arch Development -  Non-Extraction Orthodontics">
            <a:extLst>
              <a:ext uri="{FF2B5EF4-FFF2-40B4-BE49-F238E27FC236}">
                <a16:creationId xmlns:a16="http://schemas.microsoft.com/office/drawing/2014/main" id="{31E71343-1EAB-99AD-0B9D-5F849C07E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08147"/>
            <a:ext cx="5064967" cy="21403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ingle Tooth Anterior Crossbite with Bite Plane U , Abnormal Tooth  Eruption, Dental Appliance | SML">
            <a:extLst>
              <a:ext uri="{FF2B5EF4-FFF2-40B4-BE49-F238E27FC236}">
                <a16:creationId xmlns:a16="http://schemas.microsoft.com/office/drawing/2014/main" id="{6A02E79F-8F97-94E4-99BE-9E167F499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9579" y="1409481"/>
            <a:ext cx="3278904" cy="25006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EEB2059-16BB-9922-50D6-8702654AE145}"/>
              </a:ext>
            </a:extLst>
          </p:cNvPr>
          <p:cNvPicPr>
            <a:picLocks noChangeAspect="1"/>
          </p:cNvPicPr>
          <p:nvPr/>
        </p:nvPicPr>
        <p:blipFill>
          <a:blip r:embed="rId5"/>
          <a:stretch>
            <a:fillRect/>
          </a:stretch>
        </p:blipFill>
        <p:spPr>
          <a:xfrm>
            <a:off x="5387556" y="1782273"/>
            <a:ext cx="3478959" cy="2653214"/>
          </a:xfrm>
          <a:prstGeom prst="rect">
            <a:avLst/>
          </a:prstGeom>
        </p:spPr>
      </p:pic>
      <p:sp>
        <p:nvSpPr>
          <p:cNvPr id="5" name="TextBox 4">
            <a:extLst>
              <a:ext uri="{FF2B5EF4-FFF2-40B4-BE49-F238E27FC236}">
                <a16:creationId xmlns:a16="http://schemas.microsoft.com/office/drawing/2014/main" id="{D7A09057-2741-A876-6448-50362D576398}"/>
              </a:ext>
            </a:extLst>
          </p:cNvPr>
          <p:cNvSpPr txBox="1"/>
          <p:nvPr/>
        </p:nvSpPr>
        <p:spPr>
          <a:xfrm>
            <a:off x="385487" y="1438057"/>
            <a:ext cx="3751861" cy="523220"/>
          </a:xfrm>
          <a:prstGeom prst="rect">
            <a:avLst/>
          </a:prstGeom>
          <a:noFill/>
        </p:spPr>
        <p:txBody>
          <a:bodyPr wrap="none" rtlCol="0">
            <a:spAutoFit/>
          </a:bodyPr>
          <a:lstStyle/>
          <a:p>
            <a:r>
              <a:rPr lang="en-US" sz="2800" b="1" dirty="0">
                <a:solidFill>
                  <a:schemeClr val="accent2">
                    <a:lumMod val="50000"/>
                  </a:schemeClr>
                </a:solidFill>
              </a:rPr>
              <a:t>Single tooth crossbite</a:t>
            </a:r>
          </a:p>
        </p:txBody>
      </p:sp>
      <p:sp>
        <p:nvSpPr>
          <p:cNvPr id="6" name="TextBox 5">
            <a:extLst>
              <a:ext uri="{FF2B5EF4-FFF2-40B4-BE49-F238E27FC236}">
                <a16:creationId xmlns:a16="http://schemas.microsoft.com/office/drawing/2014/main" id="{1DA01265-A3AA-4B1F-C7F6-479D9ACAF4D6}"/>
              </a:ext>
            </a:extLst>
          </p:cNvPr>
          <p:cNvSpPr txBox="1"/>
          <p:nvPr/>
        </p:nvSpPr>
        <p:spPr>
          <a:xfrm>
            <a:off x="904047" y="4777064"/>
            <a:ext cx="5113003" cy="1938992"/>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Posterior biteplate</a:t>
            </a:r>
          </a:p>
          <a:p>
            <a:r>
              <a:rPr lang="en-US" sz="2400" dirty="0"/>
              <a:t>4- Acrylic base plate</a:t>
            </a:r>
          </a:p>
          <a:p>
            <a:r>
              <a:rPr lang="en-US" sz="2400" dirty="0"/>
              <a:t>5- Hawley arch</a:t>
            </a:r>
            <a:endParaRPr lang="en-US" dirty="0"/>
          </a:p>
        </p:txBody>
      </p:sp>
      <p:pic>
        <p:nvPicPr>
          <p:cNvPr id="2058" name="Picture 10" descr="Crossbite Screw - Protec Dental">
            <a:extLst>
              <a:ext uri="{FF2B5EF4-FFF2-40B4-BE49-F238E27FC236}">
                <a16:creationId xmlns:a16="http://schemas.microsoft.com/office/drawing/2014/main" id="{F9C7ED8E-79FA-98CF-0D71-117BFBC922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9579" y="4047039"/>
            <a:ext cx="3309292" cy="25238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movable orthodontic appliances Couple force system Couple force system">
            <a:extLst>
              <a:ext uri="{FF2B5EF4-FFF2-40B4-BE49-F238E27FC236}">
                <a16:creationId xmlns:a16="http://schemas.microsoft.com/office/drawing/2014/main" id="{3B302E70-7B0A-B5F6-153D-0EC5761420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0000"/>
          <a:stretch/>
        </p:blipFill>
        <p:spPr bwMode="auto">
          <a:xfrm>
            <a:off x="5835727" y="4434538"/>
            <a:ext cx="3043852" cy="2136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wipe(down)">
                                      <p:cBhvr>
                                        <p:cTn id="11" dur="500"/>
                                        <p:tgtEl>
                                          <p:spTgt spid="205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randombar(horizontal)">
                                      <p:cBhvr>
                                        <p:cTn id="21" dur="500"/>
                                        <p:tgtEl>
                                          <p:spTgt spid="205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B07C-8EA0-6834-034B-30E8FAFA652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D9348D8-FC6A-CD95-DF6B-98CC9A1D574F}"/>
              </a:ext>
            </a:extLst>
          </p:cNvPr>
          <p:cNvSpPr txBox="1"/>
          <p:nvPr/>
        </p:nvSpPr>
        <p:spPr>
          <a:xfrm>
            <a:off x="385487" y="1438057"/>
            <a:ext cx="4057906" cy="523220"/>
          </a:xfrm>
          <a:prstGeom prst="rect">
            <a:avLst/>
          </a:prstGeom>
          <a:noFill/>
        </p:spPr>
        <p:txBody>
          <a:bodyPr wrap="none" rtlCol="0">
            <a:spAutoFit/>
          </a:bodyPr>
          <a:lstStyle/>
          <a:p>
            <a:r>
              <a:rPr lang="en-US" sz="2800" b="1" dirty="0">
                <a:solidFill>
                  <a:schemeClr val="accent2">
                    <a:lumMod val="50000"/>
                  </a:schemeClr>
                </a:solidFill>
              </a:rPr>
              <a:t>Anterior teeth crossbite</a:t>
            </a:r>
          </a:p>
        </p:txBody>
      </p:sp>
      <p:sp>
        <p:nvSpPr>
          <p:cNvPr id="6" name="TextBox 5">
            <a:extLst>
              <a:ext uri="{FF2B5EF4-FFF2-40B4-BE49-F238E27FC236}">
                <a16:creationId xmlns:a16="http://schemas.microsoft.com/office/drawing/2014/main" id="{3F69907B-E772-A27E-D8AD-7B49CAD22A21}"/>
              </a:ext>
            </a:extLst>
          </p:cNvPr>
          <p:cNvSpPr txBox="1"/>
          <p:nvPr/>
        </p:nvSpPr>
        <p:spPr>
          <a:xfrm>
            <a:off x="982997" y="4896722"/>
            <a:ext cx="5113003" cy="1938992"/>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Posterior biteplate</a:t>
            </a:r>
          </a:p>
          <a:p>
            <a:r>
              <a:rPr lang="en-US" sz="2400" dirty="0"/>
              <a:t>4- Acrylic base plate</a:t>
            </a:r>
          </a:p>
          <a:p>
            <a:r>
              <a:rPr lang="en-US" sz="2400" dirty="0"/>
              <a:t>5- Hawley arch</a:t>
            </a:r>
          </a:p>
        </p:txBody>
      </p:sp>
      <p:pic>
        <p:nvPicPr>
          <p:cNvPr id="5122" name="Picture 2" descr="Anterior crossbite correction as an alternative method - Dentistry">
            <a:extLst>
              <a:ext uri="{FF2B5EF4-FFF2-40B4-BE49-F238E27FC236}">
                <a16:creationId xmlns:a16="http://schemas.microsoft.com/office/drawing/2014/main" id="{0D76AAB8-3232-38CB-B168-7AC536AD1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272" y="2182761"/>
            <a:ext cx="3742177" cy="249247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6BEC7F0-89D6-8F36-E3C4-739762DBE042}"/>
              </a:ext>
            </a:extLst>
          </p:cNvPr>
          <p:cNvPicPr>
            <a:picLocks noChangeAspect="1"/>
          </p:cNvPicPr>
          <p:nvPr/>
        </p:nvPicPr>
        <p:blipFill rotWithShape="1">
          <a:blip r:embed="rId4"/>
          <a:srcRect l="5698" t="32688" r="51937" b="25018"/>
          <a:stretch/>
        </p:blipFill>
        <p:spPr>
          <a:xfrm>
            <a:off x="8246244" y="1356208"/>
            <a:ext cx="3873909" cy="2900545"/>
          </a:xfrm>
          <a:prstGeom prst="rect">
            <a:avLst/>
          </a:prstGeom>
        </p:spPr>
      </p:pic>
      <p:pic>
        <p:nvPicPr>
          <p:cNvPr id="5128" name="Picture 8" descr="JaypeeDigital | eBook Reader">
            <a:extLst>
              <a:ext uri="{FF2B5EF4-FFF2-40B4-BE49-F238E27FC236}">
                <a16:creationId xmlns:a16="http://schemas.microsoft.com/office/drawing/2014/main" id="{A146ED54-F634-8FDD-5AFF-1020D1BD2A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645" y="4510464"/>
            <a:ext cx="3253556" cy="23967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ROSSBITE">
            <a:extLst>
              <a:ext uri="{FF2B5EF4-FFF2-40B4-BE49-F238E27FC236}">
                <a16:creationId xmlns:a16="http://schemas.microsoft.com/office/drawing/2014/main" id="{DA5D0EE4-29CC-AF9A-ED72-0BBF4680F0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303" y="1961277"/>
            <a:ext cx="3891034" cy="2492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1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circle(in)">
                                      <p:cBhvr>
                                        <p:cTn id="23" dur="2000"/>
                                        <p:tgtEl>
                                          <p:spTgt spid="512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79904-1FE4-B4EA-7050-4B462380B82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7796316-7DEC-AC49-AF21-D8038DAFFA8D}"/>
              </a:ext>
            </a:extLst>
          </p:cNvPr>
          <p:cNvSpPr txBox="1"/>
          <p:nvPr/>
        </p:nvSpPr>
        <p:spPr>
          <a:xfrm>
            <a:off x="385487" y="828457"/>
            <a:ext cx="4221156" cy="523220"/>
          </a:xfrm>
          <a:prstGeom prst="rect">
            <a:avLst/>
          </a:prstGeom>
          <a:noFill/>
        </p:spPr>
        <p:txBody>
          <a:bodyPr wrap="none" rtlCol="0">
            <a:spAutoFit/>
          </a:bodyPr>
          <a:lstStyle/>
          <a:p>
            <a:r>
              <a:rPr lang="en-US" sz="2800" b="1" dirty="0">
                <a:solidFill>
                  <a:schemeClr val="accent2">
                    <a:lumMod val="50000"/>
                  </a:schemeClr>
                </a:solidFill>
              </a:rPr>
              <a:t>Posterior teeth crossbite</a:t>
            </a:r>
          </a:p>
        </p:txBody>
      </p:sp>
      <p:sp>
        <p:nvSpPr>
          <p:cNvPr id="6" name="TextBox 5">
            <a:extLst>
              <a:ext uri="{FF2B5EF4-FFF2-40B4-BE49-F238E27FC236}">
                <a16:creationId xmlns:a16="http://schemas.microsoft.com/office/drawing/2014/main" id="{0D6AC9CF-3A61-4B88-984D-F135052B3511}"/>
              </a:ext>
            </a:extLst>
          </p:cNvPr>
          <p:cNvSpPr txBox="1"/>
          <p:nvPr/>
        </p:nvSpPr>
        <p:spPr>
          <a:xfrm>
            <a:off x="385487" y="1961277"/>
            <a:ext cx="5113003" cy="1938992"/>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Posterior biteplate</a:t>
            </a:r>
          </a:p>
          <a:p>
            <a:r>
              <a:rPr lang="en-US" sz="2400" dirty="0"/>
              <a:t>4- Acrylic base plate</a:t>
            </a:r>
          </a:p>
          <a:p>
            <a:r>
              <a:rPr lang="en-US" sz="2400" dirty="0"/>
              <a:t>5- Hawley arch</a:t>
            </a:r>
            <a:endParaRPr lang="en-US" dirty="0"/>
          </a:p>
        </p:txBody>
      </p:sp>
      <p:pic>
        <p:nvPicPr>
          <p:cNvPr id="3074" name="Picture 2" descr="posterior crossbite pptx - Dr. Manar - Muhadharaty">
            <a:extLst>
              <a:ext uri="{FF2B5EF4-FFF2-40B4-BE49-F238E27FC236}">
                <a16:creationId xmlns:a16="http://schemas.microsoft.com/office/drawing/2014/main" id="{474D50DF-CF26-F6B6-C7E3-2C5441DB4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839" y="2236515"/>
            <a:ext cx="3251904" cy="17205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ite Blocks for Braces: What They Are and How They Work">
            <a:extLst>
              <a:ext uri="{FF2B5EF4-FFF2-40B4-BE49-F238E27FC236}">
                <a16:creationId xmlns:a16="http://schemas.microsoft.com/office/drawing/2014/main" id="{0943F302-A0CA-33E5-89BA-67700160369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412" b="20331"/>
          <a:stretch/>
        </p:blipFill>
        <p:spPr bwMode="auto">
          <a:xfrm>
            <a:off x="3874025" y="4013929"/>
            <a:ext cx="8317975" cy="28120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0C1F7B7-7292-5163-5E83-05E4028C0A7D}"/>
              </a:ext>
            </a:extLst>
          </p:cNvPr>
          <p:cNvPicPr>
            <a:picLocks noChangeAspect="1"/>
          </p:cNvPicPr>
          <p:nvPr/>
        </p:nvPicPr>
        <p:blipFill rotWithShape="1">
          <a:blip r:embed="rId5"/>
          <a:srcRect l="22393" t="17871" r="21781" b="26043"/>
          <a:stretch/>
        </p:blipFill>
        <p:spPr>
          <a:xfrm>
            <a:off x="226258" y="4109883"/>
            <a:ext cx="3476612" cy="2480097"/>
          </a:xfrm>
          <a:prstGeom prst="rect">
            <a:avLst/>
          </a:prstGeom>
        </p:spPr>
      </p:pic>
      <p:pic>
        <p:nvPicPr>
          <p:cNvPr id="1026" name="Picture 2" descr="Unilateral Posterior Crossbite U , Mandible Shifting, Orthodontic Appliance  | SML">
            <a:extLst>
              <a:ext uri="{FF2B5EF4-FFF2-40B4-BE49-F238E27FC236}">
                <a16:creationId xmlns:a16="http://schemas.microsoft.com/office/drawing/2014/main" id="{4A0B6C0D-920F-23C9-BE34-E36F7410FC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92" t="10780" r="7144" b="9241"/>
          <a:stretch/>
        </p:blipFill>
        <p:spPr bwMode="auto">
          <a:xfrm>
            <a:off x="8589936" y="1494887"/>
            <a:ext cx="3433779" cy="2462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8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down)">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circle(in)">
                                      <p:cBhvr>
                                        <p:cTn id="16" dur="2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0371-2971-0A0D-8E8B-D093E5FE2817}"/>
            </a:ext>
          </a:extLst>
        </p:cNvPr>
        <p:cNvGrpSpPr/>
        <p:nvPr/>
      </p:nvGrpSpPr>
      <p:grpSpPr>
        <a:xfrm>
          <a:off x="0" y="0"/>
          <a:ext cx="0" cy="0"/>
          <a:chOff x="0" y="0"/>
          <a:chExt cx="0" cy="0"/>
        </a:xfrm>
      </p:grpSpPr>
      <p:pic>
        <p:nvPicPr>
          <p:cNvPr id="4100" name="Picture 4" descr="Treatment Options, Timing and Sequencing: Orthodontics | Pocket Dentistry">
            <a:extLst>
              <a:ext uri="{FF2B5EF4-FFF2-40B4-BE49-F238E27FC236}">
                <a16:creationId xmlns:a16="http://schemas.microsoft.com/office/drawing/2014/main" id="{74A1D3C6-AB94-4A0A-1427-78FDC33EB0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605" y="1171931"/>
            <a:ext cx="5700439" cy="368003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movable appliances - An Introduction to Orthodontics, 2nd Edition">
            <a:extLst>
              <a:ext uri="{FF2B5EF4-FFF2-40B4-BE49-F238E27FC236}">
                <a16:creationId xmlns:a16="http://schemas.microsoft.com/office/drawing/2014/main" id="{4662186C-9935-3014-A63F-C262F2447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2088" y="3429000"/>
            <a:ext cx="4919234" cy="3307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78695DB-A1C3-D068-962E-6B669DBA15FD}"/>
              </a:ext>
            </a:extLst>
          </p:cNvPr>
          <p:cNvSpPr txBox="1"/>
          <p:nvPr/>
        </p:nvSpPr>
        <p:spPr>
          <a:xfrm>
            <a:off x="982997" y="5082611"/>
            <a:ext cx="5113003" cy="1569660"/>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Acrylic base plate</a:t>
            </a:r>
          </a:p>
          <a:p>
            <a:r>
              <a:rPr lang="en-US" sz="2400" dirty="0"/>
              <a:t>4- Hawley arch</a:t>
            </a:r>
            <a:endParaRPr lang="en-US" dirty="0"/>
          </a:p>
        </p:txBody>
      </p:sp>
      <p:sp>
        <p:nvSpPr>
          <p:cNvPr id="3" name="TextBox 2">
            <a:extLst>
              <a:ext uri="{FF2B5EF4-FFF2-40B4-BE49-F238E27FC236}">
                <a16:creationId xmlns:a16="http://schemas.microsoft.com/office/drawing/2014/main" id="{41A5130C-07DA-6103-49B7-21BE606B1A56}"/>
              </a:ext>
            </a:extLst>
          </p:cNvPr>
          <p:cNvSpPr txBox="1"/>
          <p:nvPr/>
        </p:nvSpPr>
        <p:spPr>
          <a:xfrm>
            <a:off x="2625213" y="418061"/>
            <a:ext cx="2999667" cy="523220"/>
          </a:xfrm>
          <a:prstGeom prst="rect">
            <a:avLst/>
          </a:prstGeom>
          <a:noFill/>
        </p:spPr>
        <p:txBody>
          <a:bodyPr wrap="none" rtlCol="0">
            <a:spAutoFit/>
          </a:bodyPr>
          <a:lstStyle/>
          <a:p>
            <a:r>
              <a:rPr lang="en-US" sz="2800" b="1" dirty="0">
                <a:solidFill>
                  <a:schemeClr val="accent2">
                    <a:lumMod val="50000"/>
                  </a:schemeClr>
                </a:solidFill>
              </a:rPr>
              <a:t>Median diastema</a:t>
            </a:r>
          </a:p>
        </p:txBody>
      </p:sp>
    </p:spTree>
    <p:extLst>
      <p:ext uri="{BB962C8B-B14F-4D97-AF65-F5344CB8AC3E}">
        <p14:creationId xmlns:p14="http://schemas.microsoft.com/office/powerpoint/2010/main" val="27890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additive="base">
                                        <p:cTn id="7" dur="500" fill="hold"/>
                                        <p:tgtEl>
                                          <p:spTgt spid="4100"/>
                                        </p:tgtEl>
                                        <p:attrNameLst>
                                          <p:attrName>ppt_x</p:attrName>
                                        </p:attrNameLst>
                                      </p:cBhvr>
                                      <p:tavLst>
                                        <p:tav tm="0">
                                          <p:val>
                                            <p:strVal val="#ppt_x"/>
                                          </p:val>
                                        </p:tav>
                                        <p:tav tm="100000">
                                          <p:val>
                                            <p:strVal val="#ppt_x"/>
                                          </p:val>
                                        </p:tav>
                                      </p:tavLst>
                                    </p:anim>
                                    <p:anim calcmode="lin" valueType="num">
                                      <p:cBhvr additive="base">
                                        <p:cTn id="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102"/>
                                        </p:tgtEl>
                                        <p:attrNameLst>
                                          <p:attrName>style.visibility</p:attrName>
                                        </p:attrNameLst>
                                      </p:cBhvr>
                                      <p:to>
                                        <p:strVal val="visible"/>
                                      </p:to>
                                    </p:set>
                                    <p:animEffect transition="in" filter="wipe(down)">
                                      <p:cBhvr>
                                        <p:cTn id="13" dur="500"/>
                                        <p:tgtEl>
                                          <p:spTgt spid="410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8BE31-BF74-316F-613A-A6ACE52E6D84}"/>
            </a:ext>
          </a:extLst>
        </p:cNvPr>
        <p:cNvGrpSpPr/>
        <p:nvPr/>
      </p:nvGrpSpPr>
      <p:grpSpPr>
        <a:xfrm>
          <a:off x="0" y="0"/>
          <a:ext cx="0" cy="0"/>
          <a:chOff x="0" y="0"/>
          <a:chExt cx="0" cy="0"/>
        </a:xfrm>
      </p:grpSpPr>
      <p:pic>
        <p:nvPicPr>
          <p:cNvPr id="1028" name="Picture 4" descr="CANINE RETRACTORS – Dentowesome">
            <a:extLst>
              <a:ext uri="{FF2B5EF4-FFF2-40B4-BE49-F238E27FC236}">
                <a16:creationId xmlns:a16="http://schemas.microsoft.com/office/drawing/2014/main" id="{F63220BB-4EA2-253E-E767-11750AAC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6650" y="2782339"/>
            <a:ext cx="5486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4B5D589-B5FD-179C-EF28-84178E237D71}"/>
              </a:ext>
            </a:extLst>
          </p:cNvPr>
          <p:cNvSpPr txBox="1"/>
          <p:nvPr/>
        </p:nvSpPr>
        <p:spPr>
          <a:xfrm>
            <a:off x="2625213" y="418061"/>
            <a:ext cx="3842975" cy="523220"/>
          </a:xfrm>
          <a:prstGeom prst="rect">
            <a:avLst/>
          </a:prstGeom>
          <a:noFill/>
        </p:spPr>
        <p:txBody>
          <a:bodyPr wrap="none" rtlCol="0">
            <a:spAutoFit/>
          </a:bodyPr>
          <a:lstStyle/>
          <a:p>
            <a:r>
              <a:rPr lang="en-US" sz="2800" b="1" dirty="0">
                <a:solidFill>
                  <a:schemeClr val="accent2">
                    <a:lumMod val="50000"/>
                  </a:schemeClr>
                </a:solidFill>
              </a:rPr>
              <a:t>Mesial inclined canine</a:t>
            </a:r>
          </a:p>
        </p:txBody>
      </p:sp>
      <p:sp>
        <p:nvSpPr>
          <p:cNvPr id="3" name="TextBox 2">
            <a:extLst>
              <a:ext uri="{FF2B5EF4-FFF2-40B4-BE49-F238E27FC236}">
                <a16:creationId xmlns:a16="http://schemas.microsoft.com/office/drawing/2014/main" id="{92EA858C-C9D3-3A3F-6E12-99E1AE2F848E}"/>
              </a:ext>
            </a:extLst>
          </p:cNvPr>
          <p:cNvSpPr txBox="1"/>
          <p:nvPr/>
        </p:nvSpPr>
        <p:spPr>
          <a:xfrm>
            <a:off x="712349" y="2732702"/>
            <a:ext cx="5113003" cy="1200329"/>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Acrylic base plate</a:t>
            </a:r>
          </a:p>
        </p:txBody>
      </p:sp>
    </p:spTree>
    <p:extLst>
      <p:ext uri="{BB962C8B-B14F-4D97-AF65-F5344CB8AC3E}">
        <p14:creationId xmlns:p14="http://schemas.microsoft.com/office/powerpoint/2010/main" val="427521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9C63A-182E-AD82-BBBA-E6219F50E9B4}"/>
            </a:ext>
          </a:extLst>
        </p:cNvPr>
        <p:cNvGrpSpPr/>
        <p:nvPr/>
      </p:nvGrpSpPr>
      <p:grpSpPr>
        <a:xfrm>
          <a:off x="0" y="0"/>
          <a:ext cx="0" cy="0"/>
          <a:chOff x="0" y="0"/>
          <a:chExt cx="0" cy="0"/>
        </a:xfrm>
      </p:grpSpPr>
      <p:pic>
        <p:nvPicPr>
          <p:cNvPr id="2050" name="Picture 2" descr="Space in Teeth - Causes and Solution of Gaps Between the Teeth">
            <a:extLst>
              <a:ext uri="{FF2B5EF4-FFF2-40B4-BE49-F238E27FC236}">
                <a16:creationId xmlns:a16="http://schemas.microsoft.com/office/drawing/2014/main" id="{9612DE93-DD6B-6E13-5DB4-907F80340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0025" y="1081926"/>
            <a:ext cx="5820262" cy="2735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nagement of Proclined Teeth">
            <a:extLst>
              <a:ext uri="{FF2B5EF4-FFF2-40B4-BE49-F238E27FC236}">
                <a16:creationId xmlns:a16="http://schemas.microsoft.com/office/drawing/2014/main" id="{51DECB88-7F44-01FB-E81B-E6126E7AF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70" y="3817752"/>
            <a:ext cx="5152717" cy="317090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E200054-3BFA-4388-C9B5-3C510E4192DB}"/>
              </a:ext>
            </a:extLst>
          </p:cNvPr>
          <p:cNvPicPr>
            <a:picLocks noChangeAspect="1"/>
          </p:cNvPicPr>
          <p:nvPr/>
        </p:nvPicPr>
        <p:blipFill>
          <a:blip r:embed="rId4"/>
          <a:stretch>
            <a:fillRect/>
          </a:stretch>
        </p:blipFill>
        <p:spPr>
          <a:xfrm>
            <a:off x="1288026" y="1558980"/>
            <a:ext cx="3979912" cy="2756458"/>
          </a:xfrm>
          <a:prstGeom prst="rect">
            <a:avLst/>
          </a:prstGeom>
        </p:spPr>
      </p:pic>
      <p:sp>
        <p:nvSpPr>
          <p:cNvPr id="3" name="TextBox 2">
            <a:extLst>
              <a:ext uri="{FF2B5EF4-FFF2-40B4-BE49-F238E27FC236}">
                <a16:creationId xmlns:a16="http://schemas.microsoft.com/office/drawing/2014/main" id="{B99FC385-1CC4-68B9-6AB2-1735D0659FA5}"/>
              </a:ext>
            </a:extLst>
          </p:cNvPr>
          <p:cNvSpPr txBox="1"/>
          <p:nvPr/>
        </p:nvSpPr>
        <p:spPr>
          <a:xfrm>
            <a:off x="275739" y="604873"/>
            <a:ext cx="6341372" cy="954107"/>
          </a:xfrm>
          <a:prstGeom prst="rect">
            <a:avLst/>
          </a:prstGeom>
          <a:noFill/>
        </p:spPr>
        <p:txBody>
          <a:bodyPr wrap="square" rtlCol="0">
            <a:spAutoFit/>
          </a:bodyPr>
          <a:lstStyle/>
          <a:p>
            <a:pPr algn="ctr"/>
            <a:r>
              <a:rPr lang="en-US" sz="2800" b="1" dirty="0">
                <a:solidFill>
                  <a:schemeClr val="accent2">
                    <a:lumMod val="50000"/>
                  </a:schemeClr>
                </a:solidFill>
              </a:rPr>
              <a:t>Retraction of spaced and/or </a:t>
            </a:r>
            <a:r>
              <a:rPr lang="en-US" sz="2800" b="1" dirty="0" err="1">
                <a:solidFill>
                  <a:schemeClr val="accent2">
                    <a:lumMod val="50000"/>
                  </a:schemeClr>
                </a:solidFill>
              </a:rPr>
              <a:t>proclined</a:t>
            </a:r>
            <a:r>
              <a:rPr lang="en-US" sz="2800" b="1" dirty="0">
                <a:solidFill>
                  <a:schemeClr val="accent2">
                    <a:lumMod val="50000"/>
                  </a:schemeClr>
                </a:solidFill>
              </a:rPr>
              <a:t> anterior teeth</a:t>
            </a:r>
          </a:p>
        </p:txBody>
      </p:sp>
      <p:sp>
        <p:nvSpPr>
          <p:cNvPr id="4" name="TextBox 3">
            <a:extLst>
              <a:ext uri="{FF2B5EF4-FFF2-40B4-BE49-F238E27FC236}">
                <a16:creationId xmlns:a16="http://schemas.microsoft.com/office/drawing/2014/main" id="{B72EA2A0-A4AA-DA28-CC0A-28905217F7AE}"/>
              </a:ext>
            </a:extLst>
          </p:cNvPr>
          <p:cNvSpPr txBox="1"/>
          <p:nvPr/>
        </p:nvSpPr>
        <p:spPr>
          <a:xfrm>
            <a:off x="358388" y="4781571"/>
            <a:ext cx="5113003" cy="1569660"/>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Acrylic base plate</a:t>
            </a:r>
          </a:p>
          <a:p>
            <a:r>
              <a:rPr lang="en-US" sz="2400" dirty="0"/>
              <a:t>4- Hawley arch</a:t>
            </a:r>
            <a:endParaRPr lang="en-US" dirty="0"/>
          </a:p>
        </p:txBody>
      </p:sp>
    </p:spTree>
    <p:extLst>
      <p:ext uri="{BB962C8B-B14F-4D97-AF65-F5344CB8AC3E}">
        <p14:creationId xmlns:p14="http://schemas.microsoft.com/office/powerpoint/2010/main" val="206025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fade">
                                      <p:cBhvr>
                                        <p:cTn id="11" dur="1000"/>
                                        <p:tgtEl>
                                          <p:spTgt spid="2052"/>
                                        </p:tgtEl>
                                      </p:cBhvr>
                                    </p:animEffect>
                                    <p:anim calcmode="lin" valueType="num">
                                      <p:cBhvr>
                                        <p:cTn id="12" dur="1000" fill="hold"/>
                                        <p:tgtEl>
                                          <p:spTgt spid="2052"/>
                                        </p:tgtEl>
                                        <p:attrNameLst>
                                          <p:attrName>ppt_x</p:attrName>
                                        </p:attrNameLst>
                                      </p:cBhvr>
                                      <p:tavLst>
                                        <p:tav tm="0">
                                          <p:val>
                                            <p:strVal val="#ppt_x"/>
                                          </p:val>
                                        </p:tav>
                                        <p:tav tm="100000">
                                          <p:val>
                                            <p:strVal val="#ppt_x"/>
                                          </p:val>
                                        </p:tav>
                                      </p:tavLst>
                                    </p:anim>
                                    <p:anim calcmode="lin" valueType="num">
                                      <p:cBhvr>
                                        <p:cTn id="1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randombar(horizont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ine Orthodontics | Deep-Bite">
            <a:extLst>
              <a:ext uri="{FF2B5EF4-FFF2-40B4-BE49-F238E27FC236}">
                <a16:creationId xmlns:a16="http://schemas.microsoft.com/office/drawing/2014/main" id="{814DD283-C4AB-DC2F-15AD-7F4ACAF0A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1428" y="1413229"/>
            <a:ext cx="3972023" cy="29751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56B70F1-AD4B-7B46-61EC-4ED34D9AB889}"/>
              </a:ext>
            </a:extLst>
          </p:cNvPr>
          <p:cNvPicPr>
            <a:picLocks noChangeAspect="1"/>
          </p:cNvPicPr>
          <p:nvPr/>
        </p:nvPicPr>
        <p:blipFill>
          <a:blip r:embed="rId3"/>
          <a:stretch>
            <a:fillRect/>
          </a:stretch>
        </p:blipFill>
        <p:spPr>
          <a:xfrm>
            <a:off x="8281373" y="3269379"/>
            <a:ext cx="3463484" cy="3003602"/>
          </a:xfrm>
          <a:prstGeom prst="rect">
            <a:avLst/>
          </a:prstGeom>
        </p:spPr>
      </p:pic>
      <p:sp>
        <p:nvSpPr>
          <p:cNvPr id="3" name="TextBox 2">
            <a:extLst>
              <a:ext uri="{FF2B5EF4-FFF2-40B4-BE49-F238E27FC236}">
                <a16:creationId xmlns:a16="http://schemas.microsoft.com/office/drawing/2014/main" id="{570074B5-5EB1-EB88-37A4-EC6CE416D1A0}"/>
              </a:ext>
            </a:extLst>
          </p:cNvPr>
          <p:cNvSpPr txBox="1"/>
          <p:nvPr/>
        </p:nvSpPr>
        <p:spPr>
          <a:xfrm>
            <a:off x="-972958" y="890009"/>
            <a:ext cx="6341372" cy="523220"/>
          </a:xfrm>
          <a:prstGeom prst="rect">
            <a:avLst/>
          </a:prstGeom>
          <a:noFill/>
        </p:spPr>
        <p:txBody>
          <a:bodyPr wrap="square" rtlCol="0">
            <a:spAutoFit/>
          </a:bodyPr>
          <a:lstStyle/>
          <a:p>
            <a:pPr algn="ctr"/>
            <a:r>
              <a:rPr lang="en-US" sz="2800" b="1" dirty="0">
                <a:solidFill>
                  <a:schemeClr val="accent2">
                    <a:lumMod val="50000"/>
                  </a:schemeClr>
                </a:solidFill>
              </a:rPr>
              <a:t>Deep bite</a:t>
            </a:r>
          </a:p>
        </p:txBody>
      </p:sp>
      <p:sp>
        <p:nvSpPr>
          <p:cNvPr id="4" name="TextBox 3">
            <a:extLst>
              <a:ext uri="{FF2B5EF4-FFF2-40B4-BE49-F238E27FC236}">
                <a16:creationId xmlns:a16="http://schemas.microsoft.com/office/drawing/2014/main" id="{E8F7D0E8-B97B-DB9B-313A-A96B10C562C7}"/>
              </a:ext>
            </a:extLst>
          </p:cNvPr>
          <p:cNvSpPr txBox="1"/>
          <p:nvPr/>
        </p:nvSpPr>
        <p:spPr>
          <a:xfrm>
            <a:off x="358388" y="4781571"/>
            <a:ext cx="5113003" cy="1569660"/>
          </a:xfrm>
          <a:prstGeom prst="rect">
            <a:avLst/>
          </a:prstGeom>
          <a:noFill/>
        </p:spPr>
        <p:txBody>
          <a:bodyPr wrap="none" rtlCol="0">
            <a:spAutoFit/>
          </a:bodyPr>
          <a:lstStyle/>
          <a:p>
            <a:r>
              <a:rPr lang="en-US" dirty="0"/>
              <a:t>1- </a:t>
            </a:r>
            <a:r>
              <a:rPr lang="en-US" sz="2400" dirty="0"/>
              <a:t>Active component:……………………</a:t>
            </a:r>
          </a:p>
          <a:p>
            <a:r>
              <a:rPr lang="en-US" sz="2400" dirty="0"/>
              <a:t>2- Retentive components:………………</a:t>
            </a:r>
          </a:p>
          <a:p>
            <a:r>
              <a:rPr lang="en-US" sz="2400" dirty="0"/>
              <a:t>3- Acrylic base plate</a:t>
            </a:r>
          </a:p>
          <a:p>
            <a:r>
              <a:rPr lang="en-US" sz="2400" dirty="0"/>
              <a:t>4- Hawley arch</a:t>
            </a:r>
            <a:endParaRPr lang="en-US" dirty="0"/>
          </a:p>
        </p:txBody>
      </p:sp>
    </p:spTree>
    <p:extLst>
      <p:ext uri="{BB962C8B-B14F-4D97-AF65-F5344CB8AC3E}">
        <p14:creationId xmlns:p14="http://schemas.microsoft.com/office/powerpoint/2010/main" val="7149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700</TotalTime>
  <Words>579</Words>
  <Application>Microsoft Office PowerPoint</Application>
  <PresentationFormat>Widescreen</PresentationFormat>
  <Paragraphs>88</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Aptos</vt:lpstr>
      <vt:lpstr>Aptos Display</vt:lpstr>
      <vt:lpstr>Arial</vt:lpstr>
      <vt:lpstr>Times New Roman</vt:lpstr>
      <vt:lpstr>Office Theme</vt:lpstr>
      <vt:lpstr>The extensions of the acrylic base plate of removable orthodontic appliane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of removable orthodontic appliance</dc:title>
  <dc:creator>FNU LNU</dc:creator>
  <cp:lastModifiedBy>abdalbasit Fatihallah</cp:lastModifiedBy>
  <cp:revision>52</cp:revision>
  <dcterms:created xsi:type="dcterms:W3CDTF">2024-02-17T18:22:19Z</dcterms:created>
  <dcterms:modified xsi:type="dcterms:W3CDTF">2025-03-22T17:48:53Z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2024-02-17T18:54:09Z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7ed1acbe-57ff-45dd-b410-d5111f8c4a59</vt:lpwstr>
  </property>
  <property fmtid="{D5CDD505-2E9C-101B-9397-08002B2CF9AE}" pid="7" name="MSIP_Label_defa4170-0d19-0005-0004-bc88714345d2_ActionId">
    <vt:lpwstr>20b1f099-fe15-48b0-93c7-b299c03f1bec</vt:lpwstr>
  </property>
  <property fmtid="{D5CDD505-2E9C-101B-9397-08002B2CF9AE}" pid="8" name="MSIP_Label_defa4170-0d19-0005-0004-bc88714345d2_ContentBits">
    <vt:lpwstr>0</vt:lpwstr>
  </property>
</Properties>
</file>