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Times New Roman" panose="02020603050405020304" pitchFamily="18" charset="0"/>
      <p:regular r:id="rId15"/>
    </p:embeddedFont>
    <p:embeddedFont>
      <p:font typeface="Times New Roman Bold" panose="02020803070505020304" pitchFamily="18"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hyperlink" Target="https://www.semanticscholar.org/paper/017b51df3a0973c682527035b6103b82c8b601a1" TargetMode="External"/><Relationship Id="rId3" Type="http://schemas.openxmlformats.org/officeDocument/2006/relationships/image" Target="../media/image4.svg"/><Relationship Id="rId7" Type="http://schemas.openxmlformats.org/officeDocument/2006/relationships/hyperlink" Target="https://www.semanticscholar.org/paper/20bb9c71e1254296e4a5adefb0afe1b59c804a63"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hyperlink" Target="https://www.semanticscholar.org/paper/d9c763d134a45a0f0ac6f137677a258d6acb25a5" TargetMode="External"/><Relationship Id="rId4" Type="http://schemas.openxmlformats.org/officeDocument/2006/relationships/image" Target="../media/image5.jpeg"/><Relationship Id="rId9" Type="http://schemas.openxmlformats.org/officeDocument/2006/relationships/hyperlink" Target="https://www.semanticscholar.org/paper/743f5ae6eb79bff505a66d7c041dece92468bc0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8557667" y="1028700"/>
            <a:ext cx="1728179" cy="2233138"/>
          </a:xfrm>
          <a:custGeom>
            <a:avLst/>
            <a:gdLst/>
            <a:ahLst/>
            <a:cxnLst/>
            <a:rect l="l" t="t" r="r" b="b"/>
            <a:pathLst>
              <a:path w="1728179" h="2233138">
                <a:moveTo>
                  <a:pt x="0" y="0"/>
                </a:moveTo>
                <a:lnTo>
                  <a:pt x="1728179" y="0"/>
                </a:lnTo>
                <a:lnTo>
                  <a:pt x="1728179" y="2233138"/>
                </a:lnTo>
                <a:lnTo>
                  <a:pt x="0" y="22331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927849" y="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97099" y="1255739"/>
            <a:ext cx="7590721" cy="7775522"/>
            <a:chOff x="0" y="0"/>
            <a:chExt cx="793482" cy="812800"/>
          </a:xfrm>
        </p:grpSpPr>
        <p:sp>
          <p:nvSpPr>
            <p:cNvPr id="5" name="Freeform 5"/>
            <p:cNvSpPr/>
            <p:nvPr/>
          </p:nvSpPr>
          <p:spPr>
            <a:xfrm>
              <a:off x="0" y="0"/>
              <a:ext cx="793482" cy="812800"/>
            </a:xfrm>
            <a:custGeom>
              <a:avLst/>
              <a:gdLst/>
              <a:ahLst/>
              <a:cxnLst/>
              <a:rect l="l" t="t" r="r" b="b"/>
              <a:pathLst>
                <a:path w="793482" h="812800">
                  <a:moveTo>
                    <a:pt x="396741" y="0"/>
                  </a:moveTo>
                  <a:cubicBezTo>
                    <a:pt x="177627" y="0"/>
                    <a:pt x="0" y="181951"/>
                    <a:pt x="0" y="406400"/>
                  </a:cubicBezTo>
                  <a:cubicBezTo>
                    <a:pt x="0" y="630849"/>
                    <a:pt x="177627" y="812800"/>
                    <a:pt x="396741" y="812800"/>
                  </a:cubicBezTo>
                  <a:cubicBezTo>
                    <a:pt x="615855" y="812800"/>
                    <a:pt x="793482" y="630849"/>
                    <a:pt x="793482" y="406400"/>
                  </a:cubicBezTo>
                  <a:cubicBezTo>
                    <a:pt x="793482" y="181951"/>
                    <a:pt x="615855" y="0"/>
                    <a:pt x="396741" y="0"/>
                  </a:cubicBezTo>
                  <a:close/>
                </a:path>
              </a:pathLst>
            </a:custGeom>
            <a:blipFill>
              <a:blip r:embed="rId6"/>
              <a:stretch>
                <a:fillRect l="-26730" r="-26730"/>
              </a:stretch>
            </a:blipFill>
          </p:spPr>
        </p:sp>
      </p:grpSp>
      <p:sp>
        <p:nvSpPr>
          <p:cNvPr id="6" name="Freeform 6"/>
          <p:cNvSpPr/>
          <p:nvPr/>
        </p:nvSpPr>
        <p:spPr>
          <a:xfrm>
            <a:off x="8044540" y="5334521"/>
            <a:ext cx="4090613" cy="4695108"/>
          </a:xfrm>
          <a:custGeom>
            <a:avLst/>
            <a:gdLst/>
            <a:ahLst/>
            <a:cxnLst/>
            <a:rect l="l" t="t" r="r" b="b"/>
            <a:pathLst>
              <a:path w="4090613" h="4695108">
                <a:moveTo>
                  <a:pt x="0" y="0"/>
                </a:moveTo>
                <a:lnTo>
                  <a:pt x="4090613" y="0"/>
                </a:lnTo>
                <a:lnTo>
                  <a:pt x="4090613" y="4695108"/>
                </a:lnTo>
                <a:lnTo>
                  <a:pt x="0" y="4695108"/>
                </a:lnTo>
                <a:lnTo>
                  <a:pt x="0" y="0"/>
                </a:lnTo>
                <a:close/>
              </a:path>
            </a:pathLst>
          </a:custGeom>
          <a:blipFill>
            <a:blip r:embed="rId7">
              <a:alphaModFix amt="46000"/>
            </a:blip>
            <a:stretch>
              <a:fillRect/>
            </a:stretch>
          </a:blipFill>
        </p:spPr>
      </p:sp>
      <p:sp>
        <p:nvSpPr>
          <p:cNvPr id="7" name="TextBox 7"/>
          <p:cNvSpPr txBox="1"/>
          <p:nvPr/>
        </p:nvSpPr>
        <p:spPr>
          <a:xfrm>
            <a:off x="11047846" y="723900"/>
            <a:ext cx="6562100" cy="2921883"/>
          </a:xfrm>
          <a:prstGeom prst="rect">
            <a:avLst/>
          </a:prstGeom>
        </p:spPr>
        <p:txBody>
          <a:bodyPr lIns="0" tIns="0" rIns="0" bIns="0" rtlCol="0" anchor="t">
            <a:spAutoFit/>
          </a:bodyPr>
          <a:lstStyle/>
          <a:p>
            <a:pPr algn="ctr" rtl="1">
              <a:lnSpc>
                <a:spcPts val="11154"/>
              </a:lnSpc>
            </a:pPr>
            <a:r>
              <a:rPr lang="ar-EG" sz="7967" b="1">
                <a:solidFill>
                  <a:srgbClr val="BB8161"/>
                </a:solidFill>
                <a:latin typeface="Times New Roman Bold"/>
                <a:ea typeface="Times New Roman Bold"/>
                <a:cs typeface="Times New Roman Bold"/>
                <a:sym typeface="Times New Roman Bold"/>
                <a:rtl/>
              </a:rPr>
              <a:t>جامعة بغداد / كلية القانون</a:t>
            </a:r>
          </a:p>
        </p:txBody>
      </p:sp>
      <p:sp>
        <p:nvSpPr>
          <p:cNvPr id="8" name="TextBox 8"/>
          <p:cNvSpPr txBox="1"/>
          <p:nvPr/>
        </p:nvSpPr>
        <p:spPr>
          <a:xfrm>
            <a:off x="8219999" y="3734548"/>
            <a:ext cx="9668745" cy="1765364"/>
          </a:xfrm>
          <a:prstGeom prst="rect">
            <a:avLst/>
          </a:prstGeom>
        </p:spPr>
        <p:txBody>
          <a:bodyPr lIns="0" tIns="0" rIns="0" bIns="0" rtlCol="0" anchor="t">
            <a:spAutoFit/>
          </a:bodyPr>
          <a:lstStyle/>
          <a:p>
            <a:pPr algn="r" rtl="1">
              <a:lnSpc>
                <a:spcPts val="6286"/>
              </a:lnSpc>
            </a:pPr>
            <a:r>
              <a:rPr lang="ar-EG" sz="6759" b="1">
                <a:solidFill>
                  <a:srgbClr val="000000"/>
                </a:solidFill>
                <a:latin typeface="Times New Roman Bold"/>
                <a:ea typeface="Times New Roman Bold"/>
                <a:cs typeface="Times New Roman Bold"/>
                <a:sym typeface="Times New Roman Bold"/>
                <a:rtl/>
              </a:rPr>
              <a:t>توظيف الذكاء الاصطناعي في البحث العلمي</a:t>
            </a:r>
          </a:p>
        </p:txBody>
      </p:sp>
      <p:sp>
        <p:nvSpPr>
          <p:cNvPr id="9" name="TextBox 9"/>
          <p:cNvSpPr txBox="1"/>
          <p:nvPr/>
        </p:nvSpPr>
        <p:spPr>
          <a:xfrm>
            <a:off x="9569852" y="8061616"/>
            <a:ext cx="7244340" cy="781753"/>
          </a:xfrm>
          <a:prstGeom prst="rect">
            <a:avLst/>
          </a:prstGeom>
        </p:spPr>
        <p:txBody>
          <a:bodyPr lIns="0" tIns="0" rIns="0" bIns="0" rtlCol="0" anchor="t">
            <a:spAutoFit/>
          </a:bodyPr>
          <a:lstStyle/>
          <a:p>
            <a:pPr algn="just" rtl="1">
              <a:lnSpc>
                <a:spcPts val="5739"/>
              </a:lnSpc>
            </a:pPr>
            <a:r>
              <a:rPr lang="ar-EG" sz="4099">
                <a:solidFill>
                  <a:srgbClr val="000000"/>
                </a:solidFill>
                <a:latin typeface="Times New Roman"/>
                <a:ea typeface="Times New Roman"/>
                <a:cs typeface="Times New Roman"/>
                <a:sym typeface="Times New Roman"/>
                <a:rtl/>
              </a:rPr>
              <a:t>م.م علا محمد باسل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10327105" y="91493"/>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0" y="-2889921"/>
            <a:ext cx="18540816" cy="6290991"/>
          </a:xfrm>
          <a:custGeom>
            <a:avLst/>
            <a:gdLst/>
            <a:ahLst/>
            <a:cxnLst/>
            <a:rect l="l" t="t" r="r" b="b"/>
            <a:pathLst>
              <a:path w="18540816" h="6290991">
                <a:moveTo>
                  <a:pt x="0" y="0"/>
                </a:moveTo>
                <a:lnTo>
                  <a:pt x="18540816" y="0"/>
                </a:lnTo>
                <a:lnTo>
                  <a:pt x="18540816" y="6290990"/>
                </a:lnTo>
                <a:lnTo>
                  <a:pt x="0" y="6290990"/>
                </a:lnTo>
                <a:lnTo>
                  <a:pt x="0" y="0"/>
                </a:lnTo>
                <a:close/>
              </a:path>
            </a:pathLst>
          </a:custGeom>
          <a:blipFill>
            <a:blip r:embed="rId4"/>
            <a:stretch>
              <a:fillRect r="-5672" b="-43651"/>
            </a:stretch>
          </a:blipFill>
        </p:spPr>
      </p:sp>
      <p:sp>
        <p:nvSpPr>
          <p:cNvPr id="4" name="Freeform 4"/>
          <p:cNvSpPr/>
          <p:nvPr/>
        </p:nvSpPr>
        <p:spPr>
          <a:xfrm>
            <a:off x="546742" y="3847775"/>
            <a:ext cx="4958008" cy="5410525"/>
          </a:xfrm>
          <a:custGeom>
            <a:avLst/>
            <a:gdLst/>
            <a:ahLst/>
            <a:cxnLst/>
            <a:rect l="l" t="t" r="r" b="b"/>
            <a:pathLst>
              <a:path w="4958008" h="5410525">
                <a:moveTo>
                  <a:pt x="0" y="0"/>
                </a:moveTo>
                <a:lnTo>
                  <a:pt x="4958007" y="0"/>
                </a:lnTo>
                <a:lnTo>
                  <a:pt x="4958007" y="5410525"/>
                </a:lnTo>
                <a:lnTo>
                  <a:pt x="0" y="5410525"/>
                </a:lnTo>
                <a:lnTo>
                  <a:pt x="0" y="0"/>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5338153" y="3631428"/>
            <a:ext cx="7611695" cy="921096"/>
          </a:xfrm>
          <a:prstGeom prst="rect">
            <a:avLst/>
          </a:prstGeom>
        </p:spPr>
        <p:txBody>
          <a:bodyPr lIns="0" tIns="0" rIns="0" bIns="0" rtlCol="0" anchor="t">
            <a:spAutoFit/>
          </a:bodyPr>
          <a:lstStyle/>
          <a:p>
            <a:pPr algn="ctr" rtl="1">
              <a:lnSpc>
                <a:spcPts val="5864"/>
              </a:lnSpc>
            </a:pPr>
            <a:r>
              <a:rPr lang="ar-EG" sz="6305" b="1">
                <a:solidFill>
                  <a:srgbClr val="000000"/>
                </a:solidFill>
                <a:latin typeface="Times New Roman Bold"/>
                <a:ea typeface="Times New Roman Bold"/>
                <a:cs typeface="Times New Roman Bold"/>
                <a:sym typeface="Times New Roman Bold"/>
                <a:rtl/>
              </a:rPr>
              <a:t>محاور الورشة </a:t>
            </a:r>
          </a:p>
        </p:txBody>
      </p:sp>
      <p:sp>
        <p:nvSpPr>
          <p:cNvPr id="6" name="TextBox 6"/>
          <p:cNvSpPr txBox="1"/>
          <p:nvPr/>
        </p:nvSpPr>
        <p:spPr>
          <a:xfrm>
            <a:off x="5504749" y="4590592"/>
            <a:ext cx="12783251" cy="3584118"/>
          </a:xfrm>
          <a:prstGeom prst="rect">
            <a:avLst/>
          </a:prstGeom>
        </p:spPr>
        <p:txBody>
          <a:bodyPr lIns="0" tIns="0" rIns="0" bIns="0" rtlCol="0" anchor="t">
            <a:spAutoFit/>
          </a:bodyPr>
          <a:lstStyle/>
          <a:p>
            <a:pPr marL="864673" lvl="1" indent="-432337" algn="r" rtl="1">
              <a:lnSpc>
                <a:spcPts val="5606"/>
              </a:lnSpc>
              <a:buFont typeface="Arial"/>
              <a:buChar char="•"/>
            </a:pPr>
            <a:r>
              <a:rPr lang="ar-EG" sz="4004" dirty="0">
                <a:solidFill>
                  <a:srgbClr val="000000"/>
                </a:solidFill>
                <a:latin typeface="Times New Roman"/>
                <a:ea typeface="Times New Roman"/>
                <a:cs typeface="Times New Roman"/>
                <a:sym typeface="Times New Roman"/>
                <a:rtl/>
              </a:rPr>
              <a:t>الدور الإيجابي للذكاء الاصطناعي</a:t>
            </a:r>
          </a:p>
          <a:p>
            <a:pPr marL="864673" lvl="1" indent="-432337" algn="r" rtl="1">
              <a:lnSpc>
                <a:spcPts val="5606"/>
              </a:lnSpc>
              <a:buFont typeface="Arial"/>
              <a:buChar char="•"/>
            </a:pPr>
            <a:r>
              <a:rPr lang="ar-EG" sz="4004" dirty="0">
                <a:solidFill>
                  <a:srgbClr val="000000"/>
                </a:solidFill>
                <a:latin typeface="Times New Roman"/>
                <a:ea typeface="Times New Roman"/>
                <a:cs typeface="Times New Roman"/>
                <a:sym typeface="Times New Roman"/>
                <a:rtl/>
              </a:rPr>
              <a:t>التحديات والعيوب</a:t>
            </a:r>
          </a:p>
          <a:p>
            <a:pPr marL="864673" lvl="1" indent="-432337" algn="r" rtl="1">
              <a:lnSpc>
                <a:spcPts val="5606"/>
              </a:lnSpc>
              <a:buFont typeface="Arial"/>
              <a:buChar char="•"/>
            </a:pPr>
            <a:r>
              <a:rPr lang="ar-EG" sz="4004" dirty="0">
                <a:solidFill>
                  <a:srgbClr val="000000"/>
                </a:solidFill>
                <a:latin typeface="Times New Roman"/>
                <a:ea typeface="Times New Roman"/>
                <a:cs typeface="Times New Roman"/>
                <a:sym typeface="Times New Roman"/>
                <a:rtl/>
              </a:rPr>
              <a:t>التوصيات لتحسين التوظيف</a:t>
            </a:r>
          </a:p>
          <a:p>
            <a:pPr marL="864673" lvl="1" indent="-432337" algn="r" rtl="1">
              <a:lnSpc>
                <a:spcPts val="5606"/>
              </a:lnSpc>
              <a:buFont typeface="Arial"/>
              <a:buChar char="•"/>
            </a:pPr>
            <a:r>
              <a:rPr lang="ar-EG" sz="4004" dirty="0">
                <a:solidFill>
                  <a:srgbClr val="000000"/>
                </a:solidFill>
                <a:latin typeface="Times New Roman"/>
                <a:ea typeface="Times New Roman"/>
                <a:cs typeface="Times New Roman"/>
                <a:sym typeface="Times New Roman"/>
                <a:rtl/>
              </a:rPr>
              <a:t>الخلاصة</a:t>
            </a:r>
          </a:p>
          <a:p>
            <a:pPr algn="ctr">
              <a:lnSpc>
                <a:spcPts val="5606"/>
              </a:lnSpc>
            </a:pPr>
            <a:endParaRPr lang="ar-EG" sz="4004" dirty="0">
              <a:solidFill>
                <a:srgbClr val="000000"/>
              </a:solidFill>
              <a:latin typeface="Times New Roman"/>
              <a:ea typeface="Times New Roman"/>
              <a:cs typeface="Times New Roman"/>
              <a:sym typeface="Times New Roman"/>
              <a:rt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grpSp>
        <p:nvGrpSpPr>
          <p:cNvPr id="2" name="Group 2"/>
          <p:cNvGrpSpPr/>
          <p:nvPr/>
        </p:nvGrpSpPr>
        <p:grpSpPr>
          <a:xfrm>
            <a:off x="-427529" y="-1269546"/>
            <a:ext cx="11033785" cy="12826092"/>
            <a:chOff x="0" y="0"/>
            <a:chExt cx="2906017" cy="3378065"/>
          </a:xfrm>
        </p:grpSpPr>
        <p:sp>
          <p:nvSpPr>
            <p:cNvPr id="3" name="Freeform 3"/>
            <p:cNvSpPr/>
            <p:nvPr/>
          </p:nvSpPr>
          <p:spPr>
            <a:xfrm>
              <a:off x="0" y="0"/>
              <a:ext cx="2906018" cy="3378066"/>
            </a:xfrm>
            <a:custGeom>
              <a:avLst/>
              <a:gdLst/>
              <a:ahLst/>
              <a:cxnLst/>
              <a:rect l="l" t="t" r="r" b="b"/>
              <a:pathLst>
                <a:path w="2906018" h="3378066">
                  <a:moveTo>
                    <a:pt x="35784" y="0"/>
                  </a:moveTo>
                  <a:lnTo>
                    <a:pt x="2870233" y="0"/>
                  </a:lnTo>
                  <a:cubicBezTo>
                    <a:pt x="2889996" y="0"/>
                    <a:pt x="2906018" y="16021"/>
                    <a:pt x="2906018" y="35784"/>
                  </a:cubicBezTo>
                  <a:lnTo>
                    <a:pt x="2906018" y="3342281"/>
                  </a:lnTo>
                  <a:cubicBezTo>
                    <a:pt x="2906018" y="3362044"/>
                    <a:pt x="2889996" y="3378066"/>
                    <a:pt x="2870233" y="3378066"/>
                  </a:cubicBezTo>
                  <a:lnTo>
                    <a:pt x="35784" y="3378066"/>
                  </a:lnTo>
                  <a:cubicBezTo>
                    <a:pt x="16021" y="3378066"/>
                    <a:pt x="0" y="3362044"/>
                    <a:pt x="0" y="3342281"/>
                  </a:cubicBezTo>
                  <a:lnTo>
                    <a:pt x="0" y="35784"/>
                  </a:lnTo>
                  <a:cubicBezTo>
                    <a:pt x="0" y="16021"/>
                    <a:pt x="16021" y="0"/>
                    <a:pt x="35784"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4" name="TextBox 4"/>
            <p:cNvSpPr txBox="1"/>
            <p:nvPr/>
          </p:nvSpPr>
          <p:spPr>
            <a:xfrm>
              <a:off x="0" y="-38100"/>
              <a:ext cx="2906017" cy="341616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0" y="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33497" y="2755343"/>
            <a:ext cx="10078173" cy="536636"/>
          </a:xfrm>
          <a:prstGeom prst="rect">
            <a:avLst/>
          </a:prstGeom>
        </p:spPr>
        <p:txBody>
          <a:bodyPr lIns="0" tIns="0" rIns="0" bIns="0" rtlCol="0" anchor="t">
            <a:spAutoFit/>
          </a:bodyPr>
          <a:lstStyle/>
          <a:p>
            <a:pPr algn="l">
              <a:lnSpc>
                <a:spcPts val="3446"/>
              </a:lnSpc>
            </a:pPr>
            <a:r>
              <a:rPr lang="ar-EG" sz="3705" b="1">
                <a:solidFill>
                  <a:srgbClr val="000000"/>
                </a:solidFill>
                <a:latin typeface="Times New Roman Bold"/>
                <a:ea typeface="Times New Roman Bold"/>
                <a:cs typeface="Times New Roman Bold"/>
                <a:sym typeface="Times New Roman Bold"/>
                <a:rtl/>
              </a:rPr>
              <a:t>توظيف الذكاء الصناعي في عملية البحث العلمي</a:t>
            </a:r>
          </a:p>
        </p:txBody>
      </p:sp>
      <p:sp>
        <p:nvSpPr>
          <p:cNvPr id="7" name="Freeform 7"/>
          <p:cNvSpPr/>
          <p:nvPr/>
        </p:nvSpPr>
        <p:spPr>
          <a:xfrm>
            <a:off x="10247105" y="-423052"/>
            <a:ext cx="11225883" cy="11059825"/>
          </a:xfrm>
          <a:custGeom>
            <a:avLst/>
            <a:gdLst/>
            <a:ahLst/>
            <a:cxnLst/>
            <a:rect l="l" t="t" r="r" b="b"/>
            <a:pathLst>
              <a:path w="11225883" h="11059825">
                <a:moveTo>
                  <a:pt x="0" y="0"/>
                </a:moveTo>
                <a:lnTo>
                  <a:pt x="11225884" y="0"/>
                </a:lnTo>
                <a:lnTo>
                  <a:pt x="11225884" y="11059826"/>
                </a:lnTo>
                <a:lnTo>
                  <a:pt x="0" y="11059826"/>
                </a:lnTo>
                <a:lnTo>
                  <a:pt x="0" y="0"/>
                </a:lnTo>
                <a:close/>
              </a:path>
            </a:pathLst>
          </a:custGeom>
          <a:blipFill>
            <a:blip r:embed="rId4"/>
            <a:stretch>
              <a:fillRect l="-28711" r="-18885"/>
            </a:stretch>
          </a:blipFill>
        </p:spPr>
      </p:sp>
      <p:sp>
        <p:nvSpPr>
          <p:cNvPr id="8" name="Freeform 8"/>
          <p:cNvSpPr/>
          <p:nvPr/>
        </p:nvSpPr>
        <p:spPr>
          <a:xfrm>
            <a:off x="6573528" y="238549"/>
            <a:ext cx="2190779" cy="2190779"/>
          </a:xfrm>
          <a:custGeom>
            <a:avLst/>
            <a:gdLst/>
            <a:ahLst/>
            <a:cxnLst/>
            <a:rect l="l" t="t" r="r" b="b"/>
            <a:pathLst>
              <a:path w="2190779" h="2190779">
                <a:moveTo>
                  <a:pt x="0" y="0"/>
                </a:moveTo>
                <a:lnTo>
                  <a:pt x="2190778" y="0"/>
                </a:lnTo>
                <a:lnTo>
                  <a:pt x="2190778" y="2190778"/>
                </a:lnTo>
                <a:lnTo>
                  <a:pt x="0" y="21907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633956" y="238549"/>
            <a:ext cx="3445165" cy="2497745"/>
          </a:xfrm>
          <a:custGeom>
            <a:avLst/>
            <a:gdLst/>
            <a:ahLst/>
            <a:cxnLst/>
            <a:rect l="l" t="t" r="r" b="b"/>
            <a:pathLst>
              <a:path w="3445165" h="2497745">
                <a:moveTo>
                  <a:pt x="0" y="0"/>
                </a:moveTo>
                <a:lnTo>
                  <a:pt x="3445165" y="0"/>
                </a:lnTo>
                <a:lnTo>
                  <a:pt x="3445165" y="2497744"/>
                </a:lnTo>
                <a:lnTo>
                  <a:pt x="0" y="2497744"/>
                </a:lnTo>
                <a:lnTo>
                  <a:pt x="0" y="0"/>
                </a:lnTo>
                <a:close/>
              </a:path>
            </a:pathLst>
          </a:custGeom>
          <a:blipFill>
            <a:blip r:embed="rId7">
              <a:alphaModFix amt="51000"/>
            </a:blip>
            <a:stretch>
              <a:fillRect/>
            </a:stretch>
          </a:blipFill>
        </p:spPr>
      </p:sp>
      <p:sp>
        <p:nvSpPr>
          <p:cNvPr id="10" name="TextBox 10"/>
          <p:cNvSpPr txBox="1"/>
          <p:nvPr/>
        </p:nvSpPr>
        <p:spPr>
          <a:xfrm>
            <a:off x="333497" y="5063127"/>
            <a:ext cx="9714162" cy="3909468"/>
          </a:xfrm>
          <a:prstGeom prst="rect">
            <a:avLst/>
          </a:prstGeom>
        </p:spPr>
        <p:txBody>
          <a:bodyPr lIns="0" tIns="0" rIns="0" bIns="0" rtlCol="0" anchor="t">
            <a:spAutoFit/>
          </a:bodyPr>
          <a:lstStyle/>
          <a:p>
            <a:pPr algn="r">
              <a:lnSpc>
                <a:spcPts val="6186"/>
              </a:lnSpc>
            </a:pPr>
            <a:endParaRPr dirty="0"/>
          </a:p>
          <a:p>
            <a:pPr algn="r">
              <a:lnSpc>
                <a:spcPts val="6186"/>
              </a:lnSpc>
            </a:pPr>
            <a:r>
              <a:rPr lang="ar-EG" sz="4418" dirty="0">
                <a:solidFill>
                  <a:srgbClr val="000000"/>
                </a:solidFill>
                <a:latin typeface="Times New Roman"/>
                <a:ea typeface="Times New Roman"/>
                <a:cs typeface="Times New Roman"/>
                <a:sym typeface="Times New Roman"/>
                <a:rtl/>
              </a:rPr>
              <a:t>تُعد تقنيات الذكاء الاصطناعي أدوات قوية تعزز كفاءة البحث العلمي عبر عدة آليات، مع ضرورة توازن بين الاستفادة منها والاعتماد على القدرات البشرية</a:t>
            </a:r>
            <a:endParaRPr lang="en-US" sz="4418" dirty="0">
              <a:solidFill>
                <a:srgbClr val="000000"/>
              </a:solidFill>
              <a:latin typeface="Times New Roman"/>
              <a:ea typeface="Times New Roman"/>
              <a:cs typeface="Times New Roman"/>
              <a:sym typeface="Times New Roman"/>
            </a:endParaRPr>
          </a:p>
          <a:p>
            <a:pPr algn="r">
              <a:lnSpc>
                <a:spcPts val="6186"/>
              </a:lnSpc>
            </a:pPr>
            <a:endParaRPr lang="en-US" sz="4418" dirty="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0" y="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1750209" y="373510"/>
            <a:ext cx="6537791" cy="2891181"/>
          </a:xfrm>
          <a:custGeom>
            <a:avLst/>
            <a:gdLst/>
            <a:ahLst/>
            <a:cxnLst/>
            <a:rect l="l" t="t" r="r" b="b"/>
            <a:pathLst>
              <a:path w="6537791" h="2891181">
                <a:moveTo>
                  <a:pt x="0" y="0"/>
                </a:moveTo>
                <a:lnTo>
                  <a:pt x="6537791" y="0"/>
                </a:lnTo>
                <a:lnTo>
                  <a:pt x="6537791" y="2891181"/>
                </a:lnTo>
                <a:lnTo>
                  <a:pt x="0" y="2891181"/>
                </a:lnTo>
                <a:lnTo>
                  <a:pt x="0" y="0"/>
                </a:lnTo>
                <a:close/>
              </a:path>
            </a:pathLst>
          </a:custGeom>
          <a:blipFill>
            <a:blip r:embed="rId4">
              <a:alphaModFix amt="95000"/>
            </a:blip>
            <a:stretch>
              <a:fillRect t="-40735" b="-9923"/>
            </a:stretch>
          </a:blipFill>
        </p:spPr>
      </p:sp>
      <p:sp>
        <p:nvSpPr>
          <p:cNvPr id="4" name="Freeform 4"/>
          <p:cNvSpPr/>
          <p:nvPr/>
        </p:nvSpPr>
        <p:spPr>
          <a:xfrm>
            <a:off x="12741583" y="3405711"/>
            <a:ext cx="5237381" cy="6547138"/>
          </a:xfrm>
          <a:custGeom>
            <a:avLst/>
            <a:gdLst/>
            <a:ahLst/>
            <a:cxnLst/>
            <a:rect l="l" t="t" r="r" b="b"/>
            <a:pathLst>
              <a:path w="5237381" h="6547138">
                <a:moveTo>
                  <a:pt x="0" y="0"/>
                </a:moveTo>
                <a:lnTo>
                  <a:pt x="5237380" y="0"/>
                </a:lnTo>
                <a:lnTo>
                  <a:pt x="5237380" y="6547138"/>
                </a:lnTo>
                <a:lnTo>
                  <a:pt x="0" y="6547138"/>
                </a:lnTo>
                <a:lnTo>
                  <a:pt x="0" y="0"/>
                </a:lnTo>
                <a:close/>
              </a:path>
            </a:pathLst>
          </a:custGeom>
          <a:blipFill>
            <a:blip r:embed="rId5">
              <a:alphaModFix amt="38000"/>
            </a:blip>
            <a:stretch>
              <a:fillRect r="-1256"/>
            </a:stretch>
          </a:blipFill>
        </p:spPr>
      </p:sp>
      <p:sp>
        <p:nvSpPr>
          <p:cNvPr id="5" name="TextBox 5"/>
          <p:cNvSpPr txBox="1"/>
          <p:nvPr/>
        </p:nvSpPr>
        <p:spPr>
          <a:xfrm>
            <a:off x="3980447" y="231486"/>
            <a:ext cx="7424978" cy="2156585"/>
          </a:xfrm>
          <a:prstGeom prst="rect">
            <a:avLst/>
          </a:prstGeom>
        </p:spPr>
        <p:txBody>
          <a:bodyPr lIns="0" tIns="0" rIns="0" bIns="0" rtlCol="0" anchor="t">
            <a:spAutoFit/>
          </a:bodyPr>
          <a:lstStyle/>
          <a:p>
            <a:pPr algn="r">
              <a:lnSpc>
                <a:spcPts val="5273"/>
              </a:lnSpc>
            </a:pPr>
            <a:r>
              <a:rPr lang="ar-EG" sz="5670" b="1">
                <a:solidFill>
                  <a:srgbClr val="000000"/>
                </a:solidFill>
                <a:latin typeface="Times New Roman Bold"/>
                <a:ea typeface="Times New Roman Bold"/>
                <a:cs typeface="Times New Roman Bold"/>
                <a:sym typeface="Times New Roman Bold"/>
                <a:rtl/>
              </a:rPr>
              <a:t>الدور الإيجابي للذكاء الاصطناعي</a:t>
            </a:r>
          </a:p>
          <a:p>
            <a:pPr algn="r">
              <a:lnSpc>
                <a:spcPts val="5273"/>
              </a:lnSpc>
            </a:pPr>
            <a:endParaRPr lang="ar-EG" sz="5670" b="1">
              <a:solidFill>
                <a:srgbClr val="000000"/>
              </a:solidFill>
              <a:latin typeface="Times New Roman Bold"/>
              <a:ea typeface="Times New Roman Bold"/>
              <a:cs typeface="Times New Roman Bold"/>
              <a:sym typeface="Times New Roman Bold"/>
              <a:rtl/>
            </a:endParaRPr>
          </a:p>
        </p:txBody>
      </p:sp>
      <p:sp>
        <p:nvSpPr>
          <p:cNvPr id="6" name="TextBox 6"/>
          <p:cNvSpPr txBox="1"/>
          <p:nvPr/>
        </p:nvSpPr>
        <p:spPr>
          <a:xfrm>
            <a:off x="185553" y="1695278"/>
            <a:ext cx="11399311" cy="3014511"/>
          </a:xfrm>
          <a:prstGeom prst="rect">
            <a:avLst/>
          </a:prstGeom>
        </p:spPr>
        <p:txBody>
          <a:bodyPr lIns="0" tIns="0" rIns="0" bIns="0" rtlCol="0" anchor="t">
            <a:spAutoFit/>
          </a:bodyPr>
          <a:lstStyle/>
          <a:p>
            <a:pPr algn="r">
              <a:lnSpc>
                <a:spcPts val="3934"/>
              </a:lnSpc>
            </a:pPr>
            <a:r>
              <a:rPr lang="en-US" sz="2810">
                <a:solidFill>
                  <a:srgbClr val="000000"/>
                </a:solidFill>
                <a:latin typeface="Times New Roman"/>
                <a:ea typeface="Times New Roman"/>
                <a:cs typeface="Times New Roman"/>
                <a:sym typeface="Times New Roman"/>
              </a:rPr>
              <a:t>     .</a:t>
            </a:r>
            <a:r>
              <a:rPr lang="ar-EG" sz="2810">
                <a:solidFill>
                  <a:srgbClr val="000000"/>
                </a:solidFill>
                <a:latin typeface="Times New Roman"/>
                <a:ea typeface="Times New Roman"/>
                <a:cs typeface="Times New Roman"/>
                <a:sym typeface="Times New Roman"/>
                <a:rtl/>
              </a:rPr>
              <a:t>توسيع نطاق البحث وتسريعه</a:t>
            </a:r>
          </a:p>
          <a:p>
            <a:pPr algn="r">
              <a:lnSpc>
                <a:spcPts val="3934"/>
              </a:lnSpc>
            </a:pPr>
            <a:r>
              <a:rPr lang="ar-EG" sz="2810">
                <a:solidFill>
                  <a:srgbClr val="000000"/>
                </a:solidFill>
                <a:latin typeface="Times New Roman"/>
                <a:ea typeface="Times New Roman"/>
                <a:cs typeface="Times New Roman"/>
                <a:sym typeface="Times New Roman"/>
                <a:rtl/>
              </a:rPr>
              <a:t>يسهم الذكاء الاصطناعي في تحليل كميات كبيرة من البيانات بسرعة، مما يُقلل من الوقت المطلوب لإنجاز الأبحاث</a:t>
            </a:r>
            <a:r>
              <a:rPr lang="en-US" sz="2810">
                <a:solidFill>
                  <a:srgbClr val="000000"/>
                </a:solidFill>
                <a:latin typeface="Times New Roman"/>
                <a:ea typeface="Times New Roman"/>
                <a:cs typeface="Times New Roman"/>
                <a:sym typeface="Times New Roman"/>
              </a:rPr>
              <a:t> </a:t>
            </a:r>
          </a:p>
          <a:p>
            <a:pPr algn="r">
              <a:lnSpc>
                <a:spcPts val="3934"/>
              </a:lnSpc>
            </a:pPr>
            <a:r>
              <a:rPr lang="ar-EG" sz="2810">
                <a:solidFill>
                  <a:srgbClr val="000000"/>
                </a:solidFill>
                <a:latin typeface="Times New Roman"/>
                <a:ea typeface="Times New Roman"/>
                <a:cs typeface="Times New Roman"/>
                <a:sym typeface="Times New Roman"/>
                <a:rtl/>
              </a:rPr>
              <a:t>يدعم توليد الأفكار المبتكرة عبر توليد محتوى يضاهي العقل البشري، مما يساعد في تجنب التكرار في الأفكار البحثية</a:t>
            </a:r>
          </a:p>
          <a:p>
            <a:pPr algn="r">
              <a:lnSpc>
                <a:spcPts val="3934"/>
              </a:lnSpc>
            </a:pPr>
            <a:endParaRPr lang="ar-EG" sz="2810">
              <a:solidFill>
                <a:srgbClr val="000000"/>
              </a:solidFill>
              <a:latin typeface="Times New Roman"/>
              <a:ea typeface="Times New Roman"/>
              <a:cs typeface="Times New Roman"/>
              <a:sym typeface="Times New Roman"/>
              <a:rtl/>
            </a:endParaRPr>
          </a:p>
        </p:txBody>
      </p:sp>
      <p:sp>
        <p:nvSpPr>
          <p:cNvPr id="7" name="TextBox 7"/>
          <p:cNvSpPr txBox="1"/>
          <p:nvPr/>
        </p:nvSpPr>
        <p:spPr>
          <a:xfrm>
            <a:off x="0" y="7001022"/>
            <a:ext cx="11584865" cy="3070001"/>
          </a:xfrm>
          <a:prstGeom prst="rect">
            <a:avLst/>
          </a:prstGeom>
        </p:spPr>
        <p:txBody>
          <a:bodyPr lIns="0" tIns="0" rIns="0" bIns="0" rtlCol="0" anchor="t">
            <a:spAutoFit/>
          </a:bodyPr>
          <a:lstStyle/>
          <a:p>
            <a:pPr algn="r">
              <a:lnSpc>
                <a:spcPts val="4048"/>
              </a:lnSpc>
            </a:pPr>
            <a:r>
              <a:rPr lang="ar-EG" sz="2891">
                <a:solidFill>
                  <a:srgbClr val="000000"/>
                </a:solidFill>
                <a:latin typeface="Times New Roman"/>
                <a:ea typeface="Times New Roman"/>
                <a:cs typeface="Times New Roman"/>
                <a:sym typeface="Times New Roman"/>
                <a:rtl/>
              </a:rPr>
              <a:t>دعم المهارات البحثية</a:t>
            </a:r>
          </a:p>
          <a:p>
            <a:pPr algn="r">
              <a:lnSpc>
                <a:spcPts val="4048"/>
              </a:lnSpc>
            </a:pPr>
            <a:r>
              <a:rPr lang="ar-EG" sz="2891">
                <a:solidFill>
                  <a:srgbClr val="000000"/>
                </a:solidFill>
                <a:latin typeface="Times New Roman"/>
                <a:ea typeface="Times New Roman"/>
                <a:cs typeface="Times New Roman"/>
                <a:sym typeface="Times New Roman"/>
                <a:rtl/>
              </a:rPr>
              <a:t>يُطور مهارات التفكير النقدي والتحليلي عبر تطبيقات مثل تحليل النصوص أو الاستنباط الفقهي</a:t>
            </a:r>
            <a:r>
              <a:rPr lang="en-US" sz="2891">
                <a:solidFill>
                  <a:srgbClr val="000000"/>
                </a:solidFill>
                <a:latin typeface="Times New Roman"/>
                <a:ea typeface="Times New Roman"/>
                <a:cs typeface="Times New Roman"/>
                <a:sym typeface="Times New Roman"/>
              </a:rPr>
              <a:t>.</a:t>
            </a:r>
          </a:p>
          <a:p>
            <a:pPr algn="r">
              <a:lnSpc>
                <a:spcPts val="4048"/>
              </a:lnSpc>
            </a:pPr>
            <a:r>
              <a:rPr lang="ar-EG" sz="2891">
                <a:solidFill>
                  <a:srgbClr val="000000"/>
                </a:solidFill>
                <a:latin typeface="Times New Roman"/>
                <a:ea typeface="Times New Roman"/>
                <a:cs typeface="Times New Roman"/>
                <a:sym typeface="Times New Roman"/>
                <a:rtl/>
              </a:rPr>
              <a:t>يُسهل إدارة البيانات الضخمة، خاصة في التخصصات التي تعتمد على تحليل البيانات الإحصائية أو النصية</a:t>
            </a:r>
          </a:p>
          <a:p>
            <a:pPr algn="r">
              <a:lnSpc>
                <a:spcPts val="4048"/>
              </a:lnSpc>
            </a:pPr>
            <a:endParaRPr lang="ar-EG" sz="2891">
              <a:solidFill>
                <a:srgbClr val="000000"/>
              </a:solidFill>
              <a:latin typeface="Times New Roman"/>
              <a:ea typeface="Times New Roman"/>
              <a:cs typeface="Times New Roman"/>
              <a:sym typeface="Times New Roman"/>
              <a:rtl/>
            </a:endParaRPr>
          </a:p>
        </p:txBody>
      </p:sp>
      <p:sp>
        <p:nvSpPr>
          <p:cNvPr id="8" name="TextBox 8"/>
          <p:cNvSpPr txBox="1"/>
          <p:nvPr/>
        </p:nvSpPr>
        <p:spPr>
          <a:xfrm>
            <a:off x="185553" y="4323313"/>
            <a:ext cx="11399311" cy="2565143"/>
          </a:xfrm>
          <a:prstGeom prst="rect">
            <a:avLst/>
          </a:prstGeom>
        </p:spPr>
        <p:txBody>
          <a:bodyPr lIns="0" tIns="0" rIns="0" bIns="0" rtlCol="0" anchor="t">
            <a:spAutoFit/>
          </a:bodyPr>
          <a:lstStyle/>
          <a:p>
            <a:pPr algn="r">
              <a:lnSpc>
                <a:spcPts val="4048"/>
              </a:lnSpc>
            </a:pPr>
            <a:r>
              <a:rPr lang="en-US" sz="2891">
                <a:solidFill>
                  <a:srgbClr val="000000"/>
                </a:solidFill>
                <a:latin typeface="Times New Roman"/>
                <a:ea typeface="Times New Roman"/>
                <a:cs typeface="Times New Roman"/>
                <a:sym typeface="Times New Roman"/>
              </a:rPr>
              <a:t>.</a:t>
            </a:r>
            <a:r>
              <a:rPr lang="ar-EG" sz="2891">
                <a:solidFill>
                  <a:srgbClr val="000000"/>
                </a:solidFill>
                <a:latin typeface="Times New Roman"/>
                <a:ea typeface="Times New Roman"/>
                <a:cs typeface="Times New Roman"/>
                <a:sym typeface="Times New Roman"/>
                <a:rtl/>
              </a:rPr>
              <a:t>تحسين الجودة والمصداقية</a:t>
            </a:r>
          </a:p>
          <a:p>
            <a:pPr algn="r">
              <a:lnSpc>
                <a:spcPts val="4048"/>
              </a:lnSpc>
            </a:pPr>
            <a:r>
              <a:rPr lang="en-US" sz="2891">
                <a:solidFill>
                  <a:srgbClr val="000000"/>
                </a:solidFill>
                <a:latin typeface="Times New Roman"/>
                <a:ea typeface="Times New Roman"/>
                <a:cs typeface="Times New Roman"/>
                <a:sym typeface="Times New Roman"/>
              </a:rPr>
              <a:t> </a:t>
            </a:r>
            <a:r>
              <a:rPr lang="ar-EG" sz="2891">
                <a:solidFill>
                  <a:srgbClr val="000000"/>
                </a:solidFill>
                <a:latin typeface="Times New Roman"/>
                <a:ea typeface="Times New Roman"/>
                <a:cs typeface="Times New Roman"/>
                <a:sym typeface="Times New Roman"/>
                <a:rtl/>
              </a:rPr>
              <a:t>يُساعد في تحديد الثغرات في الأبحاث السابقة عبر مقارنة البيانات، مما يُعزز دقة النتائج</a:t>
            </a:r>
            <a:r>
              <a:rPr lang="en-US" sz="2891">
                <a:solidFill>
                  <a:srgbClr val="000000"/>
                </a:solidFill>
                <a:latin typeface="Times New Roman"/>
                <a:ea typeface="Times New Roman"/>
                <a:cs typeface="Times New Roman"/>
                <a:sym typeface="Times New Roman"/>
              </a:rPr>
              <a:t> </a:t>
            </a:r>
          </a:p>
          <a:p>
            <a:pPr algn="r">
              <a:lnSpc>
                <a:spcPts val="4048"/>
              </a:lnSpc>
            </a:pPr>
            <a:r>
              <a:rPr lang="ar-EG" sz="2891">
                <a:solidFill>
                  <a:srgbClr val="000000"/>
                </a:solidFill>
                <a:latin typeface="Times New Roman"/>
                <a:ea typeface="Times New Roman"/>
                <a:cs typeface="Times New Roman"/>
                <a:sym typeface="Times New Roman"/>
                <a:rtl/>
              </a:rPr>
              <a:t>يُسهل الوصول إلى مصادر المعلومات المتنوعة عبر قواعد البيانات الإلكترونية، مما يُعزز مصداقية البحث</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5059" y="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943823" y="-517716"/>
            <a:ext cx="20175645" cy="3624353"/>
            <a:chOff x="0" y="0"/>
            <a:chExt cx="5313750" cy="954562"/>
          </a:xfrm>
        </p:grpSpPr>
        <p:sp>
          <p:nvSpPr>
            <p:cNvPr id="4" name="Freeform 4"/>
            <p:cNvSpPr/>
            <p:nvPr/>
          </p:nvSpPr>
          <p:spPr>
            <a:xfrm>
              <a:off x="0" y="0"/>
              <a:ext cx="5313750" cy="954562"/>
            </a:xfrm>
            <a:custGeom>
              <a:avLst/>
              <a:gdLst/>
              <a:ahLst/>
              <a:cxnLst/>
              <a:rect l="l" t="t" r="r" b="b"/>
              <a:pathLst>
                <a:path w="5313750" h="954562">
                  <a:moveTo>
                    <a:pt x="19570" y="0"/>
                  </a:moveTo>
                  <a:lnTo>
                    <a:pt x="5294180" y="0"/>
                  </a:lnTo>
                  <a:cubicBezTo>
                    <a:pt x="5299370" y="0"/>
                    <a:pt x="5304348" y="2062"/>
                    <a:pt x="5308018" y="5732"/>
                  </a:cubicBezTo>
                  <a:cubicBezTo>
                    <a:pt x="5311688" y="9402"/>
                    <a:pt x="5313750" y="14380"/>
                    <a:pt x="5313750" y="19570"/>
                  </a:cubicBezTo>
                  <a:lnTo>
                    <a:pt x="5313750" y="934992"/>
                  </a:lnTo>
                  <a:cubicBezTo>
                    <a:pt x="5313750" y="940182"/>
                    <a:pt x="5311688" y="945160"/>
                    <a:pt x="5308018" y="948830"/>
                  </a:cubicBezTo>
                  <a:cubicBezTo>
                    <a:pt x="5304348" y="952500"/>
                    <a:pt x="5299370" y="954562"/>
                    <a:pt x="5294180" y="954562"/>
                  </a:cubicBezTo>
                  <a:lnTo>
                    <a:pt x="19570" y="954562"/>
                  </a:lnTo>
                  <a:cubicBezTo>
                    <a:pt x="14380" y="954562"/>
                    <a:pt x="9402" y="952500"/>
                    <a:pt x="5732" y="948830"/>
                  </a:cubicBezTo>
                  <a:cubicBezTo>
                    <a:pt x="2062" y="945160"/>
                    <a:pt x="0" y="940182"/>
                    <a:pt x="0" y="934992"/>
                  </a:cubicBezTo>
                  <a:lnTo>
                    <a:pt x="0" y="19570"/>
                  </a:lnTo>
                  <a:cubicBezTo>
                    <a:pt x="0" y="14380"/>
                    <a:pt x="2062" y="9402"/>
                    <a:pt x="5732" y="5732"/>
                  </a:cubicBezTo>
                  <a:cubicBezTo>
                    <a:pt x="9402" y="2062"/>
                    <a:pt x="14380" y="0"/>
                    <a:pt x="19570"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5" name="TextBox 5"/>
            <p:cNvSpPr txBox="1"/>
            <p:nvPr/>
          </p:nvSpPr>
          <p:spPr>
            <a:xfrm>
              <a:off x="0" y="-38100"/>
              <a:ext cx="5313750" cy="9926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245321" y="71559"/>
            <a:ext cx="8898679" cy="3711833"/>
          </a:xfrm>
          <a:custGeom>
            <a:avLst/>
            <a:gdLst/>
            <a:ahLst/>
            <a:cxnLst/>
            <a:rect l="l" t="t" r="r" b="b"/>
            <a:pathLst>
              <a:path w="8898679" h="3711833">
                <a:moveTo>
                  <a:pt x="0" y="0"/>
                </a:moveTo>
                <a:lnTo>
                  <a:pt x="8898679" y="0"/>
                </a:lnTo>
                <a:lnTo>
                  <a:pt x="8898679" y="3711833"/>
                </a:lnTo>
                <a:lnTo>
                  <a:pt x="0" y="3711833"/>
                </a:lnTo>
                <a:lnTo>
                  <a:pt x="0" y="0"/>
                </a:lnTo>
                <a:close/>
              </a:path>
            </a:pathLst>
          </a:custGeom>
          <a:blipFill>
            <a:blip r:embed="rId4">
              <a:alphaModFix amt="50000"/>
            </a:blip>
            <a:stretch>
              <a:fillRect t="-35699" b="-24025"/>
            </a:stretch>
          </a:blipFill>
        </p:spPr>
      </p:sp>
      <p:sp>
        <p:nvSpPr>
          <p:cNvPr id="7" name="TextBox 7"/>
          <p:cNvSpPr txBox="1"/>
          <p:nvPr/>
        </p:nvSpPr>
        <p:spPr>
          <a:xfrm>
            <a:off x="524118" y="3381019"/>
            <a:ext cx="17599738" cy="5756395"/>
          </a:xfrm>
          <a:prstGeom prst="rect">
            <a:avLst/>
          </a:prstGeom>
        </p:spPr>
        <p:txBody>
          <a:bodyPr lIns="0" tIns="0" rIns="0" bIns="0" rtlCol="0" anchor="t">
            <a:spAutoFit/>
          </a:bodyPr>
          <a:lstStyle/>
          <a:p>
            <a:pPr algn="r">
              <a:lnSpc>
                <a:spcPts val="4543"/>
              </a:lnSpc>
            </a:pPr>
            <a:r>
              <a:rPr lang="ar-EG" sz="3245">
                <a:solidFill>
                  <a:srgbClr val="000000"/>
                </a:solidFill>
                <a:latin typeface="Times New Roman"/>
                <a:ea typeface="Times New Roman"/>
                <a:cs typeface="Times New Roman"/>
                <a:sym typeface="Times New Roman"/>
                <a:rtl/>
              </a:rPr>
              <a:t>اعتماد المفرط على التقنيات</a:t>
            </a:r>
          </a:p>
          <a:p>
            <a:pPr algn="r">
              <a:lnSpc>
                <a:spcPts val="4543"/>
              </a:lnSpc>
            </a:pPr>
            <a:r>
              <a:rPr lang="ar-EG" sz="3245">
                <a:solidFill>
                  <a:srgbClr val="000000"/>
                </a:solidFill>
                <a:latin typeface="Times New Roman"/>
                <a:ea typeface="Times New Roman"/>
                <a:cs typeface="Times New Roman"/>
                <a:sym typeface="Times New Roman"/>
                <a:rtl/>
              </a:rPr>
              <a:t>قد يؤدي الاعتماد الكلي على الذكاء الاصطناعي إلى ضعف مهارات التفكير الإبداعي لدى الباحثين</a:t>
            </a:r>
          </a:p>
          <a:p>
            <a:pPr algn="r">
              <a:lnSpc>
                <a:spcPts val="4543"/>
              </a:lnSpc>
            </a:pPr>
            <a:r>
              <a:rPr lang="ar-EG" sz="3245">
                <a:solidFill>
                  <a:srgbClr val="000000"/>
                </a:solidFill>
                <a:latin typeface="Times New Roman"/>
                <a:ea typeface="Times New Roman"/>
                <a:cs typeface="Times New Roman"/>
                <a:sym typeface="Times New Roman"/>
                <a:rtl/>
              </a:rPr>
              <a:t>قد تُنتج أدوات الذكاء الاصطناعي أخطاء في توثيق المصادر أو دقة المعلومات، خاصة في المجالات التي تتطلب لغة</a:t>
            </a:r>
            <a:r>
              <a:rPr lang="en-US" sz="3245">
                <a:solidFill>
                  <a:srgbClr val="000000"/>
                </a:solidFill>
                <a:latin typeface="Times New Roman"/>
                <a:ea typeface="Times New Roman"/>
                <a:cs typeface="Times New Roman"/>
                <a:sym typeface="Times New Roman"/>
              </a:rPr>
              <a:t> </a:t>
            </a:r>
          </a:p>
          <a:p>
            <a:pPr algn="r">
              <a:lnSpc>
                <a:spcPts val="4543"/>
              </a:lnSpc>
            </a:pPr>
            <a:r>
              <a:rPr lang="ar-EG" sz="3245">
                <a:solidFill>
                  <a:srgbClr val="000000"/>
                </a:solidFill>
                <a:latin typeface="Times New Roman"/>
                <a:ea typeface="Times New Roman"/>
                <a:cs typeface="Times New Roman"/>
                <a:sym typeface="Times New Roman"/>
                <a:rtl/>
              </a:rPr>
              <a:t>متخصصة (مثل الفقه)</a:t>
            </a:r>
          </a:p>
          <a:p>
            <a:pPr algn="r">
              <a:lnSpc>
                <a:spcPts val="4543"/>
              </a:lnSpc>
            </a:pPr>
            <a:endParaRPr lang="ar-EG" sz="3245">
              <a:solidFill>
                <a:srgbClr val="000000"/>
              </a:solidFill>
              <a:latin typeface="Times New Roman"/>
              <a:ea typeface="Times New Roman"/>
              <a:cs typeface="Times New Roman"/>
              <a:sym typeface="Times New Roman"/>
              <a:rtl/>
            </a:endParaRPr>
          </a:p>
          <a:p>
            <a:pPr algn="r">
              <a:lnSpc>
                <a:spcPts val="4543"/>
              </a:lnSpc>
            </a:pPr>
            <a:r>
              <a:rPr lang="ar-EG" sz="3245">
                <a:solidFill>
                  <a:srgbClr val="000000"/>
                </a:solidFill>
                <a:latin typeface="Times New Roman"/>
                <a:ea typeface="Times New Roman"/>
                <a:cs typeface="Times New Roman"/>
                <a:sym typeface="Times New Roman"/>
                <a:rtl/>
              </a:rPr>
              <a:t>المعوقات التقنية والمالية</a:t>
            </a:r>
          </a:p>
          <a:p>
            <a:pPr algn="r">
              <a:lnSpc>
                <a:spcPts val="4543"/>
              </a:lnSpc>
            </a:pPr>
            <a:r>
              <a:rPr lang="ar-EG" sz="3245">
                <a:solidFill>
                  <a:srgbClr val="000000"/>
                </a:solidFill>
                <a:latin typeface="Times New Roman"/>
                <a:ea typeface="Times New Roman"/>
                <a:cs typeface="Times New Roman"/>
                <a:sym typeface="Times New Roman"/>
                <a:rtl/>
              </a:rPr>
              <a:t>نقص الموارد المالية والبنية التحتية لدعم استخدام تقنيات الذكاء الاصطناعي</a:t>
            </a:r>
          </a:p>
          <a:p>
            <a:pPr algn="r">
              <a:lnSpc>
                <a:spcPts val="4543"/>
              </a:lnSpc>
            </a:pPr>
            <a:r>
              <a:rPr lang="ar-EG" sz="3245">
                <a:solidFill>
                  <a:srgbClr val="000000"/>
                </a:solidFill>
                <a:latin typeface="Times New Roman"/>
                <a:ea typeface="Times New Roman"/>
                <a:cs typeface="Times New Roman"/>
                <a:sym typeface="Times New Roman"/>
                <a:rtl/>
              </a:rPr>
              <a:t>اعتماد معظم الأدوات على اللغة الإنجليزية، مما يحد من توظيفها في المجالات التي تعتمد على اللغات الأخرى</a:t>
            </a:r>
          </a:p>
          <a:p>
            <a:pPr algn="r">
              <a:lnSpc>
                <a:spcPts val="4543"/>
              </a:lnSpc>
            </a:pPr>
            <a:endParaRPr lang="ar-EG" sz="3245">
              <a:solidFill>
                <a:srgbClr val="000000"/>
              </a:solidFill>
              <a:latin typeface="Times New Roman"/>
              <a:ea typeface="Times New Roman"/>
              <a:cs typeface="Times New Roman"/>
              <a:sym typeface="Times New Roman"/>
              <a:rtl/>
            </a:endParaRPr>
          </a:p>
        </p:txBody>
      </p:sp>
      <p:sp>
        <p:nvSpPr>
          <p:cNvPr id="8" name="Freeform 8"/>
          <p:cNvSpPr/>
          <p:nvPr/>
        </p:nvSpPr>
        <p:spPr>
          <a:xfrm>
            <a:off x="6190537" y="4881402"/>
            <a:ext cx="4470231" cy="4114800"/>
          </a:xfrm>
          <a:custGeom>
            <a:avLst/>
            <a:gdLst/>
            <a:ahLst/>
            <a:cxnLst/>
            <a:rect l="l" t="t" r="r" b="b"/>
            <a:pathLst>
              <a:path w="4470231" h="4114800">
                <a:moveTo>
                  <a:pt x="0" y="0"/>
                </a:moveTo>
                <a:lnTo>
                  <a:pt x="4470231" y="0"/>
                </a:lnTo>
                <a:lnTo>
                  <a:pt x="4470231" y="4114800"/>
                </a:lnTo>
                <a:lnTo>
                  <a:pt x="0" y="4114800"/>
                </a:lnTo>
                <a:lnTo>
                  <a:pt x="0" y="0"/>
                </a:lnTo>
                <a:close/>
              </a:path>
            </a:pathLst>
          </a:custGeom>
          <a:blipFill>
            <a:blip r:embed="rId5">
              <a:alphaModFix amt="21999"/>
              <a:extLst>
                <a:ext uri="{96DAC541-7B7A-43D3-8B79-37D633B846F1}">
                  <asvg:svgBlip xmlns:asvg="http://schemas.microsoft.com/office/drawing/2016/SVG/main" r:embed="rId6"/>
                </a:ext>
              </a:extLst>
            </a:blip>
            <a:stretch>
              <a:fillRect/>
            </a:stretch>
          </a:blipFill>
        </p:spPr>
      </p:sp>
      <p:sp>
        <p:nvSpPr>
          <p:cNvPr id="9" name="Freeform 9"/>
          <p:cNvSpPr/>
          <p:nvPr/>
        </p:nvSpPr>
        <p:spPr>
          <a:xfrm>
            <a:off x="10660768" y="766602"/>
            <a:ext cx="2857722" cy="3016789"/>
          </a:xfrm>
          <a:custGeom>
            <a:avLst/>
            <a:gdLst/>
            <a:ahLst/>
            <a:cxnLst/>
            <a:rect l="l" t="t" r="r" b="b"/>
            <a:pathLst>
              <a:path w="2857722" h="3016789">
                <a:moveTo>
                  <a:pt x="0" y="0"/>
                </a:moveTo>
                <a:lnTo>
                  <a:pt x="2857723" y="0"/>
                </a:lnTo>
                <a:lnTo>
                  <a:pt x="2857723" y="3016790"/>
                </a:lnTo>
                <a:lnTo>
                  <a:pt x="0" y="3016790"/>
                </a:lnTo>
                <a:lnTo>
                  <a:pt x="0" y="0"/>
                </a:lnTo>
                <a:close/>
              </a:path>
            </a:pathLst>
          </a:custGeom>
          <a:blipFill>
            <a:blip r:embed="rId7">
              <a:alphaModFix amt="14000"/>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634845" y="21884"/>
            <a:ext cx="13845074" cy="2199621"/>
          </a:xfrm>
          <a:prstGeom prst="rect">
            <a:avLst/>
          </a:prstGeom>
        </p:spPr>
        <p:txBody>
          <a:bodyPr lIns="0" tIns="0" rIns="0" bIns="0" rtlCol="0" anchor="t">
            <a:spAutoFit/>
          </a:bodyPr>
          <a:lstStyle/>
          <a:p>
            <a:pPr algn="r">
              <a:lnSpc>
                <a:spcPts val="7730"/>
              </a:lnSpc>
            </a:pPr>
            <a:r>
              <a:rPr lang="ar-EG" sz="8312" b="1">
                <a:solidFill>
                  <a:srgbClr val="000000"/>
                </a:solidFill>
                <a:latin typeface="Times New Roman Bold"/>
                <a:ea typeface="Times New Roman Bold"/>
                <a:cs typeface="Times New Roman Bold"/>
                <a:sym typeface="Times New Roman Bold"/>
                <a:rtl/>
              </a:rPr>
              <a:t>التحديات والعيوب</a:t>
            </a:r>
          </a:p>
          <a:p>
            <a:pPr algn="r">
              <a:lnSpc>
                <a:spcPts val="7730"/>
              </a:lnSpc>
            </a:pPr>
            <a:endParaRPr lang="ar-EG" sz="8312" b="1">
              <a:solidFill>
                <a:srgbClr val="000000"/>
              </a:solidFill>
              <a:latin typeface="Times New Roman Bold"/>
              <a:ea typeface="Times New Roman Bold"/>
              <a:cs typeface="Times New Roman Bold"/>
              <a:sym typeface="Times New Roman Bold"/>
              <a:rt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10327105" y="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928583" y="504825"/>
            <a:ext cx="12524778" cy="1578768"/>
          </a:xfrm>
          <a:prstGeom prst="rect">
            <a:avLst/>
          </a:prstGeom>
        </p:spPr>
        <p:txBody>
          <a:bodyPr lIns="0" tIns="0" rIns="0" bIns="0" rtlCol="0" anchor="t">
            <a:spAutoFit/>
          </a:bodyPr>
          <a:lstStyle/>
          <a:p>
            <a:pPr algn="r">
              <a:lnSpc>
                <a:spcPts val="5622"/>
              </a:lnSpc>
            </a:pPr>
            <a:r>
              <a:rPr lang="ar-EG" sz="6045" b="1">
                <a:solidFill>
                  <a:srgbClr val="000000"/>
                </a:solidFill>
                <a:latin typeface="Times New Roman Bold"/>
                <a:ea typeface="Times New Roman Bold"/>
                <a:cs typeface="Times New Roman Bold"/>
                <a:sym typeface="Times New Roman Bold"/>
                <a:rtl/>
              </a:rPr>
              <a:t>التوصيات لتحسين التوظيف</a:t>
            </a:r>
          </a:p>
          <a:p>
            <a:pPr algn="r">
              <a:lnSpc>
                <a:spcPts val="5622"/>
              </a:lnSpc>
            </a:pPr>
            <a:endParaRPr lang="ar-EG" sz="6045" b="1">
              <a:solidFill>
                <a:srgbClr val="000000"/>
              </a:solidFill>
              <a:latin typeface="Times New Roman Bold"/>
              <a:ea typeface="Times New Roman Bold"/>
              <a:cs typeface="Times New Roman Bold"/>
              <a:sym typeface="Times New Roman Bold"/>
              <a:rtl/>
            </a:endParaRPr>
          </a:p>
        </p:txBody>
      </p:sp>
      <p:grpSp>
        <p:nvGrpSpPr>
          <p:cNvPr id="4" name="Group 4"/>
          <p:cNvGrpSpPr/>
          <p:nvPr/>
        </p:nvGrpSpPr>
        <p:grpSpPr>
          <a:xfrm>
            <a:off x="591191" y="1865159"/>
            <a:ext cx="5602472" cy="8130325"/>
            <a:chOff x="0" y="0"/>
            <a:chExt cx="1475548" cy="2141320"/>
          </a:xfrm>
        </p:grpSpPr>
        <p:sp>
          <p:nvSpPr>
            <p:cNvPr id="5" name="Freeform 5"/>
            <p:cNvSpPr/>
            <p:nvPr/>
          </p:nvSpPr>
          <p:spPr>
            <a:xfrm>
              <a:off x="0" y="0"/>
              <a:ext cx="1475548" cy="2141320"/>
            </a:xfrm>
            <a:custGeom>
              <a:avLst/>
              <a:gdLst/>
              <a:ahLst/>
              <a:cxnLst/>
              <a:rect l="l" t="t" r="r" b="b"/>
              <a:pathLst>
                <a:path w="1475548" h="2141320">
                  <a:moveTo>
                    <a:pt x="70476" y="0"/>
                  </a:moveTo>
                  <a:lnTo>
                    <a:pt x="1405072" y="0"/>
                  </a:lnTo>
                  <a:cubicBezTo>
                    <a:pt x="1423764" y="0"/>
                    <a:pt x="1441690" y="7425"/>
                    <a:pt x="1454906" y="20642"/>
                  </a:cubicBezTo>
                  <a:cubicBezTo>
                    <a:pt x="1468123" y="33859"/>
                    <a:pt x="1475548" y="51784"/>
                    <a:pt x="1475548" y="70476"/>
                  </a:cubicBezTo>
                  <a:lnTo>
                    <a:pt x="1475548" y="2070844"/>
                  </a:lnTo>
                  <a:cubicBezTo>
                    <a:pt x="1475548" y="2109767"/>
                    <a:pt x="1443995" y="2141320"/>
                    <a:pt x="1405072" y="2141320"/>
                  </a:cubicBezTo>
                  <a:lnTo>
                    <a:pt x="70476" y="2141320"/>
                  </a:lnTo>
                  <a:cubicBezTo>
                    <a:pt x="31553" y="2141320"/>
                    <a:pt x="0" y="2109767"/>
                    <a:pt x="0" y="2070844"/>
                  </a:cubicBezTo>
                  <a:lnTo>
                    <a:pt x="0" y="70476"/>
                  </a:lnTo>
                  <a:cubicBezTo>
                    <a:pt x="0" y="31553"/>
                    <a:pt x="31553" y="0"/>
                    <a:pt x="70476"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6" name="TextBox 6"/>
            <p:cNvSpPr txBox="1"/>
            <p:nvPr/>
          </p:nvSpPr>
          <p:spPr>
            <a:xfrm>
              <a:off x="0" y="-38100"/>
              <a:ext cx="1475548" cy="217942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3328526" y="0"/>
            <a:ext cx="1640259" cy="2102813"/>
          </a:xfrm>
          <a:custGeom>
            <a:avLst/>
            <a:gdLst/>
            <a:ahLst/>
            <a:cxnLst/>
            <a:rect l="l" t="t" r="r" b="b"/>
            <a:pathLst>
              <a:path w="1640259" h="2102813">
                <a:moveTo>
                  <a:pt x="0" y="0"/>
                </a:moveTo>
                <a:lnTo>
                  <a:pt x="1640260" y="0"/>
                </a:lnTo>
                <a:lnTo>
                  <a:pt x="1640260" y="2102813"/>
                </a:lnTo>
                <a:lnTo>
                  <a:pt x="0" y="2102813"/>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6562364" y="1865159"/>
            <a:ext cx="5163271" cy="8130325"/>
            <a:chOff x="0" y="0"/>
            <a:chExt cx="1359874" cy="2141320"/>
          </a:xfrm>
        </p:grpSpPr>
        <p:sp>
          <p:nvSpPr>
            <p:cNvPr id="9" name="Freeform 9"/>
            <p:cNvSpPr/>
            <p:nvPr/>
          </p:nvSpPr>
          <p:spPr>
            <a:xfrm>
              <a:off x="0" y="0"/>
              <a:ext cx="1359874" cy="2141320"/>
            </a:xfrm>
            <a:custGeom>
              <a:avLst/>
              <a:gdLst/>
              <a:ahLst/>
              <a:cxnLst/>
              <a:rect l="l" t="t" r="r" b="b"/>
              <a:pathLst>
                <a:path w="1359874" h="2141320">
                  <a:moveTo>
                    <a:pt x="76471" y="0"/>
                  </a:moveTo>
                  <a:lnTo>
                    <a:pt x="1283403" y="0"/>
                  </a:lnTo>
                  <a:cubicBezTo>
                    <a:pt x="1325637" y="0"/>
                    <a:pt x="1359874" y="34237"/>
                    <a:pt x="1359874" y="76471"/>
                  </a:cubicBezTo>
                  <a:lnTo>
                    <a:pt x="1359874" y="2064850"/>
                  </a:lnTo>
                  <a:cubicBezTo>
                    <a:pt x="1359874" y="2107083"/>
                    <a:pt x="1325637" y="2141320"/>
                    <a:pt x="1283403" y="2141320"/>
                  </a:cubicBezTo>
                  <a:lnTo>
                    <a:pt x="76471" y="2141320"/>
                  </a:lnTo>
                  <a:cubicBezTo>
                    <a:pt x="34237" y="2141320"/>
                    <a:pt x="0" y="2107083"/>
                    <a:pt x="0" y="2064850"/>
                  </a:cubicBezTo>
                  <a:lnTo>
                    <a:pt x="0" y="76471"/>
                  </a:lnTo>
                  <a:cubicBezTo>
                    <a:pt x="0" y="34237"/>
                    <a:pt x="34237" y="0"/>
                    <a:pt x="76471"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10" name="TextBox 10"/>
            <p:cNvSpPr txBox="1"/>
            <p:nvPr/>
          </p:nvSpPr>
          <p:spPr>
            <a:xfrm>
              <a:off x="0" y="-38100"/>
              <a:ext cx="1359874" cy="217942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290089" y="1865159"/>
            <a:ext cx="5163271" cy="8130325"/>
            <a:chOff x="0" y="0"/>
            <a:chExt cx="1359874" cy="2141320"/>
          </a:xfrm>
        </p:grpSpPr>
        <p:sp>
          <p:nvSpPr>
            <p:cNvPr id="12" name="Freeform 12"/>
            <p:cNvSpPr/>
            <p:nvPr/>
          </p:nvSpPr>
          <p:spPr>
            <a:xfrm>
              <a:off x="0" y="0"/>
              <a:ext cx="1359874" cy="2141320"/>
            </a:xfrm>
            <a:custGeom>
              <a:avLst/>
              <a:gdLst/>
              <a:ahLst/>
              <a:cxnLst/>
              <a:rect l="l" t="t" r="r" b="b"/>
              <a:pathLst>
                <a:path w="1359874" h="2141320">
                  <a:moveTo>
                    <a:pt x="76471" y="0"/>
                  </a:moveTo>
                  <a:lnTo>
                    <a:pt x="1283403" y="0"/>
                  </a:lnTo>
                  <a:cubicBezTo>
                    <a:pt x="1325637" y="0"/>
                    <a:pt x="1359874" y="34237"/>
                    <a:pt x="1359874" y="76471"/>
                  </a:cubicBezTo>
                  <a:lnTo>
                    <a:pt x="1359874" y="2064850"/>
                  </a:lnTo>
                  <a:cubicBezTo>
                    <a:pt x="1359874" y="2107083"/>
                    <a:pt x="1325637" y="2141320"/>
                    <a:pt x="1283403" y="2141320"/>
                  </a:cubicBezTo>
                  <a:lnTo>
                    <a:pt x="76471" y="2141320"/>
                  </a:lnTo>
                  <a:cubicBezTo>
                    <a:pt x="34237" y="2141320"/>
                    <a:pt x="0" y="2107083"/>
                    <a:pt x="0" y="2064850"/>
                  </a:cubicBezTo>
                  <a:lnTo>
                    <a:pt x="0" y="76471"/>
                  </a:lnTo>
                  <a:cubicBezTo>
                    <a:pt x="0" y="34237"/>
                    <a:pt x="34237" y="0"/>
                    <a:pt x="76471"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13" name="TextBox 13"/>
            <p:cNvSpPr txBox="1"/>
            <p:nvPr/>
          </p:nvSpPr>
          <p:spPr>
            <a:xfrm>
              <a:off x="0" y="-38100"/>
              <a:ext cx="1359874" cy="217942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3426270"/>
            <a:ext cx="4727454" cy="5897429"/>
          </a:xfrm>
          <a:prstGeom prst="rect">
            <a:avLst/>
          </a:prstGeom>
        </p:spPr>
        <p:txBody>
          <a:bodyPr lIns="0" tIns="0" rIns="0" bIns="0" rtlCol="0" anchor="t">
            <a:spAutoFit/>
          </a:bodyPr>
          <a:lstStyle/>
          <a:p>
            <a:pPr algn="r">
              <a:lnSpc>
                <a:spcPts val="5214"/>
              </a:lnSpc>
            </a:pPr>
            <a:r>
              <a:rPr lang="ar-EG" sz="3724">
                <a:solidFill>
                  <a:srgbClr val="000000"/>
                </a:solidFill>
                <a:latin typeface="Times New Roman"/>
                <a:ea typeface="Times New Roman"/>
                <a:cs typeface="Times New Roman"/>
                <a:sym typeface="Times New Roman"/>
                <a:rtl/>
              </a:rPr>
              <a:t>إقامة برامج تدريبية لأعضاء هيئة التدريس لتعزيز مهاراتهم في استخدام أدوات الذكاء الاصطناعي</a:t>
            </a:r>
          </a:p>
          <a:p>
            <a:pPr algn="r">
              <a:lnSpc>
                <a:spcPts val="5074"/>
              </a:lnSpc>
            </a:pPr>
            <a:r>
              <a:rPr lang="ar-EG" sz="3624">
                <a:solidFill>
                  <a:srgbClr val="000000"/>
                </a:solidFill>
                <a:latin typeface="Times New Roman"/>
                <a:ea typeface="Times New Roman"/>
                <a:cs typeface="Times New Roman"/>
                <a:sym typeface="Times New Roman"/>
                <a:rtl/>
              </a:rPr>
              <a:t>تشجيع الباحثين على توظيف التقنيات بشكل مدروس دون الاستغناء عن التفكير النقدي</a:t>
            </a:r>
          </a:p>
        </p:txBody>
      </p:sp>
      <p:sp>
        <p:nvSpPr>
          <p:cNvPr id="15" name="TextBox 15"/>
          <p:cNvSpPr txBox="1"/>
          <p:nvPr/>
        </p:nvSpPr>
        <p:spPr>
          <a:xfrm>
            <a:off x="6562364" y="3521437"/>
            <a:ext cx="5024903" cy="4919455"/>
          </a:xfrm>
          <a:prstGeom prst="rect">
            <a:avLst/>
          </a:prstGeom>
        </p:spPr>
        <p:txBody>
          <a:bodyPr lIns="0" tIns="0" rIns="0" bIns="0" rtlCol="0" anchor="t">
            <a:spAutoFit/>
          </a:bodyPr>
          <a:lstStyle/>
          <a:p>
            <a:pPr algn="r">
              <a:lnSpc>
                <a:spcPts val="5536"/>
              </a:lnSpc>
            </a:pPr>
            <a:r>
              <a:rPr lang="ar-EG" sz="3954">
                <a:solidFill>
                  <a:srgbClr val="000000"/>
                </a:solidFill>
                <a:latin typeface="Times New Roman"/>
                <a:ea typeface="Times New Roman"/>
                <a:cs typeface="Times New Roman"/>
                <a:sym typeface="Times New Roman"/>
                <a:rtl/>
              </a:rPr>
              <a:t>إنشاء مراكز بحثية متخصصة تُشرف على توظيف التقنيات الرقمية</a:t>
            </a:r>
          </a:p>
          <a:p>
            <a:pPr algn="r">
              <a:lnSpc>
                <a:spcPts val="5536"/>
              </a:lnSpc>
            </a:pPr>
            <a:r>
              <a:rPr lang="ar-EG" sz="3954">
                <a:solidFill>
                  <a:srgbClr val="000000"/>
                </a:solidFill>
                <a:latin typeface="Times New Roman"/>
                <a:ea typeface="Times New Roman"/>
                <a:cs typeface="Times New Roman"/>
                <a:sym typeface="Times New Roman"/>
                <a:rtl/>
              </a:rPr>
              <a:t>توفير البنية التحتية اللازمة لإدارة البيانات الضخمة وتطوير البرامج التعليمية الرقمية</a:t>
            </a:r>
          </a:p>
        </p:txBody>
      </p:sp>
      <p:sp>
        <p:nvSpPr>
          <p:cNvPr id="16" name="TextBox 16"/>
          <p:cNvSpPr txBox="1"/>
          <p:nvPr/>
        </p:nvSpPr>
        <p:spPr>
          <a:xfrm>
            <a:off x="12535261" y="3345564"/>
            <a:ext cx="4814879" cy="4623871"/>
          </a:xfrm>
          <a:prstGeom prst="rect">
            <a:avLst/>
          </a:prstGeom>
        </p:spPr>
        <p:txBody>
          <a:bodyPr lIns="0" tIns="0" rIns="0" bIns="0" rtlCol="0" anchor="t">
            <a:spAutoFit/>
          </a:bodyPr>
          <a:lstStyle/>
          <a:p>
            <a:pPr algn="r">
              <a:lnSpc>
                <a:spcPts val="6065"/>
              </a:lnSpc>
            </a:pPr>
            <a:r>
              <a:rPr lang="ar-EG" sz="4332">
                <a:solidFill>
                  <a:srgbClr val="000000"/>
                </a:solidFill>
                <a:latin typeface="Times New Roman"/>
                <a:ea typeface="Times New Roman"/>
                <a:cs typeface="Times New Roman"/>
                <a:sym typeface="Times New Roman"/>
                <a:rtl/>
              </a:rPr>
              <a:t>تشجيع الابتكار البحثي عبر فتح مجال واسع للطلاب للاستفادة من الذكاء الاصطناعي دون التقليل من دورهم الإبداعي</a:t>
            </a:r>
          </a:p>
        </p:txBody>
      </p:sp>
      <p:sp>
        <p:nvSpPr>
          <p:cNvPr id="17" name="TextBox 17"/>
          <p:cNvSpPr txBox="1"/>
          <p:nvPr/>
        </p:nvSpPr>
        <p:spPr>
          <a:xfrm>
            <a:off x="1464518" y="2377547"/>
            <a:ext cx="4291636" cy="1129942"/>
          </a:xfrm>
          <a:prstGeom prst="rect">
            <a:avLst/>
          </a:prstGeom>
        </p:spPr>
        <p:txBody>
          <a:bodyPr lIns="0" tIns="0" rIns="0" bIns="0" rtlCol="0" anchor="t">
            <a:spAutoFit/>
          </a:bodyPr>
          <a:lstStyle/>
          <a:p>
            <a:pPr algn="ctr">
              <a:lnSpc>
                <a:spcPts val="4035"/>
              </a:lnSpc>
            </a:pPr>
            <a:r>
              <a:rPr lang="ar-EG" sz="4339" b="1">
                <a:solidFill>
                  <a:srgbClr val="000000"/>
                </a:solidFill>
                <a:latin typeface="Times New Roman Bold"/>
                <a:ea typeface="Times New Roman Bold"/>
                <a:cs typeface="Times New Roman Bold"/>
                <a:sym typeface="Times New Roman Bold"/>
                <a:rtl/>
              </a:rPr>
              <a:t>التدريب المهني</a:t>
            </a:r>
          </a:p>
          <a:p>
            <a:pPr algn="ctr">
              <a:lnSpc>
                <a:spcPts val="4035"/>
              </a:lnSpc>
            </a:pPr>
            <a:endParaRPr lang="ar-EG" sz="4339" b="1">
              <a:solidFill>
                <a:srgbClr val="000000"/>
              </a:solidFill>
              <a:latin typeface="Times New Roman Bold"/>
              <a:ea typeface="Times New Roman Bold"/>
              <a:cs typeface="Times New Roman Bold"/>
              <a:sym typeface="Times New Roman Bold"/>
              <a:rtl/>
            </a:endParaRPr>
          </a:p>
        </p:txBody>
      </p:sp>
      <p:sp>
        <p:nvSpPr>
          <p:cNvPr id="18" name="TextBox 18"/>
          <p:cNvSpPr txBox="1"/>
          <p:nvPr/>
        </p:nvSpPr>
        <p:spPr>
          <a:xfrm>
            <a:off x="6562364" y="2474134"/>
            <a:ext cx="4727454" cy="1150413"/>
          </a:xfrm>
          <a:prstGeom prst="rect">
            <a:avLst/>
          </a:prstGeom>
        </p:spPr>
        <p:txBody>
          <a:bodyPr lIns="0" tIns="0" rIns="0" bIns="0" rtlCol="0" anchor="t">
            <a:spAutoFit/>
          </a:bodyPr>
          <a:lstStyle/>
          <a:p>
            <a:pPr algn="r">
              <a:lnSpc>
                <a:spcPts val="4079"/>
              </a:lnSpc>
            </a:pPr>
            <a:r>
              <a:rPr lang="ar-EG" sz="4386" b="1">
                <a:solidFill>
                  <a:srgbClr val="000000"/>
                </a:solidFill>
                <a:latin typeface="Times New Roman Bold"/>
                <a:ea typeface="Times New Roman Bold"/>
                <a:cs typeface="Times New Roman Bold"/>
                <a:sym typeface="Times New Roman Bold"/>
                <a:rtl/>
              </a:rPr>
              <a:t>التطوير المؤسسي</a:t>
            </a:r>
          </a:p>
          <a:p>
            <a:pPr algn="ctr">
              <a:lnSpc>
                <a:spcPts val="4079"/>
              </a:lnSpc>
            </a:pPr>
            <a:endParaRPr lang="ar-EG" sz="4386" b="1">
              <a:solidFill>
                <a:srgbClr val="000000"/>
              </a:solidFill>
              <a:latin typeface="Times New Roman Bold"/>
              <a:ea typeface="Times New Roman Bold"/>
              <a:cs typeface="Times New Roman Bold"/>
              <a:sym typeface="Times New Roman Bold"/>
              <a:rtl/>
            </a:endParaRPr>
          </a:p>
        </p:txBody>
      </p:sp>
      <p:sp>
        <p:nvSpPr>
          <p:cNvPr id="19" name="TextBox 19"/>
          <p:cNvSpPr txBox="1"/>
          <p:nvPr/>
        </p:nvSpPr>
        <p:spPr>
          <a:xfrm>
            <a:off x="12535261" y="2062740"/>
            <a:ext cx="4478951" cy="1634340"/>
          </a:xfrm>
          <a:prstGeom prst="rect">
            <a:avLst/>
          </a:prstGeom>
        </p:spPr>
        <p:txBody>
          <a:bodyPr lIns="0" tIns="0" rIns="0" bIns="0" rtlCol="0" anchor="t">
            <a:spAutoFit/>
          </a:bodyPr>
          <a:lstStyle/>
          <a:p>
            <a:pPr algn="ctr">
              <a:lnSpc>
                <a:spcPts val="4023"/>
              </a:lnSpc>
            </a:pPr>
            <a:r>
              <a:rPr lang="ar-EG" sz="4326" b="1">
                <a:solidFill>
                  <a:srgbClr val="000000"/>
                </a:solidFill>
                <a:latin typeface="Times New Roman Bold"/>
                <a:ea typeface="Times New Roman Bold"/>
                <a:cs typeface="Times New Roman Bold"/>
                <a:sym typeface="Times New Roman Bold"/>
                <a:rtl/>
              </a:rPr>
              <a:t>التوازن بين التقنية والإبداع</a:t>
            </a:r>
          </a:p>
          <a:p>
            <a:pPr algn="ctr">
              <a:lnSpc>
                <a:spcPts val="4023"/>
              </a:lnSpc>
            </a:pPr>
            <a:endParaRPr lang="ar-EG" sz="4326" b="1">
              <a:solidFill>
                <a:srgbClr val="000000"/>
              </a:solidFill>
              <a:latin typeface="Times New Roman Bold"/>
              <a:ea typeface="Times New Roman Bold"/>
              <a:cs typeface="Times New Roman Bold"/>
              <a:sym typeface="Times New Roman Bold"/>
              <a:rt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0" y="8846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6062630" y="-785863"/>
            <a:ext cx="12379802" cy="13502786"/>
            <a:chOff x="0" y="0"/>
            <a:chExt cx="3260524" cy="3556289"/>
          </a:xfrm>
        </p:grpSpPr>
        <p:sp>
          <p:nvSpPr>
            <p:cNvPr id="4" name="Freeform 4"/>
            <p:cNvSpPr/>
            <p:nvPr/>
          </p:nvSpPr>
          <p:spPr>
            <a:xfrm>
              <a:off x="0" y="0"/>
              <a:ext cx="3260524" cy="3556290"/>
            </a:xfrm>
            <a:custGeom>
              <a:avLst/>
              <a:gdLst/>
              <a:ahLst/>
              <a:cxnLst/>
              <a:rect l="l" t="t" r="r" b="b"/>
              <a:pathLst>
                <a:path w="3260524" h="3556290">
                  <a:moveTo>
                    <a:pt x="31894" y="0"/>
                  </a:moveTo>
                  <a:lnTo>
                    <a:pt x="3228630" y="0"/>
                  </a:lnTo>
                  <a:cubicBezTo>
                    <a:pt x="3237089" y="0"/>
                    <a:pt x="3245201" y="3360"/>
                    <a:pt x="3251182" y="9341"/>
                  </a:cubicBezTo>
                  <a:cubicBezTo>
                    <a:pt x="3257164" y="15323"/>
                    <a:pt x="3260524" y="23435"/>
                    <a:pt x="3260524" y="31894"/>
                  </a:cubicBezTo>
                  <a:lnTo>
                    <a:pt x="3260524" y="3524396"/>
                  </a:lnTo>
                  <a:cubicBezTo>
                    <a:pt x="3260524" y="3532855"/>
                    <a:pt x="3257164" y="3540967"/>
                    <a:pt x="3251182" y="3546948"/>
                  </a:cubicBezTo>
                  <a:cubicBezTo>
                    <a:pt x="3245201" y="3552929"/>
                    <a:pt x="3237089" y="3556290"/>
                    <a:pt x="3228630" y="3556290"/>
                  </a:cubicBezTo>
                  <a:lnTo>
                    <a:pt x="31894" y="3556290"/>
                  </a:lnTo>
                  <a:cubicBezTo>
                    <a:pt x="23435" y="3556290"/>
                    <a:pt x="15323" y="3552929"/>
                    <a:pt x="9341" y="3546948"/>
                  </a:cubicBezTo>
                  <a:cubicBezTo>
                    <a:pt x="3360" y="3540967"/>
                    <a:pt x="0" y="3532855"/>
                    <a:pt x="0" y="3524396"/>
                  </a:cubicBezTo>
                  <a:lnTo>
                    <a:pt x="0" y="31894"/>
                  </a:lnTo>
                  <a:cubicBezTo>
                    <a:pt x="0" y="23435"/>
                    <a:pt x="3360" y="15323"/>
                    <a:pt x="9341" y="9341"/>
                  </a:cubicBezTo>
                  <a:cubicBezTo>
                    <a:pt x="15323" y="3360"/>
                    <a:pt x="23435" y="0"/>
                    <a:pt x="31894"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5" name="TextBox 5"/>
            <p:cNvSpPr txBox="1"/>
            <p:nvPr/>
          </p:nvSpPr>
          <p:spPr>
            <a:xfrm>
              <a:off x="0" y="-38100"/>
              <a:ext cx="3260524" cy="359438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9585009" y="5965530"/>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4">
              <a:alphaModFix amt="59000"/>
              <a:extLst>
                <a:ext uri="{96DAC541-7B7A-43D3-8B79-37D633B846F1}">
                  <asvg:svgBlip xmlns:asvg="http://schemas.microsoft.com/office/drawing/2016/SVG/main" r:embed="rId5"/>
                </a:ext>
              </a:extLst>
            </a:blip>
            <a:stretch>
              <a:fillRect/>
            </a:stretch>
          </a:blipFill>
        </p:spPr>
      </p:sp>
      <p:sp>
        <p:nvSpPr>
          <p:cNvPr id="7" name="Freeform 7"/>
          <p:cNvSpPr/>
          <p:nvPr/>
        </p:nvSpPr>
        <p:spPr>
          <a:xfrm>
            <a:off x="949005" y="603590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4801957" y="6061468"/>
            <a:ext cx="2932730" cy="4114800"/>
          </a:xfrm>
          <a:custGeom>
            <a:avLst/>
            <a:gdLst/>
            <a:ahLst/>
            <a:cxnLst/>
            <a:rect l="l" t="t" r="r" b="b"/>
            <a:pathLst>
              <a:path w="2932730" h="4114800">
                <a:moveTo>
                  <a:pt x="0" y="0"/>
                </a:moveTo>
                <a:lnTo>
                  <a:pt x="2932730" y="0"/>
                </a:lnTo>
                <a:lnTo>
                  <a:pt x="2932730" y="4114800"/>
                </a:lnTo>
                <a:lnTo>
                  <a:pt x="0" y="4114800"/>
                </a:lnTo>
                <a:lnTo>
                  <a:pt x="0" y="0"/>
                </a:lnTo>
                <a:close/>
              </a:path>
            </a:pathLst>
          </a:custGeom>
          <a:blipFill>
            <a:blip r:embed="rId8">
              <a:alphaModFix amt="54000"/>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1028700" y="707769"/>
            <a:ext cx="4728491" cy="1260490"/>
          </a:xfrm>
          <a:prstGeom prst="rect">
            <a:avLst/>
          </a:prstGeom>
        </p:spPr>
        <p:txBody>
          <a:bodyPr lIns="0" tIns="0" rIns="0" bIns="0" rtlCol="0" anchor="t">
            <a:spAutoFit/>
          </a:bodyPr>
          <a:lstStyle/>
          <a:p>
            <a:pPr algn="r" rtl="1">
              <a:lnSpc>
                <a:spcPts val="8095"/>
              </a:lnSpc>
            </a:pPr>
            <a:r>
              <a:rPr lang="ar-EG" sz="8705" b="1">
                <a:solidFill>
                  <a:srgbClr val="000000"/>
                </a:solidFill>
                <a:latin typeface="Times New Roman Bold"/>
                <a:ea typeface="Times New Roman Bold"/>
                <a:cs typeface="Times New Roman Bold"/>
                <a:sym typeface="Times New Roman Bold"/>
                <a:rtl/>
              </a:rPr>
              <a:t>الخلاصة</a:t>
            </a:r>
          </a:p>
        </p:txBody>
      </p:sp>
      <p:sp>
        <p:nvSpPr>
          <p:cNvPr id="10" name="TextBox 10"/>
          <p:cNvSpPr txBox="1"/>
          <p:nvPr/>
        </p:nvSpPr>
        <p:spPr>
          <a:xfrm>
            <a:off x="6062630" y="771697"/>
            <a:ext cx="11946413" cy="6008076"/>
          </a:xfrm>
          <a:prstGeom prst="rect">
            <a:avLst/>
          </a:prstGeom>
        </p:spPr>
        <p:txBody>
          <a:bodyPr lIns="0" tIns="0" rIns="0" bIns="0" rtlCol="0" anchor="t">
            <a:spAutoFit/>
          </a:bodyPr>
          <a:lstStyle/>
          <a:p>
            <a:pPr algn="l" rtl="1">
              <a:lnSpc>
                <a:spcPts val="5910"/>
              </a:lnSpc>
            </a:pPr>
            <a:endParaRPr/>
          </a:p>
          <a:p>
            <a:pPr algn="r">
              <a:lnSpc>
                <a:spcPts val="5910"/>
              </a:lnSpc>
            </a:pPr>
            <a:r>
              <a:rPr lang="ar-EG" sz="4222">
                <a:solidFill>
                  <a:srgbClr val="000000"/>
                </a:solidFill>
                <a:latin typeface="Times New Roman"/>
                <a:ea typeface="Times New Roman"/>
                <a:cs typeface="Times New Roman"/>
                <a:sym typeface="Times New Roman"/>
                <a:rtl/>
              </a:rPr>
              <a:t>الذكاء الاصطناعي أداة قوية تعزز البحث العلمي عبر تحليل البيانات وتوليد الأفكار، لكنه لا يُغني عن التفكير البشري أو الإبداع. يُشترط توازن بين الاستفادة من التقنيات وتعزيز المهارات البحثية التقليدية، مع العمل على تجاوز المعوقات التقنية والمالية عبر التطوير المؤسسي والتدريبي</a:t>
            </a:r>
          </a:p>
          <a:p>
            <a:pPr algn="r">
              <a:lnSpc>
                <a:spcPts val="5910"/>
              </a:lnSpc>
            </a:pPr>
            <a:endParaRPr lang="ar-EG" sz="4222">
              <a:solidFill>
                <a:srgbClr val="000000"/>
              </a:solidFill>
              <a:latin typeface="Times New Roman"/>
              <a:ea typeface="Times New Roman"/>
              <a:cs typeface="Times New Roman"/>
              <a:sym typeface="Times New Roman"/>
              <a:rt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267059" y="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9754601" y="1028700"/>
            <a:ext cx="8252110" cy="8229600"/>
          </a:xfrm>
          <a:custGeom>
            <a:avLst/>
            <a:gdLst/>
            <a:ahLst/>
            <a:cxnLst/>
            <a:rect l="l" t="t" r="r" b="b"/>
            <a:pathLst>
              <a:path w="8252110" h="8229600">
                <a:moveTo>
                  <a:pt x="0" y="0"/>
                </a:moveTo>
                <a:lnTo>
                  <a:pt x="8252111" y="0"/>
                </a:lnTo>
                <a:lnTo>
                  <a:pt x="8252111" y="8229600"/>
                </a:lnTo>
                <a:lnTo>
                  <a:pt x="0" y="8229600"/>
                </a:lnTo>
                <a:lnTo>
                  <a:pt x="0" y="0"/>
                </a:lnTo>
                <a:close/>
              </a:path>
            </a:pathLst>
          </a:custGeom>
          <a:blipFill>
            <a:blip r:embed="rId4"/>
            <a:stretch>
              <a:fillRect l="-10544" r="-38859"/>
            </a:stretch>
          </a:blipFill>
        </p:spPr>
      </p:sp>
      <p:grpSp>
        <p:nvGrpSpPr>
          <p:cNvPr id="4" name="Group 4"/>
          <p:cNvGrpSpPr/>
          <p:nvPr/>
        </p:nvGrpSpPr>
        <p:grpSpPr>
          <a:xfrm>
            <a:off x="715771" y="2051260"/>
            <a:ext cx="8749326" cy="7207040"/>
            <a:chOff x="0" y="0"/>
            <a:chExt cx="2304349" cy="1898150"/>
          </a:xfrm>
        </p:grpSpPr>
        <p:sp>
          <p:nvSpPr>
            <p:cNvPr id="5" name="Freeform 5"/>
            <p:cNvSpPr/>
            <p:nvPr/>
          </p:nvSpPr>
          <p:spPr>
            <a:xfrm>
              <a:off x="0" y="0"/>
              <a:ext cx="2304349" cy="1898150"/>
            </a:xfrm>
            <a:custGeom>
              <a:avLst/>
              <a:gdLst/>
              <a:ahLst/>
              <a:cxnLst/>
              <a:rect l="l" t="t" r="r" b="b"/>
              <a:pathLst>
                <a:path w="2304349" h="1898150">
                  <a:moveTo>
                    <a:pt x="45128" y="0"/>
                  </a:moveTo>
                  <a:lnTo>
                    <a:pt x="2259221" y="0"/>
                  </a:lnTo>
                  <a:cubicBezTo>
                    <a:pt x="2271190" y="0"/>
                    <a:pt x="2282669" y="4755"/>
                    <a:pt x="2291132" y="13218"/>
                  </a:cubicBezTo>
                  <a:cubicBezTo>
                    <a:pt x="2299595" y="21681"/>
                    <a:pt x="2304349" y="33159"/>
                    <a:pt x="2304349" y="45128"/>
                  </a:cubicBezTo>
                  <a:lnTo>
                    <a:pt x="2304349" y="1853023"/>
                  </a:lnTo>
                  <a:cubicBezTo>
                    <a:pt x="2304349" y="1877946"/>
                    <a:pt x="2284145" y="1898150"/>
                    <a:pt x="2259221" y="1898150"/>
                  </a:cubicBezTo>
                  <a:lnTo>
                    <a:pt x="45128" y="1898150"/>
                  </a:lnTo>
                  <a:cubicBezTo>
                    <a:pt x="33159" y="1898150"/>
                    <a:pt x="21681" y="1893396"/>
                    <a:pt x="13218" y="1884933"/>
                  </a:cubicBezTo>
                  <a:cubicBezTo>
                    <a:pt x="4755" y="1876470"/>
                    <a:pt x="0" y="1864991"/>
                    <a:pt x="0" y="1853023"/>
                  </a:cubicBezTo>
                  <a:lnTo>
                    <a:pt x="0" y="45128"/>
                  </a:lnTo>
                  <a:cubicBezTo>
                    <a:pt x="0" y="33159"/>
                    <a:pt x="4755" y="21681"/>
                    <a:pt x="13218" y="13218"/>
                  </a:cubicBezTo>
                  <a:cubicBezTo>
                    <a:pt x="21681" y="4755"/>
                    <a:pt x="33159" y="0"/>
                    <a:pt x="45128"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6" name="TextBox 6"/>
            <p:cNvSpPr txBox="1"/>
            <p:nvPr/>
          </p:nvSpPr>
          <p:spPr>
            <a:xfrm>
              <a:off x="0" y="-38100"/>
              <a:ext cx="2304349" cy="19362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449691" y="439813"/>
            <a:ext cx="579009" cy="579009"/>
          </a:xfrm>
          <a:custGeom>
            <a:avLst/>
            <a:gdLst/>
            <a:ahLst/>
            <a:cxnLst/>
            <a:rect l="l" t="t" r="r" b="b"/>
            <a:pathLst>
              <a:path w="579009" h="579009">
                <a:moveTo>
                  <a:pt x="0" y="0"/>
                </a:moveTo>
                <a:lnTo>
                  <a:pt x="579009" y="0"/>
                </a:lnTo>
                <a:lnTo>
                  <a:pt x="579009" y="579009"/>
                </a:lnTo>
                <a:lnTo>
                  <a:pt x="0" y="5790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259583" y="1542967"/>
            <a:ext cx="7199254" cy="7715333"/>
          </a:xfrm>
          <a:prstGeom prst="rect">
            <a:avLst/>
          </a:prstGeom>
        </p:spPr>
        <p:txBody>
          <a:bodyPr lIns="0" tIns="0" rIns="0" bIns="0" rtlCol="0" anchor="t">
            <a:spAutoFit/>
          </a:bodyPr>
          <a:lstStyle/>
          <a:p>
            <a:pPr algn="ctr">
              <a:lnSpc>
                <a:spcPts val="4696"/>
              </a:lnSpc>
            </a:pPr>
            <a:endParaRPr/>
          </a:p>
          <a:p>
            <a:pPr algn="ctr">
              <a:lnSpc>
                <a:spcPts val="4696"/>
              </a:lnSpc>
            </a:pPr>
            <a:r>
              <a:rPr lang="en-US" sz="3354">
                <a:solidFill>
                  <a:srgbClr val="000000"/>
                </a:solidFill>
                <a:latin typeface="Times New Roman"/>
                <a:ea typeface="Times New Roman"/>
                <a:cs typeface="Times New Roman"/>
                <a:sym typeface="Times New Roman"/>
              </a:rPr>
              <a:t>1.</a:t>
            </a:r>
            <a:r>
              <a:rPr lang="en-US" sz="3354" u="sng">
                <a:solidFill>
                  <a:srgbClr val="000000"/>
                </a:solidFill>
                <a:latin typeface="Times New Roman"/>
                <a:ea typeface="Times New Roman"/>
                <a:cs typeface="Times New Roman"/>
                <a:sym typeface="Times New Roman"/>
                <a:hlinkClick r:id="rId7" tooltip="https://www.semanticscholar.org/paper/20bb9c71e1254296e4a5adefb0afe1b59c804a63"/>
              </a:rPr>
              <a:t>https://www.semanticscholar.org/paper/20bb9c71e1254296e4a5a</a:t>
            </a:r>
            <a:r>
              <a:rPr lang="en-US" sz="3354" u="sng">
                <a:solidFill>
                  <a:srgbClr val="000000"/>
                </a:solidFill>
                <a:latin typeface="Times New Roman"/>
                <a:ea typeface="Times New Roman"/>
                <a:cs typeface="Times New Roman"/>
                <a:sym typeface="Times New Roman"/>
                <a:hlinkClick r:id="rId7" tooltip="https://www.semanticscholar.org/paper/20bb9c71e1254296e4a5adefb0afe1b59c804a63"/>
              </a:rPr>
              <a:t>defb0afe1b59c804a63</a:t>
            </a:r>
            <a:r>
              <a:rPr lang="en-US" sz="3354">
                <a:solidFill>
                  <a:srgbClr val="000000"/>
                </a:solidFill>
                <a:latin typeface="Times New Roman"/>
                <a:ea typeface="Times New Roman"/>
                <a:cs typeface="Times New Roman"/>
                <a:sym typeface="Times New Roman"/>
              </a:rPr>
              <a:t>     </a:t>
            </a:r>
          </a:p>
          <a:p>
            <a:pPr algn="ctr">
              <a:lnSpc>
                <a:spcPts val="4696"/>
              </a:lnSpc>
            </a:pPr>
            <a:r>
              <a:rPr lang="en-US" sz="3354">
                <a:solidFill>
                  <a:srgbClr val="000000"/>
                </a:solidFill>
                <a:latin typeface="Times New Roman"/>
                <a:ea typeface="Times New Roman"/>
                <a:cs typeface="Times New Roman"/>
                <a:sym typeface="Times New Roman"/>
              </a:rPr>
              <a:t>2.</a:t>
            </a:r>
            <a:r>
              <a:rPr lang="en-US" sz="3354" u="sng">
                <a:solidFill>
                  <a:srgbClr val="000000"/>
                </a:solidFill>
                <a:latin typeface="Times New Roman"/>
                <a:ea typeface="Times New Roman"/>
                <a:cs typeface="Times New Roman"/>
                <a:sym typeface="Times New Roman"/>
                <a:hlinkClick r:id="rId8" tooltip="https://www.semanticscholar.org/paper/017b51df3a0973c682527035b6103b82c8b601a1"/>
              </a:rPr>
              <a:t>https://www.semanticscholar.org/paper/017b51df3a0973c682527035b6103b82c8b601a1</a:t>
            </a:r>
            <a:r>
              <a:rPr lang="en-US" sz="3354">
                <a:solidFill>
                  <a:srgbClr val="000000"/>
                </a:solidFill>
                <a:latin typeface="Times New Roman"/>
                <a:ea typeface="Times New Roman"/>
                <a:cs typeface="Times New Roman"/>
                <a:sym typeface="Times New Roman"/>
              </a:rPr>
              <a:t> </a:t>
            </a:r>
          </a:p>
          <a:p>
            <a:pPr algn="ctr">
              <a:lnSpc>
                <a:spcPts val="4696"/>
              </a:lnSpc>
            </a:pPr>
            <a:r>
              <a:rPr lang="en-US" sz="3354">
                <a:solidFill>
                  <a:srgbClr val="000000"/>
                </a:solidFill>
                <a:latin typeface="Times New Roman"/>
                <a:ea typeface="Times New Roman"/>
                <a:cs typeface="Times New Roman"/>
                <a:sym typeface="Times New Roman"/>
              </a:rPr>
              <a:t>3.</a:t>
            </a:r>
            <a:r>
              <a:rPr lang="en-US" sz="3354" u="sng">
                <a:solidFill>
                  <a:srgbClr val="000000"/>
                </a:solidFill>
                <a:latin typeface="Times New Roman"/>
                <a:ea typeface="Times New Roman"/>
                <a:cs typeface="Times New Roman"/>
                <a:sym typeface="Times New Roman"/>
                <a:hlinkClick r:id="rId9" tooltip="https://www.semanticscholar.org/paper/743f5ae6eb79bff505a66d7c041dece92468bc02"/>
              </a:rPr>
              <a:t>https://www.semanticscholar.org/paper/743f5ae6eb79bff505a66d7c041dece92468bc02</a:t>
            </a:r>
            <a:r>
              <a:rPr lang="en-US" sz="3354">
                <a:solidFill>
                  <a:srgbClr val="000000"/>
                </a:solidFill>
                <a:latin typeface="Times New Roman"/>
                <a:ea typeface="Times New Roman"/>
                <a:cs typeface="Times New Roman"/>
                <a:sym typeface="Times New Roman"/>
              </a:rPr>
              <a:t>  </a:t>
            </a:r>
          </a:p>
          <a:p>
            <a:pPr algn="ctr">
              <a:lnSpc>
                <a:spcPts val="4696"/>
              </a:lnSpc>
            </a:pPr>
            <a:r>
              <a:rPr lang="en-US" sz="3354">
                <a:solidFill>
                  <a:srgbClr val="000000"/>
                </a:solidFill>
                <a:latin typeface="Times New Roman"/>
                <a:ea typeface="Times New Roman"/>
                <a:cs typeface="Times New Roman"/>
                <a:sym typeface="Times New Roman"/>
              </a:rPr>
              <a:t>4.</a:t>
            </a:r>
            <a:r>
              <a:rPr lang="en-US" sz="3354" u="sng">
                <a:solidFill>
                  <a:srgbClr val="000000"/>
                </a:solidFill>
                <a:latin typeface="Times New Roman"/>
                <a:ea typeface="Times New Roman"/>
                <a:cs typeface="Times New Roman"/>
                <a:sym typeface="Times New Roman"/>
                <a:hlinkClick r:id="rId10" tooltip="https://www.semanticscholar.org/paper/d9c763d134a45a0f0ac6f137677a258d6acb25a5"/>
              </a:rPr>
              <a:t>https://www.semanticscholar.org/paper/d9c763d134a45a0f0ac6f137677a258d6acb25a5</a:t>
            </a:r>
          </a:p>
        </p:txBody>
      </p:sp>
      <p:sp>
        <p:nvSpPr>
          <p:cNvPr id="9" name="TextBox 9"/>
          <p:cNvSpPr txBox="1"/>
          <p:nvPr/>
        </p:nvSpPr>
        <p:spPr>
          <a:xfrm>
            <a:off x="1452411" y="391127"/>
            <a:ext cx="6062843" cy="1131564"/>
          </a:xfrm>
          <a:prstGeom prst="rect">
            <a:avLst/>
          </a:prstGeom>
        </p:spPr>
        <p:txBody>
          <a:bodyPr lIns="0" tIns="0" rIns="0" bIns="0" rtlCol="0" anchor="t">
            <a:spAutoFit/>
          </a:bodyPr>
          <a:lstStyle/>
          <a:p>
            <a:pPr algn="l">
              <a:lnSpc>
                <a:spcPts val="4301"/>
              </a:lnSpc>
            </a:pPr>
            <a:r>
              <a:rPr lang="en-US" sz="3072">
                <a:solidFill>
                  <a:srgbClr val="000000"/>
                </a:solidFill>
                <a:latin typeface="Times New Roman"/>
                <a:ea typeface="Times New Roman"/>
                <a:cs typeface="Times New Roman"/>
                <a:sym typeface="Times New Roman"/>
              </a:rPr>
              <a:t>references:</a:t>
            </a:r>
          </a:p>
          <a:p>
            <a:pPr algn="ctr">
              <a:lnSpc>
                <a:spcPts val="4301"/>
              </a:lnSpc>
            </a:pPr>
            <a:endParaRPr lang="en-US" sz="3072">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AD9"/>
        </a:solidFill>
        <a:effectLst/>
      </p:bgPr>
    </p:bg>
    <p:spTree>
      <p:nvGrpSpPr>
        <p:cNvPr id="1" name=""/>
        <p:cNvGrpSpPr/>
        <p:nvPr/>
      </p:nvGrpSpPr>
      <p:grpSpPr>
        <a:xfrm>
          <a:off x="0" y="0"/>
          <a:ext cx="0" cy="0"/>
          <a:chOff x="0" y="0"/>
          <a:chExt cx="0" cy="0"/>
        </a:xfrm>
      </p:grpSpPr>
      <p:sp>
        <p:nvSpPr>
          <p:cNvPr id="2" name="Freeform 2"/>
          <p:cNvSpPr/>
          <p:nvPr/>
        </p:nvSpPr>
        <p:spPr>
          <a:xfrm>
            <a:off x="10409061" y="0"/>
            <a:ext cx="7960895" cy="10287000"/>
          </a:xfrm>
          <a:custGeom>
            <a:avLst/>
            <a:gdLst/>
            <a:ahLst/>
            <a:cxnLst/>
            <a:rect l="l" t="t" r="r" b="b"/>
            <a:pathLst>
              <a:path w="7960895" h="10287000">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3" name="AutoShape 3"/>
          <p:cNvSpPr/>
          <p:nvPr/>
        </p:nvSpPr>
        <p:spPr>
          <a:xfrm>
            <a:off x="7878939" y="4848028"/>
            <a:ext cx="2530122" cy="0"/>
          </a:xfrm>
          <a:prstGeom prst="line">
            <a:avLst/>
          </a:prstGeom>
          <a:ln w="57150" cap="flat">
            <a:solidFill>
              <a:srgbClr val="BB8161"/>
            </a:solidFill>
            <a:prstDash val="solid"/>
            <a:headEnd type="none" w="sm" len="sm"/>
            <a:tailEnd type="none" w="sm" len="sm"/>
          </a:ln>
        </p:spPr>
      </p:sp>
      <p:grpSp>
        <p:nvGrpSpPr>
          <p:cNvPr id="4" name="Group 4"/>
          <p:cNvGrpSpPr/>
          <p:nvPr/>
        </p:nvGrpSpPr>
        <p:grpSpPr>
          <a:xfrm>
            <a:off x="2974119" y="1634223"/>
            <a:ext cx="12339762" cy="2531241"/>
            <a:chOff x="0" y="0"/>
            <a:chExt cx="3249978" cy="666664"/>
          </a:xfrm>
        </p:grpSpPr>
        <p:sp>
          <p:nvSpPr>
            <p:cNvPr id="5" name="Freeform 5"/>
            <p:cNvSpPr/>
            <p:nvPr/>
          </p:nvSpPr>
          <p:spPr>
            <a:xfrm>
              <a:off x="0" y="0"/>
              <a:ext cx="3249979" cy="666664"/>
            </a:xfrm>
            <a:custGeom>
              <a:avLst/>
              <a:gdLst/>
              <a:ahLst/>
              <a:cxnLst/>
              <a:rect l="l" t="t" r="r" b="b"/>
              <a:pathLst>
                <a:path w="3249979" h="666664">
                  <a:moveTo>
                    <a:pt x="31997" y="0"/>
                  </a:moveTo>
                  <a:lnTo>
                    <a:pt x="3217981" y="0"/>
                  </a:lnTo>
                  <a:cubicBezTo>
                    <a:pt x="3235653" y="0"/>
                    <a:pt x="3249979" y="14326"/>
                    <a:pt x="3249979" y="31997"/>
                  </a:cubicBezTo>
                  <a:lnTo>
                    <a:pt x="3249979" y="634667"/>
                  </a:lnTo>
                  <a:cubicBezTo>
                    <a:pt x="3249979" y="652339"/>
                    <a:pt x="3235653" y="666664"/>
                    <a:pt x="3217981" y="666664"/>
                  </a:cubicBezTo>
                  <a:lnTo>
                    <a:pt x="31997" y="666664"/>
                  </a:lnTo>
                  <a:cubicBezTo>
                    <a:pt x="14326" y="666664"/>
                    <a:pt x="0" y="652339"/>
                    <a:pt x="0" y="634667"/>
                  </a:cubicBezTo>
                  <a:lnTo>
                    <a:pt x="0" y="31997"/>
                  </a:lnTo>
                  <a:cubicBezTo>
                    <a:pt x="0" y="14326"/>
                    <a:pt x="14326" y="0"/>
                    <a:pt x="31997" y="0"/>
                  </a:cubicBezTo>
                  <a:close/>
                </a:path>
              </a:pathLst>
            </a:custGeom>
            <a:gradFill rotWithShape="1">
              <a:gsLst>
                <a:gs pos="0">
                  <a:srgbClr val="F4EAD9">
                    <a:alpha val="100000"/>
                  </a:srgbClr>
                </a:gs>
                <a:gs pos="100000">
                  <a:srgbClr val="BF7A48">
                    <a:alpha val="100000"/>
                  </a:srgbClr>
                </a:gs>
              </a:gsLst>
              <a:path path="circle">
                <a:fillToRect r="100000" b="100000"/>
              </a:path>
              <a:tileRect l="-100000" t="-100000"/>
            </a:gradFill>
          </p:spPr>
        </p:sp>
        <p:sp>
          <p:nvSpPr>
            <p:cNvPr id="6" name="TextBox 6"/>
            <p:cNvSpPr txBox="1"/>
            <p:nvPr/>
          </p:nvSpPr>
          <p:spPr>
            <a:xfrm>
              <a:off x="0" y="-190500"/>
              <a:ext cx="3249978" cy="857164"/>
            </a:xfrm>
            <a:prstGeom prst="rect">
              <a:avLst/>
            </a:prstGeom>
          </p:spPr>
          <p:txBody>
            <a:bodyPr lIns="50800" tIns="50800" rIns="50800" bIns="50800" rtlCol="0" anchor="ctr"/>
            <a:lstStyle/>
            <a:p>
              <a:pPr algn="ctr" rtl="1">
                <a:lnSpc>
                  <a:spcPts val="6719"/>
                </a:lnSpc>
              </a:pPr>
              <a:r>
                <a:rPr lang="ar-EG" sz="4799">
                  <a:solidFill>
                    <a:srgbClr val="000000"/>
                  </a:solidFill>
                  <a:latin typeface="Times New Roman"/>
                  <a:ea typeface="Times New Roman"/>
                  <a:cs typeface="Times New Roman"/>
                  <a:sym typeface="Times New Roman"/>
                  <a:rtl/>
                </a:rPr>
                <a:t>لجنة التأهيل والتوظيف</a:t>
              </a:r>
            </a:p>
          </p:txBody>
        </p:sp>
      </p:grpSp>
      <p:sp>
        <p:nvSpPr>
          <p:cNvPr id="7" name="Freeform 7"/>
          <p:cNvSpPr/>
          <p:nvPr/>
        </p:nvSpPr>
        <p:spPr>
          <a:xfrm>
            <a:off x="3929141" y="2073691"/>
            <a:ext cx="1618779" cy="2091772"/>
          </a:xfrm>
          <a:custGeom>
            <a:avLst/>
            <a:gdLst/>
            <a:ahLst/>
            <a:cxnLst/>
            <a:rect l="l" t="t" r="r" b="b"/>
            <a:pathLst>
              <a:path w="1618779" h="2091772">
                <a:moveTo>
                  <a:pt x="0" y="0"/>
                </a:moveTo>
                <a:lnTo>
                  <a:pt x="1618779" y="0"/>
                </a:lnTo>
                <a:lnTo>
                  <a:pt x="1618779" y="2091772"/>
                </a:lnTo>
                <a:lnTo>
                  <a:pt x="0" y="2091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2572991" y="1634223"/>
            <a:ext cx="2361010" cy="2361010"/>
          </a:xfrm>
          <a:custGeom>
            <a:avLst/>
            <a:gdLst/>
            <a:ahLst/>
            <a:cxnLst/>
            <a:rect l="l" t="t" r="r" b="b"/>
            <a:pathLst>
              <a:path w="2361010" h="2361010">
                <a:moveTo>
                  <a:pt x="0" y="0"/>
                </a:moveTo>
                <a:lnTo>
                  <a:pt x="2361010" y="0"/>
                </a:lnTo>
                <a:lnTo>
                  <a:pt x="2361010" y="2361009"/>
                </a:lnTo>
                <a:lnTo>
                  <a:pt x="0" y="2361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796629" y="5676703"/>
            <a:ext cx="12694742" cy="2979564"/>
          </a:xfrm>
          <a:prstGeom prst="rect">
            <a:avLst/>
          </a:prstGeom>
        </p:spPr>
        <p:txBody>
          <a:bodyPr lIns="0" tIns="0" rIns="0" bIns="0" rtlCol="0" anchor="t">
            <a:spAutoFit/>
          </a:bodyPr>
          <a:lstStyle/>
          <a:p>
            <a:pPr algn="ctr">
              <a:lnSpc>
                <a:spcPts val="19070"/>
              </a:lnSpc>
            </a:pPr>
            <a:r>
              <a:rPr lang="en-US" sz="20506" b="1">
                <a:solidFill>
                  <a:srgbClr val="000000"/>
                </a:solidFill>
                <a:latin typeface="Times New Roman Bold"/>
                <a:ea typeface="Times New Roman Bold"/>
                <a:cs typeface="Times New Roman Bold"/>
                <a:sym typeface="Times New Roman 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427</Words>
  <Application>Microsoft Office PowerPoint</Application>
  <PresentationFormat>Custom</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القانون جامعة بغداد</dc:title>
  <cp:lastModifiedBy>T460s</cp:lastModifiedBy>
  <cp:revision>2</cp:revision>
  <dcterms:created xsi:type="dcterms:W3CDTF">2006-08-16T00:00:00Z</dcterms:created>
  <dcterms:modified xsi:type="dcterms:W3CDTF">2025-03-26T20:40:29Z</dcterms:modified>
  <dc:identifier>DAGh6_Wf4kM</dc:identifier>
</cp:coreProperties>
</file>