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89" r:id="rId5"/>
    <p:sldId id="286" r:id="rId6"/>
    <p:sldId id="270" r:id="rId7"/>
    <p:sldId id="292" r:id="rId8"/>
    <p:sldId id="291" r:id="rId9"/>
    <p:sldId id="293" r:id="rId10"/>
    <p:sldId id="273" r:id="rId11"/>
    <p:sldId id="294" r:id="rId12"/>
    <p:sldId id="295" r:id="rId13"/>
    <p:sldId id="288" r:id="rId1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7" d="100"/>
          <a:sy n="107" d="100"/>
        </p:scale>
        <p:origin x="2430" y="96"/>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C12302-B805-4E30-9799-12D3B4D89B83}" type="datetime1">
              <a:rPr lang="en-GB" smtClean="0"/>
              <a:t>12/03/2025</a:t>
            </a:fld>
            <a:endParaRPr lang="en-GB"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en-GB" smtClean="0"/>
              <a:t>‹#›</a:t>
            </a:fld>
            <a:endParaRPr lang="en-GB"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697A3-4633-4C0F-B8EB-182D954A96C6}" type="datetime1">
              <a:rPr lang="en-GB" smtClean="0"/>
              <a:pPr/>
              <a:t>12/03/2025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en-GB" smtClean="0"/>
              <a:t>‹#›</a:t>
            </a:fld>
            <a:endParaRPr lang="en-GB"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9CA004F4-F240-48F9-8AE1-486585C7F00D}" type="slidenum">
              <a:rPr lang="en-GB" smtClean="0"/>
              <a:t>1</a:t>
            </a:fld>
            <a:endParaRPr lang="en-GB" dirty="0"/>
          </a:p>
        </p:txBody>
      </p:sp>
    </p:spTree>
    <p:extLst>
      <p:ext uri="{BB962C8B-B14F-4D97-AF65-F5344CB8AC3E}">
        <p14:creationId xmlns:p14="http://schemas.microsoft.com/office/powerpoint/2010/main" val="322885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9CA004F4-F240-48F9-8AE1-486585C7F00D}" type="slidenum">
              <a:rPr lang="en-GB" smtClean="0"/>
              <a:t>10</a:t>
            </a:fld>
            <a:endParaRPr lang="en-GB" dirty="0"/>
          </a:p>
        </p:txBody>
      </p:sp>
    </p:spTree>
    <p:extLst>
      <p:ext uri="{BB962C8B-B14F-4D97-AF65-F5344CB8AC3E}">
        <p14:creationId xmlns:p14="http://schemas.microsoft.com/office/powerpoint/2010/main" val="403274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9CA004F4-F240-48F9-8AE1-486585C7F00D}" type="slidenum">
              <a:rPr lang="en-GB" smtClean="0"/>
              <a:t>2</a:t>
            </a:fld>
            <a:endParaRPr lang="en-GB" dirty="0"/>
          </a:p>
        </p:txBody>
      </p:sp>
    </p:spTree>
    <p:extLst>
      <p:ext uri="{BB962C8B-B14F-4D97-AF65-F5344CB8AC3E}">
        <p14:creationId xmlns:p14="http://schemas.microsoft.com/office/powerpoint/2010/main" val="2609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9CA004F4-F240-48F9-8AE1-486585C7F00D}" type="slidenum">
              <a:rPr lang="en-GB" smtClean="0"/>
              <a:t>3</a:t>
            </a:fld>
            <a:endParaRPr lang="en-GB" dirty="0"/>
          </a:p>
        </p:txBody>
      </p:sp>
    </p:spTree>
    <p:extLst>
      <p:ext uri="{BB962C8B-B14F-4D97-AF65-F5344CB8AC3E}">
        <p14:creationId xmlns:p14="http://schemas.microsoft.com/office/powerpoint/2010/main" val="191231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9CA004F4-F240-48F9-8AE1-486585C7F00D}" type="slidenum">
              <a:rPr lang="en-GB" smtClean="0"/>
              <a:t>4</a:t>
            </a:fld>
            <a:endParaRPr lang="en-GB" dirty="0"/>
          </a:p>
        </p:txBody>
      </p:sp>
    </p:spTree>
    <p:extLst>
      <p:ext uri="{BB962C8B-B14F-4D97-AF65-F5344CB8AC3E}">
        <p14:creationId xmlns:p14="http://schemas.microsoft.com/office/powerpoint/2010/main" val="89353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9CA004F4-F240-48F9-8AE1-486585C7F00D}" type="slidenum">
              <a:rPr lang="en-GB" smtClean="0"/>
              <a:t>5</a:t>
            </a:fld>
            <a:endParaRPr lang="en-GB" dirty="0"/>
          </a:p>
        </p:txBody>
      </p:sp>
    </p:spTree>
    <p:extLst>
      <p:ext uri="{BB962C8B-B14F-4D97-AF65-F5344CB8AC3E}">
        <p14:creationId xmlns:p14="http://schemas.microsoft.com/office/powerpoint/2010/main" val="314102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01FA1-6688-BE91-2AFA-8CBDFD7C8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715DC-D8B1-8EC7-B8BE-0EE82B569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854BF-C3B6-406B-FB40-A754944FD0A8}"/>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CC5AC404-B087-5D52-2F63-1A7A9B550C98}"/>
              </a:ext>
            </a:extLst>
          </p:cNvPr>
          <p:cNvSpPr>
            <a:spLocks noGrp="1"/>
          </p:cNvSpPr>
          <p:nvPr>
            <p:ph type="sldNum" sz="quarter" idx="5"/>
          </p:nvPr>
        </p:nvSpPr>
        <p:spPr/>
        <p:txBody>
          <a:bodyPr rtlCol="0"/>
          <a:lstStyle/>
          <a:p>
            <a:pPr rtl="0"/>
            <a:fld id="{9CA004F4-F240-48F9-8AE1-486585C7F00D}" type="slidenum">
              <a:rPr lang="en-GB" smtClean="0"/>
              <a:t>6</a:t>
            </a:fld>
            <a:endParaRPr lang="en-GB" dirty="0"/>
          </a:p>
        </p:txBody>
      </p:sp>
    </p:spTree>
    <p:extLst>
      <p:ext uri="{BB962C8B-B14F-4D97-AF65-F5344CB8AC3E}">
        <p14:creationId xmlns:p14="http://schemas.microsoft.com/office/powerpoint/2010/main" val="117386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9CA004F4-F240-48F9-8AE1-486585C7F00D}" type="slidenum">
              <a:rPr lang="en-GB" smtClean="0"/>
              <a:t>7</a:t>
            </a:fld>
            <a:endParaRPr lang="en-GB" dirty="0"/>
          </a:p>
        </p:txBody>
      </p:sp>
    </p:spTree>
    <p:extLst>
      <p:ext uri="{BB962C8B-B14F-4D97-AF65-F5344CB8AC3E}">
        <p14:creationId xmlns:p14="http://schemas.microsoft.com/office/powerpoint/2010/main" val="33541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D39F-9263-0B55-AAAC-30381005D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A5804-E4AE-D905-BFB4-4CF259316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C52E9-1AAB-DBFA-6E1C-DF4273D39B3E}"/>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3447A6E9-4D6D-44C5-8FD9-6FE6A3D708A5}"/>
              </a:ext>
            </a:extLst>
          </p:cNvPr>
          <p:cNvSpPr>
            <a:spLocks noGrp="1"/>
          </p:cNvSpPr>
          <p:nvPr>
            <p:ph type="sldNum" sz="quarter" idx="5"/>
          </p:nvPr>
        </p:nvSpPr>
        <p:spPr/>
        <p:txBody>
          <a:bodyPr rtlCol="0"/>
          <a:lstStyle/>
          <a:p>
            <a:pPr rtl="0"/>
            <a:fld id="{9CA004F4-F240-48F9-8AE1-486585C7F00D}" type="slidenum">
              <a:rPr lang="en-GB" smtClean="0"/>
              <a:t>8</a:t>
            </a:fld>
            <a:endParaRPr lang="en-GB" dirty="0"/>
          </a:p>
        </p:txBody>
      </p:sp>
    </p:spTree>
    <p:extLst>
      <p:ext uri="{BB962C8B-B14F-4D97-AF65-F5344CB8AC3E}">
        <p14:creationId xmlns:p14="http://schemas.microsoft.com/office/powerpoint/2010/main" val="308415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3EFE1-6284-B7BE-2458-C00747A47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8F92C-83E8-13A9-A4BB-1C9F1D829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BBF0E-8DCC-54C8-946B-BCD387145FA1}"/>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96060770-6757-D218-7415-A39D9C0BDC38}"/>
              </a:ext>
            </a:extLst>
          </p:cNvPr>
          <p:cNvSpPr>
            <a:spLocks noGrp="1"/>
          </p:cNvSpPr>
          <p:nvPr>
            <p:ph type="sldNum" sz="quarter" idx="5"/>
          </p:nvPr>
        </p:nvSpPr>
        <p:spPr/>
        <p:txBody>
          <a:bodyPr rtlCol="0"/>
          <a:lstStyle/>
          <a:p>
            <a:pPr rtl="0"/>
            <a:fld id="{9CA004F4-F240-48F9-8AE1-486585C7F00D}" type="slidenum">
              <a:rPr lang="en-GB" smtClean="0"/>
              <a:t>9</a:t>
            </a:fld>
            <a:endParaRPr lang="en-GB" dirty="0"/>
          </a:p>
        </p:txBody>
      </p:sp>
    </p:spTree>
    <p:extLst>
      <p:ext uri="{BB962C8B-B14F-4D97-AF65-F5344CB8AC3E}">
        <p14:creationId xmlns:p14="http://schemas.microsoft.com/office/powerpoint/2010/main" val="412304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en-US" noProof="0"/>
              <a:t>Click to edit Master title style</a:t>
            </a:r>
            <a:endParaRPr lang="en-GB" noProof="0" dirty="0"/>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rtlCol="0"/>
          <a:lstStyle/>
          <a:p>
            <a:pPr rtl="0"/>
            <a:fld id="{FEE096B5-7F61-42D4-BE26-6D7ACD59CE3F}" type="datetime1">
              <a:rPr lang="en-GB" noProof="0" smtClean="0"/>
              <a:t>12/03/2025</a:t>
            </a:fld>
            <a:endParaRPr lang="en-GB"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rtlCol="0"/>
          <a:lstStyle/>
          <a:p>
            <a:pPr rtl="0"/>
            <a:endParaRPr lang="en-GB"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Horizontal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pPr rtl="0"/>
            <a:endParaRPr lang="en-GB" noProof="0" dirty="0"/>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4133087"/>
            <a:ext cx="10431780" cy="204387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4F4EC040-BE7A-46F7-B8A5-A9C822574788}" type="datetime1">
              <a:rPr lang="en-GB" noProof="0" smtClean="0"/>
              <a:t>12/03/2025</a:t>
            </a:fld>
            <a:endParaRPr lang="en-GB"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en-GB" noProof="0" dirty="0"/>
          </a:p>
        </p:txBody>
      </p:sp>
      <p:sp>
        <p:nvSpPr>
          <p:cNvPr id="9" name="Content Placeholder 3">
            <a:extLst>
              <a:ext uri="{FF2B5EF4-FFF2-40B4-BE49-F238E27FC236}">
                <a16:creationId xmlns:a16="http://schemas.microsoft.com/office/drawing/2014/main" id="{C1B0D46C-2987-401A-A0C4-CFB6F73E9D23}"/>
              </a:ext>
            </a:extLst>
          </p:cNvPr>
          <p:cNvSpPr>
            <a:spLocks noGrp="1"/>
          </p:cNvSpPr>
          <p:nvPr>
            <p:ph sz="half" idx="13"/>
          </p:nvPr>
        </p:nvSpPr>
        <p:spPr>
          <a:xfrm>
            <a:off x="844296" y="1788579"/>
            <a:ext cx="10425684" cy="190687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98979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202246-9B90-4CE1-AAF1-3328E51AE0A5}"/>
              </a:ext>
            </a:extLst>
          </p:cNvPr>
          <p:cNvSpPr>
            <a:spLocks noGrp="1"/>
          </p:cNvSpPr>
          <p:nvPr>
            <p:ph type="pic" sz="quarter" idx="13"/>
          </p:nvPr>
        </p:nvSpPr>
        <p:spPr>
          <a:xfrm>
            <a:off x="0" y="0"/>
            <a:ext cx="12192000" cy="6858000"/>
          </a:xfrm>
        </p:spPr>
        <p:txBody>
          <a:bodyPr rtlCol="0"/>
          <a:lstStyle>
            <a:lvl1pPr marL="0" indent="0" algn="ctr">
              <a:buNone/>
              <a:defRPr/>
            </a:lvl1pPr>
          </a:lstStyle>
          <a:p>
            <a:pPr rtl="0"/>
            <a:r>
              <a:rPr lang="en-US" noProof="0"/>
              <a:t>Click icon to add picture</a:t>
            </a:r>
            <a:endParaRPr lang="en-GB" noProof="0" dirty="0"/>
          </a:p>
        </p:txBody>
      </p:sp>
      <p:sp>
        <p:nvSpPr>
          <p:cNvPr id="18" name="Content Placeholder 2">
            <a:extLst>
              <a:ext uri="{FF2B5EF4-FFF2-40B4-BE49-F238E27FC236}">
                <a16:creationId xmlns:a16="http://schemas.microsoft.com/office/drawing/2014/main" id="{843DF42B-5E6A-409A-A205-0B59AE5FBD98}"/>
              </a:ext>
            </a:extLst>
          </p:cNvPr>
          <p:cNvSpPr>
            <a:spLocks noGrp="1"/>
          </p:cNvSpPr>
          <p:nvPr>
            <p:ph sz="half" idx="15"/>
          </p:nvPr>
        </p:nvSpPr>
        <p:spPr>
          <a:xfrm>
            <a:off x="8530301" y="1690689"/>
            <a:ext cx="3148965" cy="1922438"/>
          </a:xfrm>
        </p:spPr>
        <p:txBody>
          <a:bodyPr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17" name="Content Placeholder 2">
            <a:extLst>
              <a:ext uri="{FF2B5EF4-FFF2-40B4-BE49-F238E27FC236}">
                <a16:creationId xmlns:a16="http://schemas.microsoft.com/office/drawing/2014/main" id="{9C7A202D-9C81-48E9-AC0B-E4DDE20AE14F}"/>
              </a:ext>
            </a:extLst>
          </p:cNvPr>
          <p:cNvSpPr>
            <a:spLocks noGrp="1"/>
          </p:cNvSpPr>
          <p:nvPr>
            <p:ph sz="half" idx="14"/>
          </p:nvPr>
        </p:nvSpPr>
        <p:spPr>
          <a:xfrm>
            <a:off x="4888689" y="1702826"/>
            <a:ext cx="3148965" cy="1922438"/>
          </a:xfrm>
        </p:spPr>
        <p:txBody>
          <a:bodyPr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lvl1pPr>
              <a:defRPr>
                <a:solidFill>
                  <a:schemeClr val="bg1"/>
                </a:solidFill>
              </a:defRPr>
            </a:lvl1pPr>
          </a:lstStyle>
          <a:p>
            <a:pPr rtl="0"/>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1337076" y="1702826"/>
            <a:ext cx="3148965" cy="1922438"/>
          </a:xfrm>
        </p:spPr>
        <p:txBody>
          <a:bodyPr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F08CF840-942A-4965-BD6B-BC7275E2ACCE}" type="datetime1">
              <a:rPr lang="en-GB" noProof="0" smtClean="0"/>
              <a:t>12/03/2025</a:t>
            </a:fld>
            <a:endParaRPr lang="en-GB"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en-GB" noProof="0" dirty="0"/>
          </a:p>
        </p:txBody>
      </p:sp>
      <p:sp>
        <p:nvSpPr>
          <p:cNvPr id="25" name="Content Placeholder 2">
            <a:extLst>
              <a:ext uri="{FF2B5EF4-FFF2-40B4-BE49-F238E27FC236}">
                <a16:creationId xmlns:a16="http://schemas.microsoft.com/office/drawing/2014/main" id="{70506441-775A-4D93-ADE3-695C86D6699F}"/>
              </a:ext>
            </a:extLst>
          </p:cNvPr>
          <p:cNvSpPr>
            <a:spLocks noGrp="1"/>
          </p:cNvSpPr>
          <p:nvPr>
            <p:ph sz="half" idx="16"/>
          </p:nvPr>
        </p:nvSpPr>
        <p:spPr>
          <a:xfrm>
            <a:off x="8530301" y="3849456"/>
            <a:ext cx="3148965" cy="1922438"/>
          </a:xfrm>
        </p:spPr>
        <p:txBody>
          <a:bodyPr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6" name="Content Placeholder 2">
            <a:extLst>
              <a:ext uri="{FF2B5EF4-FFF2-40B4-BE49-F238E27FC236}">
                <a16:creationId xmlns:a16="http://schemas.microsoft.com/office/drawing/2014/main" id="{FA00A08C-FA2D-44B5-9451-63F193A3E7B3}"/>
              </a:ext>
            </a:extLst>
          </p:cNvPr>
          <p:cNvSpPr>
            <a:spLocks noGrp="1"/>
          </p:cNvSpPr>
          <p:nvPr>
            <p:ph sz="half" idx="17"/>
          </p:nvPr>
        </p:nvSpPr>
        <p:spPr>
          <a:xfrm>
            <a:off x="4888689" y="3849456"/>
            <a:ext cx="3148965" cy="1922438"/>
          </a:xfrm>
        </p:spPr>
        <p:txBody>
          <a:bodyPr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7" name="Content Placeholder 2">
            <a:extLst>
              <a:ext uri="{FF2B5EF4-FFF2-40B4-BE49-F238E27FC236}">
                <a16:creationId xmlns:a16="http://schemas.microsoft.com/office/drawing/2014/main" id="{6A8F9540-8D26-4ADA-88E6-B9A742232C2D}"/>
              </a:ext>
            </a:extLst>
          </p:cNvPr>
          <p:cNvSpPr>
            <a:spLocks noGrp="1"/>
          </p:cNvSpPr>
          <p:nvPr>
            <p:ph sz="half" idx="18"/>
          </p:nvPr>
        </p:nvSpPr>
        <p:spPr>
          <a:xfrm>
            <a:off x="1337076" y="3849456"/>
            <a:ext cx="3148965" cy="1922438"/>
          </a:xfrm>
        </p:spPr>
        <p:txBody>
          <a:bodyPr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9" name="Picture Placeholder 28">
            <a:extLst>
              <a:ext uri="{FF2B5EF4-FFF2-40B4-BE49-F238E27FC236}">
                <a16:creationId xmlns:a16="http://schemas.microsoft.com/office/drawing/2014/main" id="{3D7801BA-80A8-4F2C-90C8-155E6210A852}"/>
              </a:ext>
            </a:extLst>
          </p:cNvPr>
          <p:cNvSpPr>
            <a:spLocks noGrp="1"/>
          </p:cNvSpPr>
          <p:nvPr>
            <p:ph type="pic" sz="quarter" idx="19"/>
          </p:nvPr>
        </p:nvSpPr>
        <p:spPr>
          <a:xfrm>
            <a:off x="947634" y="1679576"/>
            <a:ext cx="376237" cy="376237"/>
          </a:xfrm>
        </p:spPr>
        <p:txBody>
          <a:bodyPr rtlCol="0">
            <a:normAutofit/>
          </a:bodyPr>
          <a:lstStyle>
            <a:lvl1pPr marL="0" indent="0" algn="ctr">
              <a:buNone/>
              <a:defRPr sz="400"/>
            </a:lvl1pPr>
          </a:lstStyle>
          <a:p>
            <a:pPr rtl="0"/>
            <a:r>
              <a:rPr lang="en-US" noProof="0"/>
              <a:t>Click icon to add picture</a:t>
            </a:r>
            <a:endParaRPr lang="en-GB" noProof="0" dirty="0"/>
          </a:p>
        </p:txBody>
      </p:sp>
      <p:sp>
        <p:nvSpPr>
          <p:cNvPr id="30" name="Picture Placeholder 28">
            <a:extLst>
              <a:ext uri="{FF2B5EF4-FFF2-40B4-BE49-F238E27FC236}">
                <a16:creationId xmlns:a16="http://schemas.microsoft.com/office/drawing/2014/main" id="{99C7ED62-8CE2-417B-9E03-DB47D419110B}"/>
              </a:ext>
            </a:extLst>
          </p:cNvPr>
          <p:cNvSpPr>
            <a:spLocks noGrp="1"/>
          </p:cNvSpPr>
          <p:nvPr>
            <p:ph type="pic" sz="quarter" idx="20"/>
          </p:nvPr>
        </p:nvSpPr>
        <p:spPr>
          <a:xfrm>
            <a:off x="4499246" y="1679576"/>
            <a:ext cx="376237" cy="376237"/>
          </a:xfrm>
        </p:spPr>
        <p:txBody>
          <a:bodyPr rtlCol="0">
            <a:normAutofit/>
          </a:bodyPr>
          <a:lstStyle>
            <a:lvl1pPr marL="0" indent="0" algn="ctr">
              <a:buNone/>
              <a:defRPr sz="400"/>
            </a:lvl1pPr>
          </a:lstStyle>
          <a:p>
            <a:pPr rtl="0"/>
            <a:r>
              <a:rPr lang="en-US" noProof="0"/>
              <a:t>Click icon to add picture</a:t>
            </a:r>
            <a:endParaRPr lang="en-GB" noProof="0" dirty="0"/>
          </a:p>
        </p:txBody>
      </p:sp>
      <p:sp>
        <p:nvSpPr>
          <p:cNvPr id="31" name="Picture Placeholder 28">
            <a:extLst>
              <a:ext uri="{FF2B5EF4-FFF2-40B4-BE49-F238E27FC236}">
                <a16:creationId xmlns:a16="http://schemas.microsoft.com/office/drawing/2014/main" id="{96383197-4013-4D5E-BF47-64BD2386A4D6}"/>
              </a:ext>
            </a:extLst>
          </p:cNvPr>
          <p:cNvSpPr>
            <a:spLocks noGrp="1"/>
          </p:cNvSpPr>
          <p:nvPr>
            <p:ph type="pic" sz="quarter" idx="21"/>
          </p:nvPr>
        </p:nvSpPr>
        <p:spPr>
          <a:xfrm>
            <a:off x="8126282" y="1679576"/>
            <a:ext cx="376237" cy="376237"/>
          </a:xfrm>
        </p:spPr>
        <p:txBody>
          <a:bodyPr rtlCol="0">
            <a:normAutofit/>
          </a:bodyPr>
          <a:lstStyle>
            <a:lvl1pPr marL="0" indent="0" algn="ctr">
              <a:buNone/>
              <a:defRPr sz="400"/>
            </a:lvl1pPr>
          </a:lstStyle>
          <a:p>
            <a:pPr rtl="0"/>
            <a:r>
              <a:rPr lang="en-US" noProof="0"/>
              <a:t>Click icon to add picture</a:t>
            </a:r>
            <a:endParaRPr lang="en-GB" noProof="0" dirty="0"/>
          </a:p>
        </p:txBody>
      </p:sp>
      <p:sp>
        <p:nvSpPr>
          <p:cNvPr id="32" name="Picture Placeholder 28">
            <a:extLst>
              <a:ext uri="{FF2B5EF4-FFF2-40B4-BE49-F238E27FC236}">
                <a16:creationId xmlns:a16="http://schemas.microsoft.com/office/drawing/2014/main" id="{B2568099-B430-4F70-A248-1840860FFEED}"/>
              </a:ext>
            </a:extLst>
          </p:cNvPr>
          <p:cNvSpPr>
            <a:spLocks noGrp="1"/>
          </p:cNvSpPr>
          <p:nvPr>
            <p:ph type="pic" sz="quarter" idx="22"/>
          </p:nvPr>
        </p:nvSpPr>
        <p:spPr>
          <a:xfrm>
            <a:off x="947634" y="3792079"/>
            <a:ext cx="376237" cy="376237"/>
          </a:xfrm>
        </p:spPr>
        <p:txBody>
          <a:bodyPr rtlCol="0">
            <a:normAutofit/>
          </a:bodyPr>
          <a:lstStyle>
            <a:lvl1pPr marL="0" indent="0" algn="ctr">
              <a:buNone/>
              <a:defRPr sz="400"/>
            </a:lvl1pPr>
          </a:lstStyle>
          <a:p>
            <a:pPr rtl="0"/>
            <a:r>
              <a:rPr lang="en-US" noProof="0"/>
              <a:t>Click icon to add picture</a:t>
            </a:r>
            <a:endParaRPr lang="en-GB" noProof="0" dirty="0"/>
          </a:p>
        </p:txBody>
      </p:sp>
      <p:sp>
        <p:nvSpPr>
          <p:cNvPr id="33" name="Picture Placeholder 28">
            <a:extLst>
              <a:ext uri="{FF2B5EF4-FFF2-40B4-BE49-F238E27FC236}">
                <a16:creationId xmlns:a16="http://schemas.microsoft.com/office/drawing/2014/main" id="{82A0F640-3653-4074-BEAA-B09FF6E0B391}"/>
              </a:ext>
            </a:extLst>
          </p:cNvPr>
          <p:cNvSpPr>
            <a:spLocks noGrp="1"/>
          </p:cNvSpPr>
          <p:nvPr>
            <p:ph type="pic" sz="quarter" idx="23"/>
          </p:nvPr>
        </p:nvSpPr>
        <p:spPr>
          <a:xfrm>
            <a:off x="4499246" y="3792079"/>
            <a:ext cx="376237" cy="376237"/>
          </a:xfrm>
        </p:spPr>
        <p:txBody>
          <a:bodyPr rtlCol="0">
            <a:normAutofit/>
          </a:bodyPr>
          <a:lstStyle>
            <a:lvl1pPr marL="0" indent="0" algn="ctr">
              <a:buNone/>
              <a:defRPr sz="400"/>
            </a:lvl1pPr>
          </a:lstStyle>
          <a:p>
            <a:pPr rtl="0"/>
            <a:r>
              <a:rPr lang="en-US" noProof="0"/>
              <a:t>Click icon to add picture</a:t>
            </a:r>
            <a:endParaRPr lang="en-GB" noProof="0" dirty="0"/>
          </a:p>
        </p:txBody>
      </p:sp>
      <p:sp>
        <p:nvSpPr>
          <p:cNvPr id="34" name="Picture Placeholder 28">
            <a:extLst>
              <a:ext uri="{FF2B5EF4-FFF2-40B4-BE49-F238E27FC236}">
                <a16:creationId xmlns:a16="http://schemas.microsoft.com/office/drawing/2014/main" id="{1723BD4F-261F-418F-B763-09039D2CA7B6}"/>
              </a:ext>
            </a:extLst>
          </p:cNvPr>
          <p:cNvSpPr>
            <a:spLocks noGrp="1"/>
          </p:cNvSpPr>
          <p:nvPr>
            <p:ph type="pic" sz="quarter" idx="24"/>
          </p:nvPr>
        </p:nvSpPr>
        <p:spPr>
          <a:xfrm>
            <a:off x="8126282" y="3792079"/>
            <a:ext cx="376237" cy="376237"/>
          </a:xfrm>
        </p:spPr>
        <p:txBody>
          <a:bodyPr rtlCol="0">
            <a:normAutofit/>
          </a:bodyPr>
          <a:lstStyle>
            <a:lvl1pPr marL="0" indent="0" algn="ctr">
              <a:buNone/>
              <a:defRPr sz="400"/>
            </a:lvl1pPr>
          </a:lstStyle>
          <a:p>
            <a:pPr rtl="0"/>
            <a:r>
              <a:rPr lang="en-US" noProof="0"/>
              <a:t>Click icon to add picture</a:t>
            </a:r>
            <a:endParaRPr lang="en-GB" noProof="0" dirty="0"/>
          </a:p>
        </p:txBody>
      </p:sp>
    </p:spTree>
    <p:extLst>
      <p:ext uri="{BB962C8B-B14F-4D97-AF65-F5344CB8AC3E}">
        <p14:creationId xmlns:p14="http://schemas.microsoft.com/office/powerpoint/2010/main" val="266710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rtlCol="0"/>
          <a:lstStyle>
            <a:lvl1pPr marL="0" indent="0" algn="ctr">
              <a:buNone/>
              <a:defRPr/>
            </a:lvl1pPr>
          </a:lstStyle>
          <a:p>
            <a:pPr rtl="0"/>
            <a:r>
              <a:rPr lang="en-US" noProof="0"/>
              <a:t>Click icon to add picture</a:t>
            </a:r>
            <a:endParaRPr lang="en-GB" noProof="0" dirty="0"/>
          </a:p>
        </p:txBody>
      </p:sp>
      <p:sp>
        <p:nvSpPr>
          <p:cNvPr id="10" name="object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pPr rtl="0"/>
            <a:endParaRPr lang="en-GB" noProof="0" dirty="0"/>
          </a:p>
        </p:txBody>
      </p:sp>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rtlCol="0"/>
          <a:lstStyle/>
          <a:p>
            <a:pPr rtl="0"/>
            <a:fld id="{44AE236F-CB37-4EDB-9B45-15B3A671ADE9}" type="datetime1">
              <a:rPr lang="en-GB" noProof="0" smtClean="0"/>
              <a:t>12/03/2025</a:t>
            </a:fld>
            <a:endParaRPr lang="en-GB"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rtlCol="0"/>
          <a:lstStyle/>
          <a:p>
            <a:pPr rtl="0"/>
            <a:endParaRPr lang="en-GB"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277533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rtlCol="0"/>
          <a:lstStyle/>
          <a:p>
            <a:pPr rtl="0"/>
            <a:fld id="{16CB48EF-C87C-4FE8-9FEB-0C4643C17814}" type="datetime1">
              <a:rPr lang="en-GB" noProof="0" smtClean="0"/>
              <a:t>12/03/2025</a:t>
            </a:fld>
            <a:endParaRPr lang="en-GB"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rtlCol="0"/>
          <a:lstStyle/>
          <a:p>
            <a:pPr rtl="0"/>
            <a:endParaRPr lang="en-GB"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rtlCol="0" anchor="b"/>
          <a:lstStyle>
            <a:lvl1pPr>
              <a:defRPr sz="6000"/>
            </a:lvl1pPr>
          </a:lstStyle>
          <a:p>
            <a:pPr rtl="0"/>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rtlCol="0"/>
          <a:lstStyle/>
          <a:p>
            <a:pPr rtl="0"/>
            <a:fld id="{AA686B96-3E35-4ED0-9F43-39CB52E621F5}" type="datetime1">
              <a:rPr lang="en-GB" noProof="0" smtClean="0"/>
              <a:t>12/03/2025</a:t>
            </a:fld>
            <a:endParaRPr lang="en-GB"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rtlCol="0"/>
          <a:lstStyle/>
          <a:p>
            <a:pPr rtl="0"/>
            <a:endParaRPr lang="en-GB"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68C36963-F2D3-4E82-89AF-8CC54D6A01D8}" type="datetime1">
              <a:rPr lang="en-GB" noProof="0" smtClean="0"/>
              <a:t>12/03/2025</a:t>
            </a:fld>
            <a:endParaRPr lang="en-GB"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en-GB"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rtlCol="0"/>
          <a:lstStyle/>
          <a:p>
            <a:pPr rtl="0"/>
            <a:fld id="{44B0300D-1F61-4164-A988-FDBC515255DA}" type="datetime1">
              <a:rPr lang="en-GB" noProof="0" smtClean="0"/>
              <a:t>12/03/2025</a:t>
            </a:fld>
            <a:endParaRPr lang="en-GB"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rtlCol="0"/>
          <a:lstStyle/>
          <a:p>
            <a:pPr rtl="0"/>
            <a:endParaRPr lang="en-GB"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rtlCol="0"/>
          <a:lstStyle/>
          <a:p>
            <a:pPr rtl="0"/>
            <a:fld id="{E0031101-A8BC-4E59-979D-F643F2B6C486}" type="datetime1">
              <a:rPr lang="en-GB" noProof="0" smtClean="0"/>
              <a:t>12/03/2025</a:t>
            </a:fld>
            <a:endParaRPr lang="en-GB"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rtlCol="0"/>
          <a:lstStyle/>
          <a:p>
            <a:pPr rtl="0"/>
            <a:endParaRPr lang="en-GB"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rtlCol="0"/>
          <a:lstStyle/>
          <a:p>
            <a:pPr rtl="0"/>
            <a:fld id="{8FD8E7B8-5303-4B21-9E98-F859E7B85679}" type="datetime1">
              <a:rPr lang="en-GB" noProof="0" smtClean="0"/>
              <a:t>12/03/2025</a:t>
            </a:fld>
            <a:endParaRPr lang="en-GB"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rtlCol="0"/>
          <a:lstStyle/>
          <a:p>
            <a:pPr rtl="0"/>
            <a:endParaRPr lang="en-GB"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rtlCol="0"/>
          <a:lstStyle/>
          <a:p>
            <a:pPr rtl="0"/>
            <a:fld id="{D940F5AB-2E37-47A3-AEC6-2B2A1D353885}" type="datetime1">
              <a:rPr lang="en-GB" noProof="0" smtClean="0"/>
              <a:t>12/03/2025</a:t>
            </a:fld>
            <a:endParaRPr lang="en-GB"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rtlCol="0"/>
          <a:lstStyle/>
          <a:p>
            <a:pPr rtl="0"/>
            <a:endParaRPr lang="en-GB"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rtlCol="0"/>
          <a:lstStyle/>
          <a:p>
            <a:pPr rtl="0"/>
            <a:fld id="{612B0347-0310-4D5F-AD06-8E75241BA15B}" type="datetime1">
              <a:rPr lang="en-GB" noProof="0" smtClean="0"/>
              <a:t>12/03/2025</a:t>
            </a:fld>
            <a:endParaRPr lang="en-GB"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rtlCol="0"/>
          <a:lstStyle/>
          <a:p>
            <a:pPr rtl="0"/>
            <a:endParaRPr lang="en-GB"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rtlCol="0"/>
          <a:lstStyle/>
          <a:p>
            <a:pPr rtl="0"/>
            <a:fld id="{82EE24B5-652C-4DB5-B7C3-B5BBEC1280B1}" type="slidenum">
              <a:rPr lang="en-GB" noProof="0" smtClean="0"/>
              <a:t>‹#›</a:t>
            </a:fld>
            <a:endParaRPr lang="en-GB"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6B74196-951F-4443-8ED8-281D1CA36357}" type="datetime1">
              <a:rPr lang="en-GB" noProof="0" smtClean="0"/>
              <a:t>12/03/2025</a:t>
            </a:fld>
            <a:endParaRPr lang="en-GB"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pPr rtl="0"/>
            <a:fld id="{82EE24B5-652C-4DB5-B7C3-B5BBEC1280B1}" type="slidenum">
              <a:rPr lang="en-GB" noProof="0" smtClean="0"/>
              <a:pPr/>
              <a:t>‹#›</a:t>
            </a:fld>
            <a:endParaRPr lang="en-GB"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en-GB"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p:txBody>
          <a:bodyPr rtlCol="0">
            <a:normAutofit/>
          </a:bodyPr>
          <a:lstStyle/>
          <a:p>
            <a:pPr rtl="0">
              <a:lnSpc>
                <a:spcPct val="125000"/>
              </a:lnSpc>
            </a:pPr>
            <a:r>
              <a:rPr lang="ar-IQ" sz="5000" dirty="0">
                <a:solidFill>
                  <a:schemeClr val="bg1"/>
                </a:solidFill>
              </a:rPr>
              <a:t>الذكاء الاصطناعي في سوق العمل</a:t>
            </a:r>
            <a:br>
              <a:rPr lang="en-GB" sz="5000" dirty="0">
                <a:solidFill>
                  <a:schemeClr val="bg1"/>
                </a:solidFill>
              </a:rPr>
            </a:br>
            <a:r>
              <a:rPr lang="en-GB" sz="5000" dirty="0">
                <a:solidFill>
                  <a:schemeClr val="bg1"/>
                </a:solidFill>
              </a:rPr>
              <a:t>AI in the </a:t>
            </a:r>
            <a:r>
              <a:rPr lang="en-GB" sz="5000" dirty="0"/>
              <a:t>L</a:t>
            </a:r>
            <a:r>
              <a:rPr lang="en-GB" sz="5000" dirty="0">
                <a:solidFill>
                  <a:schemeClr val="bg1"/>
                </a:solidFill>
              </a:rPr>
              <a:t>abor Market</a:t>
            </a:r>
          </a:p>
        </p:txBody>
      </p:sp>
      <p:sp>
        <p:nvSpPr>
          <p:cNvPr id="3" name="Subtitle 2">
            <a:extLst>
              <a:ext uri="{FF2B5EF4-FFF2-40B4-BE49-F238E27FC236}">
                <a16:creationId xmlns:a16="http://schemas.microsoft.com/office/drawing/2014/main" id="{2F8CF06A-B594-4BA2-8B1E-D649096D742F}"/>
              </a:ext>
            </a:extLst>
          </p:cNvPr>
          <p:cNvSpPr>
            <a:spLocks noGrp="1"/>
          </p:cNvSpPr>
          <p:nvPr>
            <p:ph type="subTitle" idx="1"/>
          </p:nvPr>
        </p:nvSpPr>
        <p:spPr bwMode="blackGray">
          <a:xfrm>
            <a:off x="3968621" y="4457533"/>
            <a:ext cx="4422710" cy="1327442"/>
          </a:xfrm>
          <a:solidFill>
            <a:schemeClr val="accent2">
              <a:alpha val="90000"/>
            </a:schemeClr>
          </a:solidFill>
        </p:spPr>
        <p:txBody>
          <a:bodyPr rtlCol="0" anchor="ctr" anchorCtr="0">
            <a:normAutofit/>
          </a:bodyPr>
          <a:lstStyle/>
          <a:p>
            <a:pPr rtl="0"/>
            <a:r>
              <a:rPr lang="ar-IQ" sz="2500" b="1" i="1" spc="65" dirty="0">
                <a:solidFill>
                  <a:schemeClr val="accent1"/>
                </a:solidFill>
                <a:cs typeface="Arial"/>
              </a:rPr>
              <a:t>م.م. احمد سمي</a:t>
            </a:r>
            <a:r>
              <a:rPr lang="ar-IQ" dirty="0"/>
              <a:t>ر</a:t>
            </a:r>
            <a:endParaRPr lang="ar-IQ" sz="2500" b="1" i="1" spc="65" dirty="0">
              <a:solidFill>
                <a:schemeClr val="accent1"/>
              </a:solidFill>
              <a:cs typeface="Arial"/>
            </a:endParaRPr>
          </a:p>
          <a:p>
            <a:pPr rtl="0"/>
            <a:r>
              <a:rPr lang="en-US" dirty="0"/>
              <a:t>Asst. Lec. Ahmed Sameer</a:t>
            </a:r>
            <a:endParaRPr lang="en-GB" sz="2500" b="1" i="1" spc="65" dirty="0">
              <a:solidFill>
                <a:schemeClr val="accent1"/>
              </a:solidFill>
              <a:cs typeface="Arial"/>
            </a:endParaRPr>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a:off x="3166931" y="3298293"/>
            <a:ext cx="6118814" cy="0"/>
          </a:xfrm>
          <a:custGeom>
            <a:avLst/>
            <a:gdLst>
              <a:gd name="connsiteX0" fmla="*/ 0 w 13121"/>
              <a:gd name="connsiteY0" fmla="*/ 0 h 0"/>
              <a:gd name="connsiteX1" fmla="*/ 13121 w 13121"/>
              <a:gd name="connsiteY1" fmla="*/ -18662 h 0"/>
              <a:gd name="connsiteX0" fmla="*/ 0 w 11363"/>
              <a:gd name="connsiteY0" fmla="*/ 0 h 0"/>
              <a:gd name="connsiteX1" fmla="*/ 11363 w 11363"/>
              <a:gd name="connsiteY1" fmla="*/ -6221 h 0"/>
            </a:gdLst>
            <a:ahLst/>
            <a:cxnLst>
              <a:cxn ang="0">
                <a:pos x="connsiteX0" y="connsiteY0"/>
              </a:cxn>
              <a:cxn ang="0">
                <a:pos x="connsiteX1" y="connsiteY1"/>
              </a:cxn>
            </a:cxnLst>
            <a:rect l="l" t="t" r="r" b="b"/>
            <a:pathLst>
              <a:path w="11363">
                <a:moveTo>
                  <a:pt x="0" y="0"/>
                </a:moveTo>
                <a:cubicBezTo>
                  <a:pt x="2540" y="0"/>
                  <a:pt x="8823" y="-6221"/>
                  <a:pt x="11363" y="-6221"/>
                </a:cubicBezTo>
              </a:path>
            </a:pathLst>
          </a:custGeom>
          <a:ln w="54863">
            <a:solidFill>
              <a:schemeClr val="accent1"/>
            </a:solidFill>
          </a:ln>
        </p:spPr>
        <p:txBody>
          <a:bodyPr wrap="square" lIns="0" tIns="0" rIns="0" bIns="0" rtlCol="0"/>
          <a:lstStyle/>
          <a:p>
            <a:pPr rtl="0"/>
            <a:endParaRPr lang="en-GB" dirty="0"/>
          </a:p>
        </p:txBody>
      </p:sp>
      <p:pic>
        <p:nvPicPr>
          <p:cNvPr id="7" name="Picture 6">
            <a:extLst>
              <a:ext uri="{FF2B5EF4-FFF2-40B4-BE49-F238E27FC236}">
                <a16:creationId xmlns:a16="http://schemas.microsoft.com/office/drawing/2014/main" id="{8EDE8FFC-5902-6DE3-B2D2-FD509347A5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5127" y="240979"/>
            <a:ext cx="1660743" cy="1699572"/>
          </a:xfrm>
          <a:prstGeom prst="rect">
            <a:avLst/>
          </a:prstGeom>
        </p:spPr>
      </p:pic>
      <p:pic>
        <p:nvPicPr>
          <p:cNvPr id="9" name="Picture 8">
            <a:extLst>
              <a:ext uri="{FF2B5EF4-FFF2-40B4-BE49-F238E27FC236}">
                <a16:creationId xmlns:a16="http://schemas.microsoft.com/office/drawing/2014/main" id="{1CD99244-F3D7-8E53-F19D-0E4A665CB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6742" y="381720"/>
            <a:ext cx="1560131" cy="1558831"/>
          </a:xfrm>
          <a:prstGeom prst="rect">
            <a:avLst/>
          </a:prstGeom>
        </p:spPr>
      </p:pic>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descr="Blue rectangle">
            <a:extLst>
              <a:ext uri="{FF2B5EF4-FFF2-40B4-BE49-F238E27FC236}">
                <a16:creationId xmlns:a16="http://schemas.microsoft.com/office/drawing/2014/main" id="{F0D850E9-F653-C693-F9CA-35357F914454}"/>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GB" dirty="0"/>
          </a:p>
        </p:txBody>
      </p:sp>
      <p:sp>
        <p:nvSpPr>
          <p:cNvPr id="3" name="object 3" descr="Blue rectangle">
            <a:extLst>
              <a:ext uri="{FF2B5EF4-FFF2-40B4-BE49-F238E27FC236}">
                <a16:creationId xmlns:a16="http://schemas.microsoft.com/office/drawing/2014/main" id="{B2F29189-6BD6-52E9-1304-2B7E099E12B6}"/>
              </a:ext>
            </a:extLst>
          </p:cNvPr>
          <p:cNvSpPr/>
          <p:nvPr/>
        </p:nvSpPr>
        <p:spPr>
          <a:xfrm>
            <a:off x="2400" y="-17461"/>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GB" dirty="0"/>
          </a:p>
        </p:txBody>
      </p:sp>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2921794" y="1341439"/>
            <a:ext cx="6348413" cy="4140200"/>
          </a:xfrm>
          <a:prstGeom prst="rect">
            <a:avLst/>
          </a:prstGeom>
          <a:solidFill>
            <a:schemeClr val="accent2"/>
          </a:solidFill>
        </p:spPr>
        <p:txBody>
          <a:bodyPr lIns="1548000" tIns="21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25000"/>
              </a:lnSpc>
              <a:buFont typeface="Arial" panose="020B0604020202020204" pitchFamily="34" charset="0"/>
              <a:buNone/>
            </a:pPr>
            <a:endParaRPr lang="en-GB"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id="{B0C70F64-F3E5-413B-AF4F-E15CE944B761}"/>
              </a:ext>
            </a:extLst>
          </p:cNvPr>
          <p:cNvSpPr/>
          <p:nvPr/>
        </p:nvSpPr>
        <p:spPr bwMode="ltGray">
          <a:xfrm>
            <a:off x="3853698" y="5180904"/>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pPr rtl="0"/>
            <a:endParaRPr lang="en-GB"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bwMode="ltGray">
          <a:xfrm>
            <a:off x="3760695" y="3987562"/>
            <a:ext cx="4859215" cy="1325563"/>
          </a:xfrm>
        </p:spPr>
        <p:txBody>
          <a:bodyPr rtlCol="0">
            <a:normAutofit/>
          </a:bodyPr>
          <a:lstStyle/>
          <a:p>
            <a:pPr rtl="0"/>
            <a:r>
              <a:rPr lang="en-GB" sz="5000" dirty="0">
                <a:solidFill>
                  <a:schemeClr val="bg1"/>
                </a:solidFill>
              </a:rPr>
              <a:t>THANK YOU!</a:t>
            </a:r>
            <a:endParaRPr lang="en-GB" sz="5000" dirty="0"/>
          </a:p>
        </p:txBody>
      </p:sp>
      <p:sp>
        <p:nvSpPr>
          <p:cNvPr id="8" name="Title 1">
            <a:extLst>
              <a:ext uri="{FF2B5EF4-FFF2-40B4-BE49-F238E27FC236}">
                <a16:creationId xmlns:a16="http://schemas.microsoft.com/office/drawing/2014/main" id="{163A395D-D9FF-2187-14BA-7F0035630C7E}"/>
              </a:ext>
            </a:extLst>
          </p:cNvPr>
          <p:cNvSpPr txBox="1">
            <a:spLocks/>
          </p:cNvSpPr>
          <p:nvPr/>
        </p:nvSpPr>
        <p:spPr bwMode="ltGray">
          <a:xfrm>
            <a:off x="3274176" y="1948419"/>
            <a:ext cx="54215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r>
              <a:rPr lang="en-US" sz="2000" dirty="0">
                <a:solidFill>
                  <a:schemeClr val="bg1"/>
                </a:solidFill>
              </a:rPr>
              <a:t>“AI won’t replace managers, but managers     who use AI will replace those who don’t.“</a:t>
            </a:r>
          </a:p>
          <a:p>
            <a:r>
              <a:rPr lang="en-US" sz="2000" dirty="0">
                <a:solidFill>
                  <a:schemeClr val="bg1"/>
                </a:solidFill>
              </a:rPr>
              <a:t>– Unknown</a:t>
            </a:r>
            <a:endParaRPr lang="en-GB" sz="2000" dirty="0"/>
          </a:p>
        </p:txBody>
      </p:sp>
    </p:spTree>
    <p:extLst>
      <p:ext uri="{BB962C8B-B14F-4D97-AF65-F5344CB8AC3E}">
        <p14:creationId xmlns:p14="http://schemas.microsoft.com/office/powerpoint/2010/main" val="148695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descr="Blue rectangle">
            <a:extLst>
              <a:ext uri="{FF2B5EF4-FFF2-40B4-BE49-F238E27FC236}">
                <a16:creationId xmlns:a16="http://schemas.microsoft.com/office/drawing/2014/main" id="{23469140-FDDC-A566-910A-43DDF6443B3E}"/>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GB"/>
          </a:p>
        </p:txBody>
      </p:sp>
      <p:sp>
        <p:nvSpPr>
          <p:cNvPr id="10" name="object 3" descr="Beige rectangle">
            <a:extLst>
              <a:ext uri="{FF2B5EF4-FFF2-40B4-BE49-F238E27FC236}">
                <a16:creationId xmlns:a16="http://schemas.microsoft.com/office/drawing/2014/main" id="{3464EC3B-3387-4CDF-A782-9839B05C9734}"/>
              </a:ext>
            </a:extLst>
          </p:cNvPr>
          <p:cNvSpPr/>
          <p:nvPr/>
        </p:nvSpPr>
        <p:spPr>
          <a:xfrm>
            <a:off x="0" y="416609"/>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n-GB" dirty="0"/>
          </a:p>
        </p:txBody>
      </p:sp>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n-GB"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rtlCol="0"/>
          <a:lstStyle/>
          <a:p>
            <a:pPr rtl="0"/>
            <a:fld id="{82EE24B5-652C-4DB5-B7C3-B5BBEC1280B1}" type="slidenum">
              <a:rPr lang="en-GB" smtClean="0"/>
              <a:t>2</a:t>
            </a:fld>
            <a:endParaRPr lang="en-GB" dirty="0"/>
          </a:p>
        </p:txBody>
      </p:sp>
      <p:sp>
        <p:nvSpPr>
          <p:cNvPr id="12" name="Shape 4">
            <a:extLst>
              <a:ext uri="{FF2B5EF4-FFF2-40B4-BE49-F238E27FC236}">
                <a16:creationId xmlns:a16="http://schemas.microsoft.com/office/drawing/2014/main" id="{8497FE45-7F8A-C0FD-F0E7-FB787F4ECBAF}"/>
              </a:ext>
            </a:extLst>
          </p:cNvPr>
          <p:cNvSpPr/>
          <p:nvPr/>
        </p:nvSpPr>
        <p:spPr>
          <a:xfrm>
            <a:off x="1160930" y="1493184"/>
            <a:ext cx="9619129" cy="3305758"/>
          </a:xfrm>
          <a:prstGeom prst="roundRect">
            <a:avLst>
              <a:gd name="adj" fmla="val 12310"/>
            </a:avLst>
          </a:prstGeom>
          <a:solidFill>
            <a:srgbClr val="0A081B"/>
          </a:solidFill>
          <a:ln w="22860">
            <a:solidFill>
              <a:srgbClr val="29DDDA"/>
            </a:solidFill>
            <a:prstDash val="solid"/>
          </a:ln>
        </p:spPr>
        <p:txBody>
          <a:bodyPr/>
          <a:lstStyle/>
          <a:p>
            <a:pPr marL="0" indent="0" rtl="0">
              <a:buNone/>
            </a:pPr>
            <a:r>
              <a:rPr lang="en-GB" sz="3600" dirty="0">
                <a:solidFill>
                  <a:schemeClr val="bg1"/>
                </a:solidFill>
              </a:rPr>
              <a:t>What is AI, Really?</a:t>
            </a:r>
            <a:endParaRPr lang="en-US" sz="3600" i="1" spc="-25" dirty="0">
              <a:solidFill>
                <a:schemeClr val="bg2">
                  <a:lumMod val="20000"/>
                  <a:lumOff val="80000"/>
                </a:schemeClr>
              </a:solidFill>
              <a:cs typeface="Arial"/>
            </a:endParaRPr>
          </a:p>
          <a:p>
            <a:pPr marL="0" indent="0" rtl="0">
              <a:buNone/>
            </a:pPr>
            <a:endParaRPr lang="en-US" i="1" spc="-25" dirty="0">
              <a:solidFill>
                <a:schemeClr val="bg2">
                  <a:lumMod val="20000"/>
                  <a:lumOff val="80000"/>
                </a:schemeClr>
              </a:solidFill>
              <a:cs typeface="Arial"/>
            </a:endParaRPr>
          </a:p>
          <a:p>
            <a:pPr marL="0" indent="0" rtl="0">
              <a:buNone/>
            </a:pPr>
            <a:r>
              <a:rPr lang="en-US" sz="1800" i="1" spc="-25" dirty="0">
                <a:solidFill>
                  <a:schemeClr val="bg2">
                    <a:lumMod val="20000"/>
                    <a:lumOff val="80000"/>
                  </a:schemeClr>
                </a:solidFill>
                <a:cs typeface="Arial"/>
              </a:rPr>
              <a:t>AI, in its fundamental core, is applied statistics. But it’s also much more than that.</a:t>
            </a:r>
          </a:p>
          <a:p>
            <a:pPr marL="0" indent="0" rtl="0">
              <a:buNone/>
            </a:pPr>
            <a:r>
              <a:rPr lang="en-US" sz="1800" i="1" spc="-25" dirty="0">
                <a:solidFill>
                  <a:schemeClr val="bg2">
                    <a:lumMod val="20000"/>
                    <a:lumOff val="80000"/>
                  </a:schemeClr>
                </a:solidFill>
                <a:cs typeface="Arial"/>
              </a:rPr>
              <a:t>Statistics is about understanding and modeling data to make inferences about the world, it’s a foundational pillar of modern AI, especially in machine learning.</a:t>
            </a:r>
          </a:p>
          <a:p>
            <a:pPr marL="0" indent="0" rtl="0">
              <a:buNone/>
            </a:pPr>
            <a:r>
              <a:rPr lang="en-US" sz="1800" i="1" spc="-25" dirty="0">
                <a:solidFill>
                  <a:schemeClr val="bg2">
                    <a:lumMod val="20000"/>
                    <a:lumOff val="80000"/>
                  </a:schemeClr>
                </a:solidFill>
                <a:cs typeface="Arial"/>
              </a:rPr>
              <a:t>AI is the fusion of statistics, computer science, and other disciplines to create systems that act intelligently which can learn, reason, and act in ways that mimic or surpass human capabilities.</a:t>
            </a:r>
          </a:p>
          <a:p>
            <a:endParaRPr lang="en-GB" dirty="0"/>
          </a:p>
        </p:txBody>
      </p:sp>
      <p:sp>
        <p:nvSpPr>
          <p:cNvPr id="14" name="object 9" descr="Beige rectangle">
            <a:extLst>
              <a:ext uri="{FF2B5EF4-FFF2-40B4-BE49-F238E27FC236}">
                <a16:creationId xmlns:a16="http://schemas.microsoft.com/office/drawing/2014/main" id="{02C6628C-972C-4717-AAF3-D882B30F6658}"/>
              </a:ext>
            </a:extLst>
          </p:cNvPr>
          <p:cNvSpPr/>
          <p:nvPr/>
        </p:nvSpPr>
        <p:spPr bwMode="white">
          <a:xfrm>
            <a:off x="1440248" y="2334212"/>
            <a:ext cx="3373920" cy="0"/>
          </a:xfrm>
          <a:custGeom>
            <a:avLst/>
            <a:gdLst>
              <a:gd name="connsiteX0" fmla="*/ 0 w 11360"/>
              <a:gd name="connsiteY0" fmla="*/ 0 h 0"/>
              <a:gd name="connsiteX1" fmla="*/ 11360 w 11360"/>
              <a:gd name="connsiteY1" fmla="*/ -12441 h 0"/>
            </a:gdLst>
            <a:ahLst/>
            <a:cxnLst>
              <a:cxn ang="0">
                <a:pos x="connsiteX0" y="connsiteY0"/>
              </a:cxn>
              <a:cxn ang="0">
                <a:pos x="connsiteX1" y="connsiteY1"/>
              </a:cxn>
            </a:cxnLst>
            <a:rect l="l" t="t" r="r" b="b"/>
            <a:pathLst>
              <a:path w="11360">
                <a:moveTo>
                  <a:pt x="0" y="0"/>
                </a:moveTo>
                <a:cubicBezTo>
                  <a:pt x="3333" y="0"/>
                  <a:pt x="8027" y="-12441"/>
                  <a:pt x="11360" y="-12441"/>
                </a:cubicBezTo>
              </a:path>
            </a:pathLst>
          </a:custGeom>
          <a:ln w="54863">
            <a:solidFill>
              <a:schemeClr val="accent1"/>
            </a:solidFill>
          </a:ln>
        </p:spPr>
        <p:txBody>
          <a:bodyPr wrap="square" lIns="0" tIns="0" rIns="0" bIns="0" rtlCol="0"/>
          <a:lstStyle/>
          <a:p>
            <a:pPr rtl="0"/>
            <a:endParaRPr lang="en-GB" dirty="0"/>
          </a:p>
        </p:txBody>
      </p:sp>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en-GB"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7220804" y="1702826"/>
            <a:ext cx="3839082" cy="1922438"/>
          </a:xfrm>
        </p:spPr>
        <p:txBody>
          <a:bodyPr rtlCol="0">
            <a:noAutofit/>
          </a:bodyPr>
          <a:lstStyle/>
          <a:p>
            <a:pPr marL="12700">
              <a:lnSpc>
                <a:spcPct val="120000"/>
              </a:lnSpc>
              <a:spcBef>
                <a:spcPts val="100"/>
              </a:spcBef>
            </a:pPr>
            <a:r>
              <a:rPr lang="en-US" sz="2000" b="1" dirty="0">
                <a:solidFill>
                  <a:srgbClr val="F0FCFF"/>
                </a:solidFill>
                <a:latin typeface="Spline Sans Bold" pitchFamily="34" charset="0"/>
                <a:ea typeface="Spline Sans Bold" pitchFamily="34" charset="-122"/>
                <a:cs typeface="Spline Sans Bold" pitchFamily="34" charset="-120"/>
              </a:rPr>
              <a:t>Current State of Adoption</a:t>
            </a:r>
          </a:p>
          <a:p>
            <a:pPr marL="12700">
              <a:lnSpc>
                <a:spcPct val="120000"/>
              </a:lnSpc>
              <a:spcBef>
                <a:spcPts val="100"/>
              </a:spcBef>
            </a:pPr>
            <a:endParaRPr lang="en-US" sz="2000" b="1" dirty="0">
              <a:solidFill>
                <a:srgbClr val="F0FCFF"/>
              </a:solidFill>
              <a:latin typeface="Spline Sans Bold" pitchFamily="34" charset="0"/>
              <a:ea typeface="Spline Sans Bold" pitchFamily="34" charset="-122"/>
              <a:cs typeface="Spline Sans Bold" pitchFamily="34" charset="-120"/>
            </a:endParaRPr>
          </a:p>
          <a:p>
            <a:pPr marR="5080" rtl="0">
              <a:lnSpc>
                <a:spcPct val="100000"/>
              </a:lnSpc>
              <a:spcBef>
                <a:spcPts val="600"/>
              </a:spcBef>
            </a:pPr>
            <a:r>
              <a:rPr lang="en-US" sz="1400" i="1" spc="-15" dirty="0">
                <a:solidFill>
                  <a:schemeClr val="bg2">
                    <a:lumMod val="20000"/>
                    <a:lumOff val="80000"/>
                  </a:schemeClr>
                </a:solidFill>
                <a:cs typeface="Arial"/>
              </a:rPr>
              <a:t>Of businesses are currently using or actively considering implementing AI technologies into their operations.</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rtlCol="0"/>
          <a:lstStyle/>
          <a:p>
            <a:pPr rtl="0"/>
            <a:fld id="{82EE24B5-652C-4DB5-B7C3-B5BBEC1280B1}" type="slidenum">
              <a:rPr lang="en-GB" smtClean="0"/>
              <a:t>3</a:t>
            </a:fld>
            <a:endParaRPr lang="en-GB"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rtlCol="0"/>
          <a:lstStyle/>
          <a:p>
            <a:pPr marL="0" indent="0">
              <a:lnSpc>
                <a:spcPts val="5400"/>
              </a:lnSpc>
              <a:buNone/>
            </a:pPr>
            <a:r>
              <a:rPr lang="en-US" sz="3200" b="1" dirty="0">
                <a:solidFill>
                  <a:srgbClr val="F0FCFF"/>
                </a:solidFill>
                <a:latin typeface="Spline Sans Bold" pitchFamily="34" charset="0"/>
                <a:ea typeface="Spline Sans Bold" pitchFamily="34" charset="-122"/>
                <a:cs typeface="Spline Sans Bold" pitchFamily="34" charset="-120"/>
              </a:rPr>
              <a:t>AI in the Labor Market</a:t>
            </a:r>
            <a:endParaRPr lang="en-US" sz="3200"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7076" y="1702825"/>
            <a:ext cx="4262535" cy="2146629"/>
          </a:xfrm>
        </p:spPr>
        <p:txBody>
          <a:bodyPr rtlCol="0">
            <a:noAutofit/>
          </a:bodyPr>
          <a:lstStyle/>
          <a:p>
            <a:pPr marL="12700" rtl="0">
              <a:lnSpc>
                <a:spcPct val="120000"/>
              </a:lnSpc>
              <a:spcBef>
                <a:spcPts val="100"/>
              </a:spcBef>
            </a:pPr>
            <a:r>
              <a:rPr lang="en-US" sz="2000" b="1" dirty="0">
                <a:solidFill>
                  <a:srgbClr val="F0FCFF"/>
                </a:solidFill>
                <a:latin typeface="Spline Sans Bold" pitchFamily="34" charset="0"/>
                <a:ea typeface="Spline Sans Bold" pitchFamily="34" charset="-122"/>
                <a:cs typeface="Spline Sans Bold" pitchFamily="34" charset="-120"/>
              </a:rPr>
              <a:t>Transforming Work </a:t>
            </a:r>
          </a:p>
          <a:p>
            <a:pPr marL="12700" rtl="0">
              <a:lnSpc>
                <a:spcPct val="120000"/>
              </a:lnSpc>
              <a:spcBef>
                <a:spcPts val="100"/>
              </a:spcBef>
            </a:pPr>
            <a:r>
              <a:rPr lang="en-US" sz="1400" i="1" spc="-15" dirty="0">
                <a:solidFill>
                  <a:schemeClr val="bg2">
                    <a:lumMod val="20000"/>
                    <a:lumOff val="80000"/>
                  </a:schemeClr>
                </a:solidFill>
                <a:cs typeface="Arial"/>
              </a:rPr>
              <a:t>AI is fundamentally reshaping how we work, what jobs exist, and the skills needed to thrive in the modern economy. This transformation is happening at unprecedented speed, creating both significant opportunities and challenges.</a:t>
            </a:r>
            <a:endParaRPr lang="en-GB" sz="1800" i="1" spc="-15" dirty="0">
              <a:solidFill>
                <a:schemeClr val="bg2">
                  <a:lumMod val="20000"/>
                  <a:lumOff val="80000"/>
                </a:schemeClr>
              </a:solidFill>
              <a:cs typeface="Arial"/>
            </a:endParaRPr>
          </a:p>
        </p:txBody>
      </p:sp>
      <p:sp>
        <p:nvSpPr>
          <p:cNvPr id="12" name="Content Placeholder 11">
            <a:extLst>
              <a:ext uri="{FF2B5EF4-FFF2-40B4-BE49-F238E27FC236}">
                <a16:creationId xmlns:a16="http://schemas.microsoft.com/office/drawing/2014/main" id="{72176240-9D71-46A9-959A-FFCF84DC04A3}"/>
              </a:ext>
            </a:extLst>
          </p:cNvPr>
          <p:cNvSpPr>
            <a:spLocks noGrp="1"/>
          </p:cNvSpPr>
          <p:nvPr>
            <p:ph sz="half" idx="17"/>
          </p:nvPr>
        </p:nvSpPr>
        <p:spPr bwMode="white">
          <a:xfrm>
            <a:off x="7220804" y="4189091"/>
            <a:ext cx="4132996" cy="1922438"/>
          </a:xfrm>
        </p:spPr>
        <p:txBody>
          <a:bodyPr rtlCol="0">
            <a:noAutofit/>
          </a:bodyPr>
          <a:lstStyle/>
          <a:p>
            <a:pPr marL="12700" rtl="0">
              <a:lnSpc>
                <a:spcPct val="120000"/>
              </a:lnSpc>
              <a:spcBef>
                <a:spcPts val="100"/>
              </a:spcBef>
            </a:pPr>
            <a:r>
              <a:rPr lang="en-US" sz="2000" b="1" dirty="0">
                <a:solidFill>
                  <a:srgbClr val="F0FCFF"/>
                </a:solidFill>
                <a:latin typeface="Spline Sans Bold" pitchFamily="34" charset="0"/>
                <a:ea typeface="Spline Sans Bold" pitchFamily="34" charset="-122"/>
                <a:cs typeface="Spline Sans Bold" pitchFamily="34" charset="-120"/>
              </a:rPr>
              <a:t>Impact on Job Displacement </a:t>
            </a:r>
            <a:r>
              <a:rPr lang="en-US" sz="1400" i="1" spc="-15" dirty="0">
                <a:solidFill>
                  <a:schemeClr val="bg2">
                    <a:lumMod val="20000"/>
                    <a:lumOff val="80000"/>
                  </a:schemeClr>
                </a:solidFill>
                <a:cs typeface="Arial"/>
              </a:rPr>
              <a:t>Already, 14% of workers in the US report being displaced by automation in their industries.</a:t>
            </a:r>
          </a:p>
          <a:p>
            <a:pPr marL="12700" rtl="0">
              <a:lnSpc>
                <a:spcPct val="120000"/>
              </a:lnSpc>
              <a:spcBef>
                <a:spcPts val="100"/>
              </a:spcBef>
            </a:pPr>
            <a:r>
              <a:rPr lang="en-US" sz="1400" i="1" spc="-15" dirty="0">
                <a:solidFill>
                  <a:schemeClr val="bg2">
                    <a:lumMod val="20000"/>
                    <a:lumOff val="80000"/>
                  </a:schemeClr>
                </a:solidFill>
                <a:cs typeface="Arial"/>
              </a:rPr>
              <a:t>While routine and predictable tasks face the highest risk of automation, even knowledge-based professions are experiencing disruption as AI systems demonstrate capabilities in areas previously thought to be exclusively human domains.</a:t>
            </a:r>
            <a:endParaRPr lang="en-GB" sz="1400" i="1" spc="-15" dirty="0">
              <a:solidFill>
                <a:schemeClr val="bg2">
                  <a:lumMod val="20000"/>
                  <a:lumOff val="80000"/>
                </a:schemeClr>
              </a:solidFill>
              <a:cs typeface="Arial"/>
            </a:endParaRPr>
          </a:p>
        </p:txBody>
      </p:sp>
      <p:sp>
        <p:nvSpPr>
          <p:cNvPr id="13" name="Content Placeholder 12">
            <a:extLst>
              <a:ext uri="{FF2B5EF4-FFF2-40B4-BE49-F238E27FC236}">
                <a16:creationId xmlns:a16="http://schemas.microsoft.com/office/drawing/2014/main" id="{77C0FED8-C734-4A93-8023-C7053E036A1E}"/>
              </a:ext>
            </a:extLst>
          </p:cNvPr>
          <p:cNvSpPr>
            <a:spLocks noGrp="1"/>
          </p:cNvSpPr>
          <p:nvPr>
            <p:ph sz="half" idx="18"/>
          </p:nvPr>
        </p:nvSpPr>
        <p:spPr bwMode="white">
          <a:xfrm>
            <a:off x="1337076" y="4189090"/>
            <a:ext cx="4262535" cy="2377977"/>
          </a:xfrm>
        </p:spPr>
        <p:txBody>
          <a:bodyPr rtlCol="0">
            <a:noAutofit/>
          </a:bodyPr>
          <a:lstStyle/>
          <a:p>
            <a:pPr marL="12700" rtl="0">
              <a:lnSpc>
                <a:spcPct val="120000"/>
              </a:lnSpc>
              <a:spcBef>
                <a:spcPts val="100"/>
              </a:spcBef>
            </a:pPr>
            <a:r>
              <a:rPr lang="en-GB" sz="1900" b="1" dirty="0">
                <a:solidFill>
                  <a:schemeClr val="bg1"/>
                </a:solidFill>
              </a:rPr>
              <a:t>Impact on Marketing</a:t>
            </a:r>
          </a:p>
          <a:p>
            <a:pPr marL="12700" rtl="0">
              <a:lnSpc>
                <a:spcPct val="120000"/>
              </a:lnSpc>
              <a:spcBef>
                <a:spcPts val="100"/>
              </a:spcBef>
            </a:pPr>
            <a:endParaRPr lang="en-GB" sz="1900" b="1" dirty="0">
              <a:solidFill>
                <a:schemeClr val="bg1"/>
              </a:solidFill>
            </a:endParaRPr>
          </a:p>
          <a:p>
            <a:pPr marL="12700" rtl="0">
              <a:lnSpc>
                <a:spcPct val="120000"/>
              </a:lnSpc>
              <a:spcBef>
                <a:spcPts val="100"/>
              </a:spcBef>
            </a:pPr>
            <a:endParaRPr lang="en-GB" sz="1900" b="1" dirty="0">
              <a:solidFill>
                <a:schemeClr val="bg1"/>
              </a:solidFill>
            </a:endParaRPr>
          </a:p>
          <a:p>
            <a:pPr marR="5080" rtl="0">
              <a:lnSpc>
                <a:spcPct val="100000"/>
              </a:lnSpc>
              <a:spcBef>
                <a:spcPts val="600"/>
              </a:spcBef>
            </a:pPr>
            <a:r>
              <a:rPr lang="en-US" sz="1400" i="1" spc="-15" dirty="0">
                <a:solidFill>
                  <a:schemeClr val="bg2">
                    <a:lumMod val="20000"/>
                    <a:lumOff val="80000"/>
                  </a:schemeClr>
                </a:solidFill>
                <a:cs typeface="Arial"/>
              </a:rPr>
              <a:t>Of marketing and advertising firms have already incorporated generative AI tools into their creative workflows.</a:t>
            </a:r>
          </a:p>
          <a:p>
            <a:pPr marL="0" indent="0" rtl="0">
              <a:lnSpc>
                <a:spcPct val="100000"/>
              </a:lnSpc>
              <a:spcBef>
                <a:spcPts val="600"/>
              </a:spcBef>
              <a:buNone/>
            </a:pPr>
            <a:endParaRPr lang="en-GB" dirty="0"/>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cstate="hqprint">
            <a:extLst>
              <a:ext uri="{28A0092B-C50C-407E-A947-70E740481C1C}">
                <a14:useLocalDpi xmlns:a14="http://schemas.microsoft.com/office/drawing/2010/main" val="0"/>
              </a:ext>
            </a:extLst>
          </a:blip>
          <a:srcRect/>
          <a:stretch>
            <a:fillRect/>
          </a:stretch>
        </p:blipFill>
        <p:spPr bwMode="white">
          <a:xfrm>
            <a:off x="838200" y="1679575"/>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cstate="hqprint">
            <a:extLst>
              <a:ext uri="{28A0092B-C50C-407E-A947-70E740481C1C}">
                <a14:useLocalDpi xmlns:a14="http://schemas.microsoft.com/office/drawing/2010/main" val="0"/>
              </a:ext>
            </a:extLst>
          </a:blip>
          <a:srcRect/>
          <a:stretch>
            <a:fillRect/>
          </a:stretch>
        </p:blipFill>
        <p:spPr bwMode="white">
          <a:xfrm>
            <a:off x="6755598" y="1679575"/>
            <a:ext cx="576000" cy="576000"/>
          </a:xfrm>
        </p:spPr>
      </p:pic>
      <p:pic>
        <p:nvPicPr>
          <p:cNvPr id="34" name="Picture Placeholder 33" descr="Check icon">
            <a:extLst>
              <a:ext uri="{FF2B5EF4-FFF2-40B4-BE49-F238E27FC236}">
                <a16:creationId xmlns:a16="http://schemas.microsoft.com/office/drawing/2014/main" id="{EA6876F1-58FD-4237-BE75-C15655445FE1}"/>
              </a:ext>
            </a:extLst>
          </p:cNvPr>
          <p:cNvPicPr>
            <a:picLocks noGrp="1" noChangeAspect="1"/>
          </p:cNvPicPr>
          <p:nvPr>
            <p:ph type="pic" sz="quarter" idx="22"/>
          </p:nvPr>
        </p:nvPicPr>
        <p:blipFill>
          <a:blip r:embed="rId4" cstate="hqprint">
            <a:extLst>
              <a:ext uri="{28A0092B-C50C-407E-A947-70E740481C1C}">
                <a14:useLocalDpi xmlns:a14="http://schemas.microsoft.com/office/drawing/2010/main" val="0"/>
              </a:ext>
            </a:extLst>
          </a:blip>
          <a:srcRect/>
          <a:stretch>
            <a:fillRect/>
          </a:stretch>
        </p:blipFill>
        <p:spPr bwMode="white">
          <a:xfrm>
            <a:off x="838200" y="4131714"/>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4" y="1339122"/>
            <a:ext cx="4235946" cy="0"/>
          </a:xfrm>
          <a:custGeom>
            <a:avLst/>
            <a:gdLst>
              <a:gd name="connsiteX0" fmla="*/ 0 w 27446"/>
              <a:gd name="connsiteY0" fmla="*/ 0 h 0"/>
              <a:gd name="connsiteX1" fmla="*/ 27446 w 27446"/>
              <a:gd name="connsiteY1" fmla="*/ 0 h 0"/>
              <a:gd name="connsiteX0" fmla="*/ 0 w 9720"/>
              <a:gd name="connsiteY0" fmla="*/ 0 h 0"/>
              <a:gd name="connsiteX1" fmla="*/ 9720 w 9720"/>
              <a:gd name="connsiteY1" fmla="*/ 0 h 0"/>
              <a:gd name="connsiteX0" fmla="*/ 0 w 5189"/>
              <a:gd name="connsiteY0" fmla="*/ 0 h 0"/>
              <a:gd name="connsiteX1" fmla="*/ 5189 w 5189"/>
              <a:gd name="connsiteY1" fmla="*/ 0 h 0"/>
            </a:gdLst>
            <a:ahLst/>
            <a:cxnLst>
              <a:cxn ang="0">
                <a:pos x="connsiteX0" y="connsiteY0"/>
              </a:cxn>
              <a:cxn ang="0">
                <a:pos x="connsiteX1" y="connsiteY1"/>
              </a:cxn>
            </a:cxnLst>
            <a:rect l="l" t="t" r="r" b="b"/>
            <a:pathLst>
              <a:path w="5189">
                <a:moveTo>
                  <a:pt x="0" y="0"/>
                </a:moveTo>
                <a:lnTo>
                  <a:pt x="5189" y="0"/>
                </a:lnTo>
              </a:path>
            </a:pathLst>
          </a:custGeom>
          <a:ln w="54864">
            <a:solidFill>
              <a:schemeClr val="accent1"/>
            </a:solidFill>
          </a:ln>
        </p:spPr>
        <p:txBody>
          <a:bodyPr wrap="square" lIns="0" tIns="0" rIns="0" bIns="0" rtlCol="0"/>
          <a:lstStyle/>
          <a:p>
            <a:pPr rtl="0"/>
            <a:endParaRPr lang="en-GB" dirty="0"/>
          </a:p>
        </p:txBody>
      </p:sp>
      <p:pic>
        <p:nvPicPr>
          <p:cNvPr id="32" name="Picture Placeholder 31" descr="Check icon">
            <a:extLst>
              <a:ext uri="{FF2B5EF4-FFF2-40B4-BE49-F238E27FC236}">
                <a16:creationId xmlns:a16="http://schemas.microsoft.com/office/drawing/2014/main" id="{6054A700-8461-40AD-8429-6C9F6EEEEC4C}"/>
              </a:ext>
            </a:extLst>
          </p:cNvPr>
          <p:cNvPicPr>
            <a:picLocks noGrp="1" noChangeAspect="1"/>
          </p:cNvPicPr>
          <p:nvPr>
            <p:ph type="pic" sz="quarter" idx="23"/>
          </p:nvPr>
        </p:nvPicPr>
        <p:blipFill>
          <a:blip r:embed="rId5" cstate="hqprint">
            <a:extLst>
              <a:ext uri="{28A0092B-C50C-407E-A947-70E740481C1C}">
                <a14:useLocalDpi xmlns:a14="http://schemas.microsoft.com/office/drawing/2010/main" val="0"/>
              </a:ext>
            </a:extLst>
          </a:blip>
          <a:srcRect/>
          <a:stretch>
            <a:fillRect/>
          </a:stretch>
        </p:blipFill>
        <p:spPr bwMode="white">
          <a:xfrm>
            <a:off x="6755598" y="4131713"/>
            <a:ext cx="576000" cy="576000"/>
          </a:xfrm>
        </p:spPr>
      </p:pic>
      <p:sp>
        <p:nvSpPr>
          <p:cNvPr id="5" name="Text 1">
            <a:extLst>
              <a:ext uri="{FF2B5EF4-FFF2-40B4-BE49-F238E27FC236}">
                <a16:creationId xmlns:a16="http://schemas.microsoft.com/office/drawing/2014/main" id="{13C4D673-099C-77E4-19FD-2438F64B0816}"/>
              </a:ext>
            </a:extLst>
          </p:cNvPr>
          <p:cNvSpPr/>
          <p:nvPr/>
        </p:nvSpPr>
        <p:spPr>
          <a:xfrm>
            <a:off x="6914819" y="2034201"/>
            <a:ext cx="3776424" cy="617815"/>
          </a:xfrm>
          <a:prstGeom prst="rect">
            <a:avLst/>
          </a:prstGeom>
          <a:noFill/>
          <a:ln/>
        </p:spPr>
        <p:txBody>
          <a:bodyPr wrap="none" lIns="0" tIns="0" rIns="0" bIns="0" rtlCol="0" anchor="t"/>
          <a:lstStyle/>
          <a:p>
            <a:pPr marL="0" indent="0" algn="ctr">
              <a:lnSpc>
                <a:spcPts val="4850"/>
              </a:lnSpc>
              <a:buNone/>
            </a:pPr>
            <a:r>
              <a:rPr lang="en-US" sz="4000" b="1" dirty="0">
                <a:solidFill>
                  <a:schemeClr val="accent5">
                    <a:lumMod val="40000"/>
                    <a:lumOff val="60000"/>
                  </a:schemeClr>
                </a:solidFill>
                <a:latin typeface="Spline Sans Bold" pitchFamily="34" charset="0"/>
                <a:ea typeface="Spline Sans Bold" pitchFamily="34" charset="-122"/>
                <a:cs typeface="Spline Sans Bold" pitchFamily="34" charset="-120"/>
              </a:rPr>
              <a:t>77%</a:t>
            </a:r>
            <a:endParaRPr lang="en-US" sz="4000" dirty="0">
              <a:solidFill>
                <a:schemeClr val="accent5">
                  <a:lumMod val="40000"/>
                  <a:lumOff val="60000"/>
                </a:schemeClr>
              </a:solidFill>
            </a:endParaRPr>
          </a:p>
        </p:txBody>
      </p:sp>
      <p:sp>
        <p:nvSpPr>
          <p:cNvPr id="27" name="Text 4">
            <a:extLst>
              <a:ext uri="{FF2B5EF4-FFF2-40B4-BE49-F238E27FC236}">
                <a16:creationId xmlns:a16="http://schemas.microsoft.com/office/drawing/2014/main" id="{90BE09A0-2496-601E-F132-4A62D89E5857}"/>
              </a:ext>
            </a:extLst>
          </p:cNvPr>
          <p:cNvSpPr/>
          <p:nvPr/>
        </p:nvSpPr>
        <p:spPr>
          <a:xfrm>
            <a:off x="929704" y="4710668"/>
            <a:ext cx="3776424" cy="617815"/>
          </a:xfrm>
          <a:prstGeom prst="rect">
            <a:avLst/>
          </a:prstGeom>
          <a:noFill/>
          <a:ln/>
        </p:spPr>
        <p:txBody>
          <a:bodyPr wrap="none" lIns="0" tIns="0" rIns="0" bIns="0" rtlCol="0" anchor="t"/>
          <a:lstStyle/>
          <a:p>
            <a:pPr marL="0" indent="0" algn="ctr">
              <a:lnSpc>
                <a:spcPts val="4850"/>
              </a:lnSpc>
              <a:buNone/>
            </a:pPr>
            <a:r>
              <a:rPr lang="en-US" sz="4850" b="1" dirty="0">
                <a:solidFill>
                  <a:schemeClr val="accent5">
                    <a:lumMod val="40000"/>
                    <a:lumOff val="60000"/>
                  </a:schemeClr>
                </a:solidFill>
                <a:latin typeface="Spline Sans Bold" pitchFamily="34" charset="0"/>
                <a:ea typeface="Spline Sans Bold" pitchFamily="34" charset="-122"/>
                <a:cs typeface="Spline Sans Bold" pitchFamily="34" charset="-120"/>
              </a:rPr>
              <a:t>37%</a:t>
            </a:r>
            <a:endParaRPr lang="en-US" sz="4850" dirty="0">
              <a:solidFill>
                <a:schemeClr val="accent5">
                  <a:lumMod val="40000"/>
                  <a:lumOff val="60000"/>
                </a:schemeClr>
              </a:solidFill>
            </a:endParaRPr>
          </a:p>
        </p:txBody>
      </p:sp>
    </p:spTree>
    <p:extLst>
      <p:ext uri="{BB962C8B-B14F-4D97-AF65-F5344CB8AC3E}">
        <p14:creationId xmlns:p14="http://schemas.microsoft.com/office/powerpoint/2010/main" val="336603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lue rectangle">
            <a:extLst>
              <a:ext uri="{FF2B5EF4-FFF2-40B4-BE49-F238E27FC236}">
                <a16:creationId xmlns:a16="http://schemas.microsoft.com/office/drawing/2014/main" id="{7D87B918-371C-4B31-9C7A-1D9A08C8A3BB}"/>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8" name="object 3" descr="Blue rectangle">
            <a:extLst>
              <a:ext uri="{FF2B5EF4-FFF2-40B4-BE49-F238E27FC236}">
                <a16:creationId xmlns:a16="http://schemas.microsoft.com/office/drawing/2014/main" id="{A277388B-76FD-44C4-B506-F8A157E57C65}"/>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GB"/>
          </a:p>
        </p:txBody>
      </p:sp>
      <p:sp>
        <p:nvSpPr>
          <p:cNvPr id="9" name="Oval 8" descr="Beige oval">
            <a:extLst>
              <a:ext uri="{FF2B5EF4-FFF2-40B4-BE49-F238E27FC236}">
                <a16:creationId xmlns:a16="http://schemas.microsoft.com/office/drawing/2014/main"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a:extLst>
              <a:ext uri="{FF2B5EF4-FFF2-40B4-BE49-F238E27FC236}">
                <a16:creationId xmlns:a16="http://schemas.microsoft.com/office/drawing/2014/main" id="{04D00B79-44BB-4D5F-B51D-2270A854D77A}"/>
              </a:ext>
            </a:extLst>
          </p:cNvPr>
          <p:cNvSpPr>
            <a:spLocks noGrp="1"/>
          </p:cNvSpPr>
          <p:nvPr>
            <p:ph type="title"/>
          </p:nvPr>
        </p:nvSpPr>
        <p:spPr bwMode="white">
          <a:xfrm>
            <a:off x="838200" y="329956"/>
            <a:ext cx="10515600" cy="1325563"/>
          </a:xfrm>
        </p:spPr>
        <p:txBody>
          <a:bodyPr rtlCol="0"/>
          <a:lstStyle/>
          <a:p>
            <a:pPr rtl="0"/>
            <a:r>
              <a:rPr lang="en-GB" dirty="0">
                <a:solidFill>
                  <a:schemeClr val="bg1"/>
                </a:solidFill>
              </a:rPr>
              <a:t>INDUSTRY OUTLOOK</a:t>
            </a:r>
            <a:endParaRPr lang="en-GB" dirty="0"/>
          </a:p>
        </p:txBody>
      </p:sp>
      <p:sp>
        <p:nvSpPr>
          <p:cNvPr id="5" name="Slide Number Placeholder 4">
            <a:extLst>
              <a:ext uri="{FF2B5EF4-FFF2-40B4-BE49-F238E27FC236}">
                <a16:creationId xmlns:a16="http://schemas.microsoft.com/office/drawing/2014/main" id="{CDF3C1EE-D9A0-406A-9A3A-75C82527E0DC}"/>
              </a:ext>
            </a:extLst>
          </p:cNvPr>
          <p:cNvSpPr>
            <a:spLocks noGrp="1"/>
          </p:cNvSpPr>
          <p:nvPr>
            <p:ph type="sldNum" sz="quarter" idx="12"/>
          </p:nvPr>
        </p:nvSpPr>
        <p:spPr/>
        <p:txBody>
          <a:bodyPr rtlCol="0"/>
          <a:lstStyle/>
          <a:p>
            <a:pPr rtl="0"/>
            <a:fld id="{82EE24B5-652C-4DB5-B7C3-B5BBEC1280B1}" type="slidenum">
              <a:rPr lang="en-GB" smtClean="0"/>
              <a:t>4</a:t>
            </a:fld>
            <a:endParaRPr lang="en-GB" dirty="0"/>
          </a:p>
        </p:txBody>
      </p:sp>
      <p:sp>
        <p:nvSpPr>
          <p:cNvPr id="11" name="object 5" descr="Beige rectangle">
            <a:extLst>
              <a:ext uri="{FF2B5EF4-FFF2-40B4-BE49-F238E27FC236}">
                <a16:creationId xmlns:a16="http://schemas.microsoft.com/office/drawing/2014/main" id="{B07BA1F9-2C19-4C07-B29B-18B9FBCC4755}"/>
              </a:ext>
            </a:extLst>
          </p:cNvPr>
          <p:cNvSpPr/>
          <p:nvPr/>
        </p:nvSpPr>
        <p:spPr bwMode="white">
          <a:xfrm>
            <a:off x="947607" y="1324564"/>
            <a:ext cx="4536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n-GB" dirty="0"/>
          </a:p>
        </p:txBody>
      </p:sp>
      <p:pic>
        <p:nvPicPr>
          <p:cNvPr id="25" name="Image 0" descr="preencoded.png">
            <a:extLst>
              <a:ext uri="{FF2B5EF4-FFF2-40B4-BE49-F238E27FC236}">
                <a16:creationId xmlns:a16="http://schemas.microsoft.com/office/drawing/2014/main" id="{C92B867D-7C04-0E64-6728-E05E1FF891DE}"/>
              </a:ext>
            </a:extLst>
          </p:cNvPr>
          <p:cNvPicPr>
            <a:picLocks noChangeAspect="1"/>
          </p:cNvPicPr>
          <p:nvPr/>
        </p:nvPicPr>
        <p:blipFill>
          <a:blip r:embed="rId4"/>
          <a:stretch>
            <a:fillRect/>
          </a:stretch>
        </p:blipFill>
        <p:spPr>
          <a:xfrm>
            <a:off x="1195257" y="935084"/>
            <a:ext cx="9137452" cy="4918948"/>
          </a:xfrm>
          <a:prstGeom prst="rect">
            <a:avLst/>
          </a:prstGeom>
        </p:spPr>
      </p:pic>
      <p:sp>
        <p:nvSpPr>
          <p:cNvPr id="26" name="Shape 1">
            <a:extLst>
              <a:ext uri="{FF2B5EF4-FFF2-40B4-BE49-F238E27FC236}">
                <a16:creationId xmlns:a16="http://schemas.microsoft.com/office/drawing/2014/main" id="{562B1CEA-87A8-3F90-63B0-542A050683C2}"/>
              </a:ext>
            </a:extLst>
          </p:cNvPr>
          <p:cNvSpPr/>
          <p:nvPr/>
        </p:nvSpPr>
        <p:spPr>
          <a:xfrm>
            <a:off x="2688063" y="6036853"/>
            <a:ext cx="167521" cy="167521"/>
          </a:xfrm>
          <a:prstGeom prst="roundRect">
            <a:avLst>
              <a:gd name="adj" fmla="val 10917"/>
            </a:avLst>
          </a:prstGeom>
          <a:solidFill>
            <a:srgbClr val="16FFBB"/>
          </a:solidFill>
          <a:ln/>
        </p:spPr>
      </p:sp>
      <p:sp>
        <p:nvSpPr>
          <p:cNvPr id="27" name="Text 2">
            <a:extLst>
              <a:ext uri="{FF2B5EF4-FFF2-40B4-BE49-F238E27FC236}">
                <a16:creationId xmlns:a16="http://schemas.microsoft.com/office/drawing/2014/main" id="{CFBA1DE4-96D6-2067-DDEC-D24C20301346}"/>
              </a:ext>
            </a:extLst>
          </p:cNvPr>
          <p:cNvSpPr/>
          <p:nvPr/>
        </p:nvSpPr>
        <p:spPr>
          <a:xfrm>
            <a:off x="2916544" y="6036853"/>
            <a:ext cx="1567696" cy="167521"/>
          </a:xfrm>
          <a:prstGeom prst="rect">
            <a:avLst/>
          </a:prstGeom>
          <a:noFill/>
          <a:ln/>
        </p:spPr>
        <p:txBody>
          <a:bodyPr wrap="none" lIns="0" tIns="0" rIns="0" bIns="0" rtlCol="0" anchor="t"/>
          <a:lstStyle/>
          <a:p>
            <a:pPr marL="0" indent="0" algn="l">
              <a:lnSpc>
                <a:spcPts val="1300"/>
              </a:lnSpc>
              <a:buNone/>
            </a:pPr>
            <a:r>
              <a:rPr lang="en-US" sz="1300" dirty="0">
                <a:solidFill>
                  <a:srgbClr val="E0E4E6"/>
                </a:solidFill>
                <a:latin typeface="Barlow" pitchFamily="34" charset="0"/>
                <a:ea typeface="Barlow" pitchFamily="34" charset="-122"/>
                <a:cs typeface="Barlow" pitchFamily="34" charset="-120"/>
              </a:rPr>
              <a:t>Fully Automated Jobs</a:t>
            </a:r>
            <a:endParaRPr lang="en-US" sz="1300" dirty="0"/>
          </a:p>
        </p:txBody>
      </p:sp>
      <p:sp>
        <p:nvSpPr>
          <p:cNvPr id="28" name="Shape 3">
            <a:extLst>
              <a:ext uri="{FF2B5EF4-FFF2-40B4-BE49-F238E27FC236}">
                <a16:creationId xmlns:a16="http://schemas.microsoft.com/office/drawing/2014/main" id="{F823B383-E8D3-42D7-86B6-85FA47E20A51}"/>
              </a:ext>
            </a:extLst>
          </p:cNvPr>
          <p:cNvSpPr/>
          <p:nvPr/>
        </p:nvSpPr>
        <p:spPr>
          <a:xfrm>
            <a:off x="5083362" y="6036853"/>
            <a:ext cx="167521" cy="167521"/>
          </a:xfrm>
          <a:prstGeom prst="roundRect">
            <a:avLst>
              <a:gd name="adj" fmla="val 10917"/>
            </a:avLst>
          </a:prstGeom>
          <a:solidFill>
            <a:srgbClr val="16EEFF"/>
          </a:solidFill>
          <a:ln/>
        </p:spPr>
      </p:sp>
      <p:sp>
        <p:nvSpPr>
          <p:cNvPr id="29" name="Text 4">
            <a:extLst>
              <a:ext uri="{FF2B5EF4-FFF2-40B4-BE49-F238E27FC236}">
                <a16:creationId xmlns:a16="http://schemas.microsoft.com/office/drawing/2014/main" id="{A1F05381-1B16-F261-D222-6374E6EF1061}"/>
              </a:ext>
            </a:extLst>
          </p:cNvPr>
          <p:cNvSpPr/>
          <p:nvPr/>
        </p:nvSpPr>
        <p:spPr>
          <a:xfrm>
            <a:off x="5311843" y="6036853"/>
            <a:ext cx="1822133" cy="167521"/>
          </a:xfrm>
          <a:prstGeom prst="rect">
            <a:avLst/>
          </a:prstGeom>
          <a:noFill/>
          <a:ln/>
        </p:spPr>
        <p:txBody>
          <a:bodyPr wrap="none" lIns="0" tIns="0" rIns="0" bIns="0" rtlCol="0" anchor="t"/>
          <a:lstStyle/>
          <a:p>
            <a:pPr marL="0" indent="0" algn="l">
              <a:lnSpc>
                <a:spcPts val="1300"/>
              </a:lnSpc>
              <a:buNone/>
            </a:pPr>
            <a:r>
              <a:rPr lang="en-US" sz="1300" dirty="0">
                <a:solidFill>
                  <a:srgbClr val="E0E4E6"/>
                </a:solidFill>
                <a:latin typeface="Barlow" pitchFamily="34" charset="0"/>
                <a:ea typeface="Barlow" pitchFamily="34" charset="-122"/>
                <a:cs typeface="Barlow" pitchFamily="34" charset="-120"/>
              </a:rPr>
              <a:t>Partially Automated Jobs</a:t>
            </a:r>
            <a:endParaRPr lang="en-US" sz="1300" dirty="0"/>
          </a:p>
        </p:txBody>
      </p:sp>
      <p:sp>
        <p:nvSpPr>
          <p:cNvPr id="30" name="Shape 5">
            <a:extLst>
              <a:ext uri="{FF2B5EF4-FFF2-40B4-BE49-F238E27FC236}">
                <a16:creationId xmlns:a16="http://schemas.microsoft.com/office/drawing/2014/main" id="{CF732564-A2A0-1139-201A-D1AC593F82F7}"/>
              </a:ext>
            </a:extLst>
          </p:cNvPr>
          <p:cNvSpPr/>
          <p:nvPr/>
        </p:nvSpPr>
        <p:spPr>
          <a:xfrm>
            <a:off x="7733217" y="6036853"/>
            <a:ext cx="167521" cy="167521"/>
          </a:xfrm>
          <a:prstGeom prst="roundRect">
            <a:avLst>
              <a:gd name="adj" fmla="val 10917"/>
            </a:avLst>
          </a:prstGeom>
          <a:solidFill>
            <a:srgbClr val="16FF66"/>
          </a:solidFill>
          <a:ln/>
        </p:spPr>
      </p:sp>
      <p:sp>
        <p:nvSpPr>
          <p:cNvPr id="31" name="Text 6">
            <a:extLst>
              <a:ext uri="{FF2B5EF4-FFF2-40B4-BE49-F238E27FC236}">
                <a16:creationId xmlns:a16="http://schemas.microsoft.com/office/drawing/2014/main" id="{39D23C9B-B9F9-65DF-A7C2-4E2A293B53E7}"/>
              </a:ext>
            </a:extLst>
          </p:cNvPr>
          <p:cNvSpPr/>
          <p:nvPr/>
        </p:nvSpPr>
        <p:spPr>
          <a:xfrm>
            <a:off x="7961698" y="6036853"/>
            <a:ext cx="1787366" cy="167521"/>
          </a:xfrm>
          <a:prstGeom prst="rect">
            <a:avLst/>
          </a:prstGeom>
          <a:noFill/>
          <a:ln/>
        </p:spPr>
        <p:txBody>
          <a:bodyPr wrap="none" lIns="0" tIns="0" rIns="0" bIns="0" rtlCol="0" anchor="t"/>
          <a:lstStyle/>
          <a:p>
            <a:pPr marL="0" indent="0" algn="l">
              <a:lnSpc>
                <a:spcPts val="1300"/>
              </a:lnSpc>
              <a:buNone/>
            </a:pPr>
            <a:r>
              <a:rPr lang="en-US" sz="1300" dirty="0">
                <a:solidFill>
                  <a:srgbClr val="E0E4E6"/>
                </a:solidFill>
                <a:latin typeface="Barlow" pitchFamily="34" charset="0"/>
                <a:ea typeface="Barlow" pitchFamily="34" charset="-122"/>
                <a:cs typeface="Barlow" pitchFamily="34" charset="-120"/>
              </a:rPr>
              <a:t>Minimally Impacted Jobs</a:t>
            </a:r>
            <a:endParaRPr lang="en-US" sz="1300" dirty="0"/>
          </a:p>
        </p:txBody>
      </p:sp>
    </p:spTree>
    <p:extLst>
      <p:ext uri="{BB962C8B-B14F-4D97-AF65-F5344CB8AC3E}">
        <p14:creationId xmlns:p14="http://schemas.microsoft.com/office/powerpoint/2010/main" val="216536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3" descr="People with documents">
            <a:extLst>
              <a:ext uri="{FF2B5EF4-FFF2-40B4-BE49-F238E27FC236}">
                <a16:creationId xmlns:a16="http://schemas.microsoft.com/office/drawing/2014/main" id="{3101A5D2-B5AF-FB56-C94B-CEDB21B3CD26}"/>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en-GB" dirty="0"/>
          </a:p>
        </p:txBody>
      </p:sp>
      <p:sp>
        <p:nvSpPr>
          <p:cNvPr id="3" name="Title 2">
            <a:extLst>
              <a:ext uri="{FF2B5EF4-FFF2-40B4-BE49-F238E27FC236}">
                <a16:creationId xmlns:a16="http://schemas.microsoft.com/office/drawing/2014/main" id="{6D5D9271-B659-4A45-8868-BAEC4EF7D1F1}"/>
              </a:ext>
            </a:extLst>
          </p:cNvPr>
          <p:cNvSpPr>
            <a:spLocks noGrp="1"/>
          </p:cNvSpPr>
          <p:nvPr>
            <p:ph type="title" idx="4294967295"/>
          </p:nvPr>
        </p:nvSpPr>
        <p:spPr>
          <a:xfrm>
            <a:off x="627528" y="365125"/>
            <a:ext cx="9941859" cy="1325563"/>
          </a:xfrm>
        </p:spPr>
        <p:txBody>
          <a:bodyPr rtlCol="0">
            <a:normAutofit/>
          </a:bodyPr>
          <a:lstStyle/>
          <a:p>
            <a:pPr rtl="0"/>
            <a:r>
              <a:rPr lang="en-US" dirty="0">
                <a:solidFill>
                  <a:schemeClr val="bg1"/>
                </a:solidFill>
              </a:rPr>
              <a:t>Sectors Most Affected by AI</a:t>
            </a:r>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739144" y="1341198"/>
            <a:ext cx="5158858" cy="0"/>
          </a:xfrm>
          <a:custGeom>
            <a:avLst/>
            <a:gdLst>
              <a:gd name="connsiteX0" fmla="*/ 0 w 18372"/>
              <a:gd name="connsiteY0" fmla="*/ 0 h 0"/>
              <a:gd name="connsiteX1" fmla="*/ 18372 w 18372"/>
              <a:gd name="connsiteY1" fmla="*/ -8709 h 0"/>
            </a:gdLst>
            <a:ahLst/>
            <a:cxnLst>
              <a:cxn ang="0">
                <a:pos x="connsiteX0" y="connsiteY0"/>
              </a:cxn>
              <a:cxn ang="0">
                <a:pos x="connsiteX1" y="connsiteY1"/>
              </a:cxn>
            </a:cxnLst>
            <a:rect l="l" t="t" r="r" b="b"/>
            <a:pathLst>
              <a:path w="18372">
                <a:moveTo>
                  <a:pt x="0" y="0"/>
                </a:moveTo>
                <a:cubicBezTo>
                  <a:pt x="3333" y="0"/>
                  <a:pt x="15039" y="-8709"/>
                  <a:pt x="18372" y="-8709"/>
                </a:cubicBezTo>
              </a:path>
            </a:pathLst>
          </a:custGeom>
          <a:ln w="54863">
            <a:solidFill>
              <a:schemeClr val="accent1"/>
            </a:solidFill>
          </a:ln>
        </p:spPr>
        <p:txBody>
          <a:bodyPr wrap="square" lIns="0" tIns="0" rIns="0" bIns="0" rtlCol="0"/>
          <a:lstStyle/>
          <a:p>
            <a:pPr rtl="0"/>
            <a:endParaRPr lang="en-GB" dirty="0"/>
          </a:p>
        </p:txBody>
      </p:sp>
      <p:grpSp>
        <p:nvGrpSpPr>
          <p:cNvPr id="49" name="Group 48">
            <a:extLst>
              <a:ext uri="{FF2B5EF4-FFF2-40B4-BE49-F238E27FC236}">
                <a16:creationId xmlns:a16="http://schemas.microsoft.com/office/drawing/2014/main" id="{847915F8-5A25-0BC9-E4A4-CBC1CBA5831C}"/>
              </a:ext>
            </a:extLst>
          </p:cNvPr>
          <p:cNvGrpSpPr/>
          <p:nvPr/>
        </p:nvGrpSpPr>
        <p:grpSpPr>
          <a:xfrm>
            <a:off x="47089" y="1476375"/>
            <a:ext cx="12097822" cy="5128260"/>
            <a:chOff x="805815" y="1743908"/>
            <a:chExt cx="13054132" cy="5841802"/>
          </a:xfrm>
        </p:grpSpPr>
        <p:sp>
          <p:nvSpPr>
            <p:cNvPr id="39" name="Shape 1">
              <a:extLst>
                <a:ext uri="{FF2B5EF4-FFF2-40B4-BE49-F238E27FC236}">
                  <a16:creationId xmlns:a16="http://schemas.microsoft.com/office/drawing/2014/main" id="{A6504E53-1526-FA18-A8B2-F9A432B29210}"/>
                </a:ext>
              </a:extLst>
            </p:cNvPr>
            <p:cNvSpPr/>
            <p:nvPr/>
          </p:nvSpPr>
          <p:spPr>
            <a:xfrm>
              <a:off x="805815" y="1743908"/>
              <a:ext cx="6394371" cy="2805827"/>
            </a:xfrm>
            <a:prstGeom prst="roundRect">
              <a:avLst>
                <a:gd name="adj" fmla="val 12310"/>
              </a:avLst>
            </a:prstGeom>
            <a:solidFill>
              <a:srgbClr val="0A081B"/>
            </a:solidFill>
            <a:ln w="22860">
              <a:solidFill>
                <a:srgbClr val="16FFBB"/>
              </a:solidFill>
              <a:prstDash val="solid"/>
            </a:ln>
          </p:spPr>
        </p:sp>
        <p:sp>
          <p:nvSpPr>
            <p:cNvPr id="40" name="Text 2">
              <a:extLst>
                <a:ext uri="{FF2B5EF4-FFF2-40B4-BE49-F238E27FC236}">
                  <a16:creationId xmlns:a16="http://schemas.microsoft.com/office/drawing/2014/main" id="{1DC82901-1B06-4514-AECE-E5902206A6A1}"/>
                </a:ext>
              </a:extLst>
            </p:cNvPr>
            <p:cNvSpPr/>
            <p:nvPr/>
          </p:nvSpPr>
          <p:spPr>
            <a:xfrm>
              <a:off x="1058823" y="1996916"/>
              <a:ext cx="3001328" cy="319802"/>
            </a:xfrm>
            <a:prstGeom prst="rect">
              <a:avLst/>
            </a:prstGeom>
            <a:noFill/>
            <a:ln/>
          </p:spPr>
          <p:txBody>
            <a:bodyPr wrap="none" lIns="0" tIns="0" rIns="0" bIns="0" rtlCol="0" anchor="t"/>
            <a:lstStyle/>
            <a:p>
              <a:pPr marL="0" indent="0">
                <a:lnSpc>
                  <a:spcPts val="2500"/>
                </a:lnSpc>
                <a:buNone/>
              </a:pPr>
              <a:r>
                <a:rPr lang="en-US" sz="2000" b="1" dirty="0">
                  <a:solidFill>
                    <a:srgbClr val="E0E4E6"/>
                  </a:solidFill>
                  <a:latin typeface="Spline Sans Bold" pitchFamily="34" charset="0"/>
                  <a:ea typeface="Spline Sans Bold" pitchFamily="34" charset="-122"/>
                  <a:cs typeface="Spline Sans Bold" pitchFamily="34" charset="-120"/>
                </a:rPr>
                <a:t>Administrative &amp; Clerical</a:t>
              </a:r>
              <a:endParaRPr lang="en-US" sz="2000" dirty="0"/>
            </a:p>
          </p:txBody>
        </p:sp>
        <p:sp>
          <p:nvSpPr>
            <p:cNvPr id="41" name="Text 3">
              <a:extLst>
                <a:ext uri="{FF2B5EF4-FFF2-40B4-BE49-F238E27FC236}">
                  <a16:creationId xmlns:a16="http://schemas.microsoft.com/office/drawing/2014/main" id="{194A2DF1-C99C-DF8F-331F-FDCCBDFAB41E}"/>
                </a:ext>
              </a:extLst>
            </p:cNvPr>
            <p:cNvSpPr/>
            <p:nvPr/>
          </p:nvSpPr>
          <p:spPr>
            <a:xfrm>
              <a:off x="1058823" y="2454831"/>
              <a:ext cx="5888355" cy="1841897"/>
            </a:xfrm>
            <a:prstGeom prst="rect">
              <a:avLst/>
            </a:prstGeom>
            <a:noFill/>
            <a:ln/>
          </p:spPr>
          <p:txBody>
            <a:bodyPr wrap="square" lIns="0" tIns="0" rIns="0" bIns="0" rtlCol="0" anchor="t"/>
            <a:lstStyle/>
            <a:p>
              <a:pPr marL="0" indent="0">
                <a:lnSpc>
                  <a:spcPts val="2900"/>
                </a:lnSpc>
                <a:buNone/>
              </a:pPr>
              <a:r>
                <a:rPr lang="en-US" sz="1800" dirty="0">
                  <a:solidFill>
                    <a:srgbClr val="E0E4E6"/>
                  </a:solidFill>
                  <a:latin typeface="Barlow" pitchFamily="34" charset="0"/>
                  <a:ea typeface="Barlow" pitchFamily="34" charset="-122"/>
                  <a:cs typeface="Barlow" pitchFamily="34" charset="-120"/>
                </a:rPr>
                <a:t>Routine tasks like data entry, scheduling, and document processing are being automated through natural language processing and robotic process automation, reducing demand for administrative staff by up to 40% in some organizations.</a:t>
              </a:r>
              <a:endParaRPr lang="en-US" sz="1800" dirty="0"/>
            </a:p>
          </p:txBody>
        </p:sp>
        <p:sp>
          <p:nvSpPr>
            <p:cNvPr id="42" name="Shape 4">
              <a:extLst>
                <a:ext uri="{FF2B5EF4-FFF2-40B4-BE49-F238E27FC236}">
                  <a16:creationId xmlns:a16="http://schemas.microsoft.com/office/drawing/2014/main" id="{A9F8A481-E8C6-F492-EF24-26C0EAC30D24}"/>
                </a:ext>
              </a:extLst>
            </p:cNvPr>
            <p:cNvSpPr/>
            <p:nvPr/>
          </p:nvSpPr>
          <p:spPr>
            <a:xfrm>
              <a:off x="7430333" y="1743908"/>
              <a:ext cx="6394371" cy="2805827"/>
            </a:xfrm>
            <a:prstGeom prst="roundRect">
              <a:avLst>
                <a:gd name="adj" fmla="val 12310"/>
              </a:avLst>
            </a:prstGeom>
            <a:solidFill>
              <a:srgbClr val="0A081B"/>
            </a:solidFill>
            <a:ln w="22860">
              <a:solidFill>
                <a:srgbClr val="29DDDA"/>
              </a:solidFill>
              <a:prstDash val="solid"/>
            </a:ln>
          </p:spPr>
        </p:sp>
        <p:sp>
          <p:nvSpPr>
            <p:cNvPr id="43" name="Text 5">
              <a:extLst>
                <a:ext uri="{FF2B5EF4-FFF2-40B4-BE49-F238E27FC236}">
                  <a16:creationId xmlns:a16="http://schemas.microsoft.com/office/drawing/2014/main" id="{66DD1B56-F74E-5AD6-4000-EB81C8E49B78}"/>
                </a:ext>
              </a:extLst>
            </p:cNvPr>
            <p:cNvSpPr/>
            <p:nvPr/>
          </p:nvSpPr>
          <p:spPr>
            <a:xfrm>
              <a:off x="7683341" y="1996916"/>
              <a:ext cx="2558415" cy="319802"/>
            </a:xfrm>
            <a:prstGeom prst="rect">
              <a:avLst/>
            </a:prstGeom>
            <a:noFill/>
            <a:ln/>
          </p:spPr>
          <p:txBody>
            <a:bodyPr wrap="none" lIns="0" tIns="0" rIns="0" bIns="0" rtlCol="0" anchor="t"/>
            <a:lstStyle/>
            <a:p>
              <a:pPr marL="0" indent="0">
                <a:lnSpc>
                  <a:spcPts val="2500"/>
                </a:lnSpc>
                <a:buNone/>
              </a:pPr>
              <a:r>
                <a:rPr lang="en-US" sz="2000" b="1" dirty="0">
                  <a:solidFill>
                    <a:srgbClr val="E0E4E6"/>
                  </a:solidFill>
                  <a:latin typeface="Spline Sans Bold" pitchFamily="34" charset="0"/>
                  <a:ea typeface="Spline Sans Bold" pitchFamily="34" charset="-122"/>
                  <a:cs typeface="Spline Sans Bold" pitchFamily="34" charset="-120"/>
                </a:rPr>
                <a:t>Financial Services</a:t>
              </a:r>
              <a:endParaRPr lang="en-US" sz="2000" dirty="0"/>
            </a:p>
          </p:txBody>
        </p:sp>
        <p:sp>
          <p:nvSpPr>
            <p:cNvPr id="44" name="Text 6">
              <a:extLst>
                <a:ext uri="{FF2B5EF4-FFF2-40B4-BE49-F238E27FC236}">
                  <a16:creationId xmlns:a16="http://schemas.microsoft.com/office/drawing/2014/main" id="{19AF07BB-176B-568C-13C7-C8C3A948B09B}"/>
                </a:ext>
              </a:extLst>
            </p:cNvPr>
            <p:cNvSpPr/>
            <p:nvPr/>
          </p:nvSpPr>
          <p:spPr>
            <a:xfrm>
              <a:off x="7683341" y="2454831"/>
              <a:ext cx="5888355" cy="1473518"/>
            </a:xfrm>
            <a:prstGeom prst="rect">
              <a:avLst/>
            </a:prstGeom>
            <a:noFill/>
            <a:ln/>
          </p:spPr>
          <p:txBody>
            <a:bodyPr wrap="square" lIns="0" tIns="0" rIns="0" bIns="0" rtlCol="0" anchor="t"/>
            <a:lstStyle/>
            <a:p>
              <a:pPr marL="0" indent="0">
                <a:lnSpc>
                  <a:spcPts val="2900"/>
                </a:lnSpc>
                <a:buNone/>
              </a:pPr>
              <a:r>
                <a:rPr lang="en-US" sz="1800" dirty="0">
                  <a:solidFill>
                    <a:srgbClr val="E0E4E6"/>
                  </a:solidFill>
                  <a:latin typeface="Barlow" pitchFamily="34" charset="0"/>
                  <a:ea typeface="Barlow" pitchFamily="34" charset="-122"/>
                  <a:cs typeface="Barlow" pitchFamily="34" charset="-120"/>
                </a:rPr>
                <a:t>AI algorithms now handle fraud detection, risk assessment, and even investment recommendations. Nearly 30% of tasks performed by financial analysts and banking professionals could be automated within five years.</a:t>
              </a:r>
              <a:endParaRPr lang="en-US" sz="1800" dirty="0"/>
            </a:p>
          </p:txBody>
        </p:sp>
        <p:sp>
          <p:nvSpPr>
            <p:cNvPr id="45" name="Shape 7">
              <a:extLst>
                <a:ext uri="{FF2B5EF4-FFF2-40B4-BE49-F238E27FC236}">
                  <a16:creationId xmlns:a16="http://schemas.microsoft.com/office/drawing/2014/main" id="{DF004335-88F7-A440-A34D-AFFDF67C0A6D}"/>
                </a:ext>
              </a:extLst>
            </p:cNvPr>
            <p:cNvSpPr/>
            <p:nvPr/>
          </p:nvSpPr>
          <p:spPr>
            <a:xfrm>
              <a:off x="805815" y="4779883"/>
              <a:ext cx="6394371" cy="2805827"/>
            </a:xfrm>
            <a:prstGeom prst="roundRect">
              <a:avLst>
                <a:gd name="adj" fmla="val 12310"/>
              </a:avLst>
            </a:prstGeom>
            <a:solidFill>
              <a:srgbClr val="0A081B"/>
            </a:solidFill>
            <a:ln w="22860">
              <a:solidFill>
                <a:srgbClr val="37A7E7"/>
              </a:solidFill>
              <a:prstDash val="solid"/>
            </a:ln>
          </p:spPr>
        </p:sp>
        <p:sp>
          <p:nvSpPr>
            <p:cNvPr id="46" name="Text 8">
              <a:extLst>
                <a:ext uri="{FF2B5EF4-FFF2-40B4-BE49-F238E27FC236}">
                  <a16:creationId xmlns:a16="http://schemas.microsoft.com/office/drawing/2014/main" id="{6447F298-A200-EC23-EE36-6F599102855D}"/>
                </a:ext>
              </a:extLst>
            </p:cNvPr>
            <p:cNvSpPr/>
            <p:nvPr/>
          </p:nvSpPr>
          <p:spPr>
            <a:xfrm>
              <a:off x="1058823" y="5032891"/>
              <a:ext cx="2782491" cy="319802"/>
            </a:xfrm>
            <a:prstGeom prst="rect">
              <a:avLst/>
            </a:prstGeom>
            <a:noFill/>
            <a:ln/>
          </p:spPr>
          <p:txBody>
            <a:bodyPr wrap="none" lIns="0" tIns="0" rIns="0" bIns="0" rtlCol="0" anchor="t"/>
            <a:lstStyle/>
            <a:p>
              <a:pPr marL="0" indent="0">
                <a:lnSpc>
                  <a:spcPts val="2500"/>
                </a:lnSpc>
                <a:buNone/>
              </a:pPr>
              <a:r>
                <a:rPr lang="en-US" sz="2000" b="1" dirty="0">
                  <a:solidFill>
                    <a:srgbClr val="E0E4E6"/>
                  </a:solidFill>
                  <a:latin typeface="Spline Sans Bold" pitchFamily="34" charset="0"/>
                  <a:ea typeface="Spline Sans Bold" pitchFamily="34" charset="-122"/>
                  <a:cs typeface="Spline Sans Bold" pitchFamily="34" charset="-120"/>
                </a:rPr>
                <a:t>Software Development</a:t>
              </a:r>
              <a:endParaRPr lang="en-US" sz="2000" dirty="0"/>
            </a:p>
          </p:txBody>
        </p:sp>
        <p:sp>
          <p:nvSpPr>
            <p:cNvPr id="47" name="Text 9">
              <a:extLst>
                <a:ext uri="{FF2B5EF4-FFF2-40B4-BE49-F238E27FC236}">
                  <a16:creationId xmlns:a16="http://schemas.microsoft.com/office/drawing/2014/main" id="{E7CDD0CB-1EB2-B166-C8CB-F6F495BAE9BF}"/>
                </a:ext>
              </a:extLst>
            </p:cNvPr>
            <p:cNvSpPr/>
            <p:nvPr/>
          </p:nvSpPr>
          <p:spPr>
            <a:xfrm>
              <a:off x="1058823" y="5490805"/>
              <a:ext cx="5888355" cy="1841897"/>
            </a:xfrm>
            <a:prstGeom prst="rect">
              <a:avLst/>
            </a:prstGeom>
            <a:noFill/>
            <a:ln/>
          </p:spPr>
          <p:txBody>
            <a:bodyPr wrap="square" lIns="0" tIns="0" rIns="0" bIns="0" rtlCol="0" anchor="t"/>
            <a:lstStyle/>
            <a:p>
              <a:pPr marL="0" indent="0">
                <a:lnSpc>
                  <a:spcPts val="2900"/>
                </a:lnSpc>
                <a:buNone/>
              </a:pPr>
              <a:r>
                <a:rPr lang="en-US" sz="1800" dirty="0">
                  <a:solidFill>
                    <a:srgbClr val="E0E4E6"/>
                  </a:solidFill>
                  <a:latin typeface="Barlow" pitchFamily="34" charset="0"/>
                  <a:ea typeface="Barlow" pitchFamily="34" charset="-122"/>
                  <a:cs typeface="Barlow" pitchFamily="34" charset="-120"/>
                </a:rPr>
                <a:t>AI-assisted coding tools are revolutionizing software development, with systems capable of generating functional code from natural language descriptions, potentially automating up to 20% of current developer workflows.</a:t>
              </a:r>
              <a:endParaRPr lang="en-US" sz="1800" dirty="0"/>
            </a:p>
          </p:txBody>
        </p:sp>
        <p:sp>
          <p:nvSpPr>
            <p:cNvPr id="48" name="Shape 4">
              <a:extLst>
                <a:ext uri="{FF2B5EF4-FFF2-40B4-BE49-F238E27FC236}">
                  <a16:creationId xmlns:a16="http://schemas.microsoft.com/office/drawing/2014/main" id="{A0C29038-DF0E-D329-F326-08895175F305}"/>
                </a:ext>
              </a:extLst>
            </p:cNvPr>
            <p:cNvSpPr/>
            <p:nvPr/>
          </p:nvSpPr>
          <p:spPr>
            <a:xfrm>
              <a:off x="7465576" y="4779882"/>
              <a:ext cx="6394371" cy="2805827"/>
            </a:xfrm>
            <a:prstGeom prst="roundRect">
              <a:avLst>
                <a:gd name="adj" fmla="val 12310"/>
              </a:avLst>
            </a:prstGeom>
            <a:solidFill>
              <a:srgbClr val="0A081B"/>
            </a:solidFill>
            <a:ln w="22860">
              <a:solidFill>
                <a:srgbClr val="00B050"/>
              </a:solidFill>
              <a:prstDash val="solid"/>
            </a:ln>
          </p:spPr>
          <p:txBody>
            <a:bodyPr/>
            <a:lstStyle/>
            <a:p>
              <a:endParaRPr lang="en-GB" dirty="0"/>
            </a:p>
          </p:txBody>
        </p:sp>
      </p:grpSp>
      <p:sp>
        <p:nvSpPr>
          <p:cNvPr id="51" name="Text 11">
            <a:extLst>
              <a:ext uri="{FF2B5EF4-FFF2-40B4-BE49-F238E27FC236}">
                <a16:creationId xmlns:a16="http://schemas.microsoft.com/office/drawing/2014/main" id="{EF69841A-0BE1-DC67-586C-7525D011AB50}"/>
              </a:ext>
            </a:extLst>
          </p:cNvPr>
          <p:cNvSpPr/>
          <p:nvPr/>
        </p:nvSpPr>
        <p:spPr>
          <a:xfrm>
            <a:off x="6445091" y="4324566"/>
            <a:ext cx="2773561" cy="319802"/>
          </a:xfrm>
          <a:prstGeom prst="rect">
            <a:avLst/>
          </a:prstGeom>
          <a:noFill/>
          <a:ln/>
        </p:spPr>
        <p:txBody>
          <a:bodyPr wrap="none" lIns="0" tIns="0" rIns="0" bIns="0" rtlCol="0" anchor="t"/>
          <a:lstStyle/>
          <a:p>
            <a:pPr marL="0" indent="0">
              <a:lnSpc>
                <a:spcPts val="2500"/>
              </a:lnSpc>
              <a:buNone/>
            </a:pPr>
            <a:r>
              <a:rPr lang="en-US" sz="2000" b="1" dirty="0">
                <a:solidFill>
                  <a:srgbClr val="E0E4E6"/>
                </a:solidFill>
                <a:latin typeface="Spline Sans Bold" pitchFamily="34" charset="0"/>
                <a:ea typeface="Spline Sans Bold" pitchFamily="34" charset="-122"/>
                <a:cs typeface="Spline Sans Bold" pitchFamily="34" charset="-120"/>
              </a:rPr>
              <a:t>Media &amp; Entertainment</a:t>
            </a:r>
            <a:endParaRPr lang="en-US" sz="2000" dirty="0"/>
          </a:p>
        </p:txBody>
      </p:sp>
      <p:sp>
        <p:nvSpPr>
          <p:cNvPr id="52" name="Text 12">
            <a:extLst>
              <a:ext uri="{FF2B5EF4-FFF2-40B4-BE49-F238E27FC236}">
                <a16:creationId xmlns:a16="http://schemas.microsoft.com/office/drawing/2014/main" id="{23244595-A18B-0C93-AAFC-2976BE4F7F20}"/>
              </a:ext>
            </a:extLst>
          </p:cNvPr>
          <p:cNvSpPr/>
          <p:nvPr/>
        </p:nvSpPr>
        <p:spPr>
          <a:xfrm>
            <a:off x="6405764" y="4774406"/>
            <a:ext cx="5706486" cy="1473518"/>
          </a:xfrm>
          <a:prstGeom prst="rect">
            <a:avLst/>
          </a:prstGeom>
          <a:noFill/>
          <a:ln/>
        </p:spPr>
        <p:txBody>
          <a:bodyPr wrap="square" lIns="0" tIns="0" rIns="0" bIns="0" rtlCol="0" anchor="t"/>
          <a:lstStyle/>
          <a:p>
            <a:pPr marL="0" indent="0">
              <a:lnSpc>
                <a:spcPts val="2900"/>
              </a:lnSpc>
              <a:buNone/>
            </a:pPr>
            <a:r>
              <a:rPr lang="en-US" sz="1800" dirty="0">
                <a:solidFill>
                  <a:srgbClr val="E0E4E6"/>
                </a:solidFill>
                <a:latin typeface="Barlow" pitchFamily="34" charset="0"/>
                <a:ea typeface="Barlow" pitchFamily="34" charset="-122"/>
                <a:cs typeface="Barlow" pitchFamily="34" charset="-120"/>
              </a:rPr>
              <a:t>Generative AI is transforming content creation, enabling the production of articles, images, videos, and music with minimal human intervention, disrupting traditional creative industries.</a:t>
            </a:r>
            <a:endParaRPr lang="en-US" sz="1800" dirty="0"/>
          </a:p>
        </p:txBody>
      </p:sp>
    </p:spTree>
    <p:extLst>
      <p:ext uri="{BB962C8B-B14F-4D97-AF65-F5344CB8AC3E}">
        <p14:creationId xmlns:p14="http://schemas.microsoft.com/office/powerpoint/2010/main" val="221209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2F04-AB58-FFBD-3A5B-3754115DDA5D}"/>
            </a:ext>
          </a:extLst>
        </p:cNvPr>
        <p:cNvGrpSpPr/>
        <p:nvPr/>
      </p:nvGrpSpPr>
      <p:grpSpPr>
        <a:xfrm>
          <a:off x="0" y="0"/>
          <a:ext cx="0" cy="0"/>
          <a:chOff x="0" y="0"/>
          <a:chExt cx="0" cy="0"/>
        </a:xfrm>
      </p:grpSpPr>
      <p:pic>
        <p:nvPicPr>
          <p:cNvPr id="2" name="Picture Placeholder 46" descr="People discuss something">
            <a:extLst>
              <a:ext uri="{FF2B5EF4-FFF2-40B4-BE49-F238E27FC236}">
                <a16:creationId xmlns:a16="http://schemas.microsoft.com/office/drawing/2014/main" id="{6C4F8DA4-0EFB-918C-4FE2-592C0A4E7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0"/>
            <a:ext cx="12189599" cy="6856649"/>
          </a:xfrm>
          <a:prstGeom prst="rect">
            <a:avLst/>
          </a:prstGeom>
        </p:spPr>
      </p:pic>
      <p:sp>
        <p:nvSpPr>
          <p:cNvPr id="50" name="object 3" descr="Blue rectangle">
            <a:extLst>
              <a:ext uri="{FF2B5EF4-FFF2-40B4-BE49-F238E27FC236}">
                <a16:creationId xmlns:a16="http://schemas.microsoft.com/office/drawing/2014/main" id="{AE7CC3EA-7C57-4DFE-091A-3F3A7D093E19}"/>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GB" dirty="0"/>
          </a:p>
        </p:txBody>
      </p:sp>
      <p:sp>
        <p:nvSpPr>
          <p:cNvPr id="3" name="Title 2">
            <a:extLst>
              <a:ext uri="{FF2B5EF4-FFF2-40B4-BE49-F238E27FC236}">
                <a16:creationId xmlns:a16="http://schemas.microsoft.com/office/drawing/2014/main" id="{17670CFC-AC0F-EBAE-39D0-B8A198843BC1}"/>
              </a:ext>
            </a:extLst>
          </p:cNvPr>
          <p:cNvSpPr>
            <a:spLocks noGrp="1"/>
          </p:cNvSpPr>
          <p:nvPr>
            <p:ph type="title" idx="4294967295"/>
          </p:nvPr>
        </p:nvSpPr>
        <p:spPr>
          <a:xfrm>
            <a:off x="627528" y="365125"/>
            <a:ext cx="9941859" cy="1325563"/>
          </a:xfrm>
        </p:spPr>
        <p:txBody>
          <a:bodyPr rtlCol="0">
            <a:normAutofit/>
          </a:bodyPr>
          <a:lstStyle/>
          <a:p>
            <a:pPr marL="0" indent="0">
              <a:lnSpc>
                <a:spcPts val="4400"/>
              </a:lnSpc>
              <a:buNone/>
            </a:pPr>
            <a:r>
              <a:rPr lang="en-US" sz="3200" b="1" dirty="0">
                <a:solidFill>
                  <a:srgbClr val="F0FCFF"/>
                </a:solidFill>
                <a:latin typeface="Spline Sans Bold" pitchFamily="34" charset="0"/>
                <a:ea typeface="Spline Sans Bold" pitchFamily="34" charset="-122"/>
                <a:cs typeface="Spline Sans Bold" pitchFamily="34" charset="-120"/>
              </a:rPr>
              <a:t>AI's Role in Augmenting Work</a:t>
            </a:r>
            <a:endParaRPr lang="en-US" sz="3200" dirty="0"/>
          </a:p>
        </p:txBody>
      </p:sp>
      <p:sp>
        <p:nvSpPr>
          <p:cNvPr id="29" name="object 27" descr="Beige rectangle">
            <a:extLst>
              <a:ext uri="{FF2B5EF4-FFF2-40B4-BE49-F238E27FC236}">
                <a16:creationId xmlns:a16="http://schemas.microsoft.com/office/drawing/2014/main" id="{9BA73AA5-1781-0C16-1E08-0A54421A79C6}"/>
              </a:ext>
            </a:extLst>
          </p:cNvPr>
          <p:cNvSpPr/>
          <p:nvPr/>
        </p:nvSpPr>
        <p:spPr>
          <a:xfrm>
            <a:off x="739144" y="1341198"/>
            <a:ext cx="5759349" cy="0"/>
          </a:xfrm>
          <a:custGeom>
            <a:avLst/>
            <a:gdLst>
              <a:gd name="connsiteX0" fmla="*/ 0 w 18372"/>
              <a:gd name="connsiteY0" fmla="*/ 0 h 0"/>
              <a:gd name="connsiteX1" fmla="*/ 18372 w 18372"/>
              <a:gd name="connsiteY1" fmla="*/ -8709 h 0"/>
              <a:gd name="connsiteX0" fmla="*/ 0 w 11164"/>
              <a:gd name="connsiteY0" fmla="*/ 0 h 0"/>
              <a:gd name="connsiteX1" fmla="*/ 11164 w 11164"/>
              <a:gd name="connsiteY1" fmla="*/ 8965 h 0"/>
            </a:gdLst>
            <a:ahLst/>
            <a:cxnLst>
              <a:cxn ang="0">
                <a:pos x="connsiteX0" y="connsiteY0"/>
              </a:cxn>
              <a:cxn ang="0">
                <a:pos x="connsiteX1" y="connsiteY1"/>
              </a:cxn>
            </a:cxnLst>
            <a:rect l="l" t="t" r="r" b="b"/>
            <a:pathLst>
              <a:path w="11164">
                <a:moveTo>
                  <a:pt x="0" y="0"/>
                </a:moveTo>
                <a:cubicBezTo>
                  <a:pt x="1814" y="0"/>
                  <a:pt x="9350" y="8965"/>
                  <a:pt x="11164" y="8965"/>
                </a:cubicBezTo>
              </a:path>
            </a:pathLst>
          </a:custGeom>
          <a:ln w="54863">
            <a:solidFill>
              <a:schemeClr val="accent1"/>
            </a:solidFill>
          </a:ln>
        </p:spPr>
        <p:txBody>
          <a:bodyPr wrap="square" lIns="0" tIns="0" rIns="0" bIns="0" rtlCol="0"/>
          <a:lstStyle/>
          <a:p>
            <a:pPr rtl="0"/>
            <a:endParaRPr lang="en-GB" dirty="0"/>
          </a:p>
        </p:txBody>
      </p:sp>
      <p:sp>
        <p:nvSpPr>
          <p:cNvPr id="4" name="Text 1">
            <a:extLst>
              <a:ext uri="{FF2B5EF4-FFF2-40B4-BE49-F238E27FC236}">
                <a16:creationId xmlns:a16="http://schemas.microsoft.com/office/drawing/2014/main" id="{B9CBFB90-D57A-07E3-DB57-BB6F7405177F}"/>
              </a:ext>
            </a:extLst>
          </p:cNvPr>
          <p:cNvSpPr/>
          <p:nvPr/>
        </p:nvSpPr>
        <p:spPr>
          <a:xfrm>
            <a:off x="1282888" y="2057625"/>
            <a:ext cx="2400062" cy="280988"/>
          </a:xfrm>
          <a:prstGeom prst="rect">
            <a:avLst/>
          </a:prstGeom>
          <a:noFill/>
          <a:ln/>
        </p:spPr>
        <p:txBody>
          <a:bodyPr wrap="none" lIns="0" tIns="0" rIns="0" bIns="0" rtlCol="0" anchor="t"/>
          <a:lstStyle/>
          <a:p>
            <a:pPr marL="0" indent="0" algn="r">
              <a:lnSpc>
                <a:spcPts val="2200"/>
              </a:lnSpc>
              <a:buNone/>
            </a:pPr>
            <a:r>
              <a:rPr lang="en-US" sz="1750" b="1" dirty="0">
                <a:solidFill>
                  <a:srgbClr val="E0E4E6"/>
                </a:solidFill>
                <a:latin typeface="Spline Sans Bold" pitchFamily="34" charset="0"/>
                <a:ea typeface="Spline Sans Bold" pitchFamily="34" charset="-122"/>
                <a:cs typeface="Spline Sans Bold" pitchFamily="34" charset="-120"/>
              </a:rPr>
              <a:t>Enhanced Productivity</a:t>
            </a:r>
            <a:endParaRPr lang="en-US" sz="1750" dirty="0"/>
          </a:p>
        </p:txBody>
      </p:sp>
      <p:sp>
        <p:nvSpPr>
          <p:cNvPr id="5" name="Text 2">
            <a:extLst>
              <a:ext uri="{FF2B5EF4-FFF2-40B4-BE49-F238E27FC236}">
                <a16:creationId xmlns:a16="http://schemas.microsoft.com/office/drawing/2014/main" id="{5B7FDD80-81FF-2A0A-03E0-4674D611E03D}"/>
              </a:ext>
            </a:extLst>
          </p:cNvPr>
          <p:cNvSpPr/>
          <p:nvPr/>
        </p:nvSpPr>
        <p:spPr>
          <a:xfrm>
            <a:off x="-726529" y="2459937"/>
            <a:ext cx="4409480" cy="323612"/>
          </a:xfrm>
          <a:prstGeom prst="rect">
            <a:avLst/>
          </a:prstGeom>
          <a:noFill/>
          <a:ln/>
        </p:spPr>
        <p:txBody>
          <a:bodyPr wrap="none" lIns="0" tIns="0" rIns="0" bIns="0" rtlCol="0" anchor="t"/>
          <a:lstStyle/>
          <a:p>
            <a:pPr marL="0" indent="0" algn="r">
              <a:lnSpc>
                <a:spcPts val="2500"/>
              </a:lnSpc>
              <a:buNone/>
            </a:pPr>
            <a:r>
              <a:rPr lang="en-US" sz="1550" dirty="0">
                <a:solidFill>
                  <a:srgbClr val="E0E4E6"/>
                </a:solidFill>
                <a:latin typeface="Barlow" pitchFamily="34" charset="0"/>
                <a:ea typeface="Barlow" pitchFamily="34" charset="-122"/>
                <a:cs typeface="Barlow" pitchFamily="34" charset="-120"/>
              </a:rPr>
              <a:t>AI tools automate routine tasks</a:t>
            </a:r>
            <a:endParaRPr lang="en-US" sz="1550" dirty="0"/>
          </a:p>
        </p:txBody>
      </p:sp>
      <p:pic>
        <p:nvPicPr>
          <p:cNvPr id="6" name="Image 0" descr="preencoded.png">
            <a:extLst>
              <a:ext uri="{FF2B5EF4-FFF2-40B4-BE49-F238E27FC236}">
                <a16:creationId xmlns:a16="http://schemas.microsoft.com/office/drawing/2014/main" id="{D3026005-7B48-D075-9ABC-029E76A0C820}"/>
              </a:ext>
            </a:extLst>
          </p:cNvPr>
          <p:cNvPicPr>
            <a:picLocks noChangeAspect="1"/>
          </p:cNvPicPr>
          <p:nvPr/>
        </p:nvPicPr>
        <p:blipFill>
          <a:blip r:embed="rId4"/>
          <a:stretch>
            <a:fillRect/>
          </a:stretch>
        </p:blipFill>
        <p:spPr>
          <a:xfrm>
            <a:off x="3986322" y="1549228"/>
            <a:ext cx="3789045" cy="3789045"/>
          </a:xfrm>
          <a:prstGeom prst="rect">
            <a:avLst/>
          </a:prstGeom>
        </p:spPr>
      </p:pic>
      <p:sp>
        <p:nvSpPr>
          <p:cNvPr id="7" name="Text 3">
            <a:extLst>
              <a:ext uri="{FF2B5EF4-FFF2-40B4-BE49-F238E27FC236}">
                <a16:creationId xmlns:a16="http://schemas.microsoft.com/office/drawing/2014/main" id="{4C03CA58-C848-2BD5-95A0-147FE43FF88C}"/>
              </a:ext>
            </a:extLst>
          </p:cNvPr>
          <p:cNvSpPr/>
          <p:nvPr/>
        </p:nvSpPr>
        <p:spPr>
          <a:xfrm>
            <a:off x="4966920" y="2169544"/>
            <a:ext cx="302538" cy="378262"/>
          </a:xfrm>
          <a:prstGeom prst="rect">
            <a:avLst/>
          </a:prstGeom>
          <a:noFill/>
          <a:ln/>
        </p:spPr>
        <p:txBody>
          <a:bodyPr wrap="none" lIns="0" tIns="0" rIns="0" bIns="0" rtlCol="0" anchor="t"/>
          <a:lstStyle/>
          <a:p>
            <a:pPr marL="0" indent="0">
              <a:lnSpc>
                <a:spcPts val="3800"/>
              </a:lnSpc>
              <a:buNone/>
            </a:pPr>
            <a:r>
              <a:rPr lang="en-US" sz="2350" b="1" dirty="0">
                <a:solidFill>
                  <a:srgbClr val="E0E4E6"/>
                </a:solidFill>
                <a:latin typeface="Spline Sans Bold" pitchFamily="34" charset="0"/>
                <a:ea typeface="Spline Sans Bold" pitchFamily="34" charset="-122"/>
                <a:cs typeface="Spline Sans Bold" pitchFamily="34" charset="-120"/>
              </a:rPr>
              <a:t>1</a:t>
            </a:r>
            <a:endParaRPr lang="en-US" sz="2350" dirty="0"/>
          </a:p>
        </p:txBody>
      </p:sp>
      <p:sp>
        <p:nvSpPr>
          <p:cNvPr id="8" name="Text 4">
            <a:extLst>
              <a:ext uri="{FF2B5EF4-FFF2-40B4-BE49-F238E27FC236}">
                <a16:creationId xmlns:a16="http://schemas.microsoft.com/office/drawing/2014/main" id="{CC40CDA7-072B-14BF-BB91-DBF0BA01442F}"/>
              </a:ext>
            </a:extLst>
          </p:cNvPr>
          <p:cNvSpPr/>
          <p:nvPr/>
        </p:nvSpPr>
        <p:spPr>
          <a:xfrm>
            <a:off x="8078738" y="2057625"/>
            <a:ext cx="2247305" cy="280988"/>
          </a:xfrm>
          <a:prstGeom prst="rect">
            <a:avLst/>
          </a:prstGeom>
          <a:noFill/>
          <a:ln/>
        </p:spPr>
        <p:txBody>
          <a:bodyPr wrap="none" lIns="0" tIns="0" rIns="0" bIns="0" rtlCol="0" anchor="t"/>
          <a:lstStyle/>
          <a:p>
            <a:pPr marL="0" indent="0" algn="l">
              <a:lnSpc>
                <a:spcPts val="2200"/>
              </a:lnSpc>
              <a:buNone/>
            </a:pPr>
            <a:r>
              <a:rPr lang="en-US" sz="1750" b="1" dirty="0">
                <a:solidFill>
                  <a:srgbClr val="E0E4E6"/>
                </a:solidFill>
                <a:latin typeface="Spline Sans Bold" pitchFamily="34" charset="0"/>
                <a:ea typeface="Spline Sans Bold" pitchFamily="34" charset="-122"/>
                <a:cs typeface="Spline Sans Bold" pitchFamily="34" charset="-120"/>
              </a:rPr>
              <a:t>Focus Shift</a:t>
            </a:r>
            <a:endParaRPr lang="en-US" sz="1750" dirty="0"/>
          </a:p>
        </p:txBody>
      </p:sp>
      <p:sp>
        <p:nvSpPr>
          <p:cNvPr id="9" name="Text 5">
            <a:extLst>
              <a:ext uri="{FF2B5EF4-FFF2-40B4-BE49-F238E27FC236}">
                <a16:creationId xmlns:a16="http://schemas.microsoft.com/office/drawing/2014/main" id="{06D3945A-D080-83AB-E4E9-0A6E6A582509}"/>
              </a:ext>
            </a:extLst>
          </p:cNvPr>
          <p:cNvSpPr/>
          <p:nvPr/>
        </p:nvSpPr>
        <p:spPr>
          <a:xfrm>
            <a:off x="8078738" y="2459937"/>
            <a:ext cx="4409480" cy="323612"/>
          </a:xfrm>
          <a:prstGeom prst="rect">
            <a:avLst/>
          </a:prstGeom>
          <a:noFill/>
          <a:ln/>
        </p:spPr>
        <p:txBody>
          <a:bodyPr wrap="non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Workers allocate time to complex problems</a:t>
            </a:r>
            <a:endParaRPr lang="en-US" sz="1550" dirty="0"/>
          </a:p>
        </p:txBody>
      </p:sp>
      <p:pic>
        <p:nvPicPr>
          <p:cNvPr id="10" name="Image 1" descr="preencoded.png">
            <a:extLst>
              <a:ext uri="{FF2B5EF4-FFF2-40B4-BE49-F238E27FC236}">
                <a16:creationId xmlns:a16="http://schemas.microsoft.com/office/drawing/2014/main" id="{6B3DB271-04AC-61C4-82BC-0F8E1E84BC25}"/>
              </a:ext>
            </a:extLst>
          </p:cNvPr>
          <p:cNvPicPr>
            <a:picLocks noChangeAspect="1"/>
          </p:cNvPicPr>
          <p:nvPr/>
        </p:nvPicPr>
        <p:blipFill>
          <a:blip r:embed="rId5"/>
          <a:stretch>
            <a:fillRect/>
          </a:stretch>
        </p:blipFill>
        <p:spPr>
          <a:xfrm>
            <a:off x="3986322" y="1549228"/>
            <a:ext cx="3789045" cy="3789045"/>
          </a:xfrm>
          <a:prstGeom prst="rect">
            <a:avLst/>
          </a:prstGeom>
        </p:spPr>
      </p:pic>
      <p:sp>
        <p:nvSpPr>
          <p:cNvPr id="11" name="Text 6">
            <a:extLst>
              <a:ext uri="{FF2B5EF4-FFF2-40B4-BE49-F238E27FC236}">
                <a16:creationId xmlns:a16="http://schemas.microsoft.com/office/drawing/2014/main" id="{FF9EDBD6-48F7-C7E4-511F-D4C23C22DFE1}"/>
              </a:ext>
            </a:extLst>
          </p:cNvPr>
          <p:cNvSpPr/>
          <p:nvPr/>
        </p:nvSpPr>
        <p:spPr>
          <a:xfrm>
            <a:off x="6814413" y="2491965"/>
            <a:ext cx="302538" cy="378262"/>
          </a:xfrm>
          <a:prstGeom prst="rect">
            <a:avLst/>
          </a:prstGeom>
          <a:noFill/>
          <a:ln/>
        </p:spPr>
        <p:txBody>
          <a:bodyPr wrap="none" lIns="0" tIns="0" rIns="0" bIns="0" rtlCol="0" anchor="t"/>
          <a:lstStyle/>
          <a:p>
            <a:pPr marL="0" indent="0">
              <a:lnSpc>
                <a:spcPts val="3800"/>
              </a:lnSpc>
              <a:buNone/>
            </a:pPr>
            <a:r>
              <a:rPr lang="en-US" sz="2350" b="1" dirty="0">
                <a:solidFill>
                  <a:srgbClr val="E0E4E6"/>
                </a:solidFill>
                <a:latin typeface="Spline Sans Bold" pitchFamily="34" charset="0"/>
                <a:ea typeface="Spline Sans Bold" pitchFamily="34" charset="-122"/>
                <a:cs typeface="Spline Sans Bold" pitchFamily="34" charset="-120"/>
              </a:rPr>
              <a:t>2</a:t>
            </a:r>
            <a:endParaRPr lang="en-US" sz="2350" dirty="0"/>
          </a:p>
        </p:txBody>
      </p:sp>
      <p:sp>
        <p:nvSpPr>
          <p:cNvPr id="12" name="Text 7">
            <a:extLst>
              <a:ext uri="{FF2B5EF4-FFF2-40B4-BE49-F238E27FC236}">
                <a16:creationId xmlns:a16="http://schemas.microsoft.com/office/drawing/2014/main" id="{B50F2C4D-18A1-7F99-78D1-356137C8D632}"/>
              </a:ext>
            </a:extLst>
          </p:cNvPr>
          <p:cNvSpPr/>
          <p:nvPr/>
        </p:nvSpPr>
        <p:spPr>
          <a:xfrm>
            <a:off x="8078738" y="4103833"/>
            <a:ext cx="2247305" cy="280988"/>
          </a:xfrm>
          <a:prstGeom prst="rect">
            <a:avLst/>
          </a:prstGeom>
          <a:noFill/>
          <a:ln/>
        </p:spPr>
        <p:txBody>
          <a:bodyPr wrap="none" lIns="0" tIns="0" rIns="0" bIns="0" rtlCol="0" anchor="t"/>
          <a:lstStyle/>
          <a:p>
            <a:pPr marL="0" indent="0" algn="l">
              <a:lnSpc>
                <a:spcPts val="2200"/>
              </a:lnSpc>
              <a:buNone/>
            </a:pPr>
            <a:r>
              <a:rPr lang="en-US" sz="1750" b="1" dirty="0">
                <a:solidFill>
                  <a:srgbClr val="E0E4E6"/>
                </a:solidFill>
                <a:latin typeface="Spline Sans Bold" pitchFamily="34" charset="0"/>
                <a:ea typeface="Spline Sans Bold" pitchFamily="34" charset="-122"/>
                <a:cs typeface="Spline Sans Bold" pitchFamily="34" charset="-120"/>
              </a:rPr>
              <a:t>Creative Expansion</a:t>
            </a:r>
            <a:endParaRPr lang="en-US" sz="1750" dirty="0"/>
          </a:p>
        </p:txBody>
      </p:sp>
      <p:sp>
        <p:nvSpPr>
          <p:cNvPr id="13" name="Text 8">
            <a:extLst>
              <a:ext uri="{FF2B5EF4-FFF2-40B4-BE49-F238E27FC236}">
                <a16:creationId xmlns:a16="http://schemas.microsoft.com/office/drawing/2014/main" id="{7845EC09-B4EE-29A4-A072-BBD273BDBAE3}"/>
              </a:ext>
            </a:extLst>
          </p:cNvPr>
          <p:cNvSpPr/>
          <p:nvPr/>
        </p:nvSpPr>
        <p:spPr>
          <a:xfrm>
            <a:off x="8078738" y="4506145"/>
            <a:ext cx="4409480" cy="323612"/>
          </a:xfrm>
          <a:prstGeom prst="rect">
            <a:avLst/>
          </a:prstGeom>
          <a:noFill/>
          <a:ln/>
        </p:spPr>
        <p:txBody>
          <a:bodyPr wrap="non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New ideas developed with AI assistance</a:t>
            </a:r>
            <a:endParaRPr lang="en-US" sz="1550" dirty="0"/>
          </a:p>
        </p:txBody>
      </p:sp>
      <p:pic>
        <p:nvPicPr>
          <p:cNvPr id="14" name="Image 2" descr="preencoded.png">
            <a:extLst>
              <a:ext uri="{FF2B5EF4-FFF2-40B4-BE49-F238E27FC236}">
                <a16:creationId xmlns:a16="http://schemas.microsoft.com/office/drawing/2014/main" id="{AFE47DF9-B986-DDC0-A03E-2515ED46A520}"/>
              </a:ext>
            </a:extLst>
          </p:cNvPr>
          <p:cNvPicPr>
            <a:picLocks noChangeAspect="1"/>
          </p:cNvPicPr>
          <p:nvPr/>
        </p:nvPicPr>
        <p:blipFill>
          <a:blip r:embed="rId6"/>
          <a:stretch>
            <a:fillRect/>
          </a:stretch>
        </p:blipFill>
        <p:spPr>
          <a:xfrm>
            <a:off x="3986322" y="1549228"/>
            <a:ext cx="3789045" cy="3789045"/>
          </a:xfrm>
          <a:prstGeom prst="rect">
            <a:avLst/>
          </a:prstGeom>
        </p:spPr>
      </p:pic>
      <p:sp>
        <p:nvSpPr>
          <p:cNvPr id="15" name="Text 9">
            <a:extLst>
              <a:ext uri="{FF2B5EF4-FFF2-40B4-BE49-F238E27FC236}">
                <a16:creationId xmlns:a16="http://schemas.microsoft.com/office/drawing/2014/main" id="{214B97D7-CD28-5F80-B9FF-4AAE2128C439}"/>
              </a:ext>
            </a:extLst>
          </p:cNvPr>
          <p:cNvSpPr/>
          <p:nvPr/>
        </p:nvSpPr>
        <p:spPr>
          <a:xfrm>
            <a:off x="6491992" y="4339458"/>
            <a:ext cx="302538" cy="378262"/>
          </a:xfrm>
          <a:prstGeom prst="rect">
            <a:avLst/>
          </a:prstGeom>
          <a:noFill/>
          <a:ln/>
        </p:spPr>
        <p:txBody>
          <a:bodyPr wrap="none" lIns="0" tIns="0" rIns="0" bIns="0" rtlCol="0" anchor="t"/>
          <a:lstStyle/>
          <a:p>
            <a:pPr marL="0" indent="0">
              <a:lnSpc>
                <a:spcPts val="3800"/>
              </a:lnSpc>
              <a:buNone/>
            </a:pPr>
            <a:r>
              <a:rPr lang="en-US" sz="2350" b="1" dirty="0">
                <a:solidFill>
                  <a:srgbClr val="E0E4E6"/>
                </a:solidFill>
                <a:latin typeface="Spline Sans Bold" pitchFamily="34" charset="0"/>
                <a:ea typeface="Spline Sans Bold" pitchFamily="34" charset="-122"/>
                <a:cs typeface="Spline Sans Bold" pitchFamily="34" charset="-120"/>
              </a:rPr>
              <a:t>3</a:t>
            </a:r>
            <a:endParaRPr lang="en-US" sz="2350" dirty="0"/>
          </a:p>
        </p:txBody>
      </p:sp>
      <p:sp>
        <p:nvSpPr>
          <p:cNvPr id="16" name="Text 10">
            <a:extLst>
              <a:ext uri="{FF2B5EF4-FFF2-40B4-BE49-F238E27FC236}">
                <a16:creationId xmlns:a16="http://schemas.microsoft.com/office/drawing/2014/main" id="{038C00B5-96A5-D771-EA7C-50680B15A6B5}"/>
              </a:ext>
            </a:extLst>
          </p:cNvPr>
          <p:cNvSpPr/>
          <p:nvPr/>
        </p:nvSpPr>
        <p:spPr>
          <a:xfrm>
            <a:off x="1435646" y="4103833"/>
            <a:ext cx="2247305" cy="280988"/>
          </a:xfrm>
          <a:prstGeom prst="rect">
            <a:avLst/>
          </a:prstGeom>
          <a:noFill/>
          <a:ln/>
        </p:spPr>
        <p:txBody>
          <a:bodyPr wrap="none" lIns="0" tIns="0" rIns="0" bIns="0" rtlCol="0" anchor="t"/>
          <a:lstStyle/>
          <a:p>
            <a:pPr marL="0" indent="0" algn="r">
              <a:lnSpc>
                <a:spcPts val="2200"/>
              </a:lnSpc>
              <a:buNone/>
            </a:pPr>
            <a:r>
              <a:rPr lang="en-US" sz="1750" b="1" dirty="0">
                <a:solidFill>
                  <a:srgbClr val="E0E4E6"/>
                </a:solidFill>
                <a:latin typeface="Spline Sans Bold" pitchFamily="34" charset="0"/>
                <a:ea typeface="Spline Sans Bold" pitchFamily="34" charset="-122"/>
                <a:cs typeface="Spline Sans Bold" pitchFamily="34" charset="-120"/>
              </a:rPr>
              <a:t>Implementation</a:t>
            </a:r>
            <a:endParaRPr lang="en-US" sz="1750" dirty="0"/>
          </a:p>
        </p:txBody>
      </p:sp>
      <p:sp>
        <p:nvSpPr>
          <p:cNvPr id="17" name="Text 11">
            <a:extLst>
              <a:ext uri="{FF2B5EF4-FFF2-40B4-BE49-F238E27FC236}">
                <a16:creationId xmlns:a16="http://schemas.microsoft.com/office/drawing/2014/main" id="{B548F12D-B534-42E2-636E-82FF104530FB}"/>
              </a:ext>
            </a:extLst>
          </p:cNvPr>
          <p:cNvSpPr/>
          <p:nvPr/>
        </p:nvSpPr>
        <p:spPr>
          <a:xfrm>
            <a:off x="-726529" y="4506145"/>
            <a:ext cx="4409480" cy="323612"/>
          </a:xfrm>
          <a:prstGeom prst="rect">
            <a:avLst/>
          </a:prstGeom>
          <a:noFill/>
          <a:ln/>
        </p:spPr>
        <p:txBody>
          <a:bodyPr wrap="none" lIns="0" tIns="0" rIns="0" bIns="0" rtlCol="0" anchor="t"/>
          <a:lstStyle/>
          <a:p>
            <a:pPr marL="0" indent="0" algn="r">
              <a:lnSpc>
                <a:spcPts val="2500"/>
              </a:lnSpc>
              <a:buNone/>
            </a:pPr>
            <a:r>
              <a:rPr lang="en-US" sz="1550" dirty="0">
                <a:solidFill>
                  <a:srgbClr val="E0E4E6"/>
                </a:solidFill>
                <a:latin typeface="Barlow" pitchFamily="34" charset="0"/>
                <a:ea typeface="Barlow" pitchFamily="34" charset="-122"/>
                <a:cs typeface="Barlow" pitchFamily="34" charset="-120"/>
              </a:rPr>
              <a:t>Solutions deployed with AI optimization</a:t>
            </a:r>
            <a:endParaRPr lang="en-US" sz="1550" dirty="0"/>
          </a:p>
        </p:txBody>
      </p:sp>
      <p:pic>
        <p:nvPicPr>
          <p:cNvPr id="18" name="Image 3" descr="preencoded.png">
            <a:extLst>
              <a:ext uri="{FF2B5EF4-FFF2-40B4-BE49-F238E27FC236}">
                <a16:creationId xmlns:a16="http://schemas.microsoft.com/office/drawing/2014/main" id="{48837C80-A6D0-7955-6344-75BE690519E7}"/>
              </a:ext>
            </a:extLst>
          </p:cNvPr>
          <p:cNvPicPr>
            <a:picLocks noChangeAspect="1"/>
          </p:cNvPicPr>
          <p:nvPr/>
        </p:nvPicPr>
        <p:blipFill>
          <a:blip r:embed="rId7"/>
          <a:stretch>
            <a:fillRect/>
          </a:stretch>
        </p:blipFill>
        <p:spPr>
          <a:xfrm>
            <a:off x="3986322" y="1549228"/>
            <a:ext cx="3789045" cy="3789045"/>
          </a:xfrm>
          <a:prstGeom prst="rect">
            <a:avLst/>
          </a:prstGeom>
        </p:spPr>
      </p:pic>
      <p:sp>
        <p:nvSpPr>
          <p:cNvPr id="19" name="Text 12">
            <a:extLst>
              <a:ext uri="{FF2B5EF4-FFF2-40B4-BE49-F238E27FC236}">
                <a16:creationId xmlns:a16="http://schemas.microsoft.com/office/drawing/2014/main" id="{4CFF1A7B-FB40-51C5-BA25-B2117A4CDE9C}"/>
              </a:ext>
            </a:extLst>
          </p:cNvPr>
          <p:cNvSpPr/>
          <p:nvPr/>
        </p:nvSpPr>
        <p:spPr>
          <a:xfrm>
            <a:off x="4644499" y="4017037"/>
            <a:ext cx="302538" cy="378262"/>
          </a:xfrm>
          <a:prstGeom prst="rect">
            <a:avLst/>
          </a:prstGeom>
          <a:noFill/>
          <a:ln/>
        </p:spPr>
        <p:txBody>
          <a:bodyPr wrap="none" lIns="0" tIns="0" rIns="0" bIns="0" rtlCol="0" anchor="t"/>
          <a:lstStyle/>
          <a:p>
            <a:pPr marL="0" indent="0">
              <a:lnSpc>
                <a:spcPts val="3800"/>
              </a:lnSpc>
              <a:buNone/>
            </a:pPr>
            <a:r>
              <a:rPr lang="en-US" sz="2350" b="1" dirty="0">
                <a:solidFill>
                  <a:srgbClr val="E0E4E6"/>
                </a:solidFill>
                <a:latin typeface="Spline Sans Bold" pitchFamily="34" charset="0"/>
                <a:ea typeface="Spline Sans Bold" pitchFamily="34" charset="-122"/>
                <a:cs typeface="Spline Sans Bold" pitchFamily="34" charset="-120"/>
              </a:rPr>
              <a:t>4</a:t>
            </a:r>
            <a:endParaRPr lang="en-US" sz="2350" dirty="0"/>
          </a:p>
        </p:txBody>
      </p:sp>
      <p:sp>
        <p:nvSpPr>
          <p:cNvPr id="21" name="Text 14">
            <a:extLst>
              <a:ext uri="{FF2B5EF4-FFF2-40B4-BE49-F238E27FC236}">
                <a16:creationId xmlns:a16="http://schemas.microsoft.com/office/drawing/2014/main" id="{070E0D41-E663-A716-0706-DC407F21911D}"/>
              </a:ext>
            </a:extLst>
          </p:cNvPr>
          <p:cNvSpPr/>
          <p:nvPr/>
        </p:nvSpPr>
        <p:spPr>
          <a:xfrm>
            <a:off x="488573" y="5432319"/>
            <a:ext cx="11040039" cy="970836"/>
          </a:xfrm>
          <a:prstGeom prst="rect">
            <a:avLst/>
          </a:prstGeom>
          <a:noFill/>
          <a:ln/>
        </p:spPr>
        <p:txBody>
          <a:bodyPr wrap="square" lIns="0" tIns="0" rIns="0" bIns="0" rtlCol="0" anchor="t"/>
          <a:lstStyle/>
          <a:p>
            <a:pPr marL="0" indent="0">
              <a:lnSpc>
                <a:spcPts val="2500"/>
              </a:lnSpc>
              <a:buNone/>
            </a:pPr>
            <a:r>
              <a:rPr lang="en-US" sz="1550" dirty="0">
                <a:solidFill>
                  <a:srgbClr val="E0E4E6"/>
                </a:solidFill>
                <a:latin typeface="Barlow" pitchFamily="34" charset="0"/>
                <a:ea typeface="Barlow" pitchFamily="34" charset="-122"/>
                <a:cs typeface="Barlow" pitchFamily="34" charset="-120"/>
              </a:rPr>
              <a:t>Human-AI collaboration has shown productivity increases of 25-40% in knowledge work environments. For example, radiologists working with AI diagnostic tools can review more images with greater accuracy, while marketing professionals use AI to generate and test campaign concepts at unprecedented scale.</a:t>
            </a:r>
            <a:endParaRPr lang="en-US" sz="1550" dirty="0"/>
          </a:p>
        </p:txBody>
      </p:sp>
    </p:spTree>
    <p:extLst>
      <p:ext uri="{BB962C8B-B14F-4D97-AF65-F5344CB8AC3E}">
        <p14:creationId xmlns:p14="http://schemas.microsoft.com/office/powerpoint/2010/main" val="279301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descr="Blue rectangle">
            <a:extLst>
              <a:ext uri="{FF2B5EF4-FFF2-40B4-BE49-F238E27FC236}">
                <a16:creationId xmlns:a16="http://schemas.microsoft.com/office/drawing/2014/main" id="{CDEEA71D-C3B3-45BB-A776-D17D92A58127}"/>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pPr rtl="0"/>
            <a:endParaRPr lang="en-GB" dirty="0"/>
          </a:p>
        </p:txBody>
      </p:sp>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Slide Number Placeholder 7">
            <a:extLst>
              <a:ext uri="{FF2B5EF4-FFF2-40B4-BE49-F238E27FC236}">
                <a16:creationId xmlns:a16="http://schemas.microsoft.com/office/drawing/2014/main" id="{68F7FB6B-EAC9-40F7-9522-61A8D53EFAF9}"/>
              </a:ext>
            </a:extLst>
          </p:cNvPr>
          <p:cNvSpPr>
            <a:spLocks noGrp="1"/>
          </p:cNvSpPr>
          <p:nvPr>
            <p:ph type="sldNum" sz="quarter" idx="12"/>
          </p:nvPr>
        </p:nvSpPr>
        <p:spPr/>
        <p:txBody>
          <a:bodyPr rtlCol="0"/>
          <a:lstStyle/>
          <a:p>
            <a:pPr rtl="0"/>
            <a:fld id="{82EE24B5-652C-4DB5-B7C3-B5BBEC1280B1}" type="slidenum">
              <a:rPr lang="en-GB" smtClean="0"/>
              <a:t>7</a:t>
            </a:fld>
            <a:endParaRPr lang="en-GB"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idx="4294967295"/>
          </p:nvPr>
        </p:nvSpPr>
        <p:spPr>
          <a:xfrm>
            <a:off x="0" y="-163795"/>
            <a:ext cx="10515600" cy="1325563"/>
          </a:xfrm>
        </p:spPr>
        <p:txBody>
          <a:bodyPr rtlCol="0"/>
          <a:lstStyle/>
          <a:p>
            <a:r>
              <a:rPr lang="en-GB" dirty="0">
                <a:solidFill>
                  <a:schemeClr val="bg1"/>
                </a:solidFill>
              </a:rPr>
              <a:t>       </a:t>
            </a:r>
            <a:r>
              <a:rPr lang="en-GB" b="1" dirty="0">
                <a:solidFill>
                  <a:schemeClr val="bg1"/>
                </a:solidFill>
              </a:rPr>
              <a:t>Real-World Example</a:t>
            </a:r>
          </a:p>
        </p:txBody>
      </p:sp>
      <p:sp>
        <p:nvSpPr>
          <p:cNvPr id="9" name="object 5" descr="Beige rectangle">
            <a:extLst>
              <a:ext uri="{FF2B5EF4-FFF2-40B4-BE49-F238E27FC236}">
                <a16:creationId xmlns:a16="http://schemas.microsoft.com/office/drawing/2014/main" id="{890F7762-BD37-4D33-9F80-1DA07B5E172E}"/>
              </a:ext>
            </a:extLst>
          </p:cNvPr>
          <p:cNvSpPr/>
          <p:nvPr/>
        </p:nvSpPr>
        <p:spPr>
          <a:xfrm>
            <a:off x="906672" y="790572"/>
            <a:ext cx="3985589" cy="0"/>
          </a:xfrm>
          <a:custGeom>
            <a:avLst/>
            <a:gdLst>
              <a:gd name="connsiteX0" fmla="*/ 0 w 10854"/>
              <a:gd name="connsiteY0" fmla="*/ 0 h 0"/>
              <a:gd name="connsiteX1" fmla="*/ 10854 w 10854"/>
              <a:gd name="connsiteY1" fmla="*/ 0 h 0"/>
            </a:gdLst>
            <a:ahLst/>
            <a:cxnLst>
              <a:cxn ang="0">
                <a:pos x="connsiteX0" y="connsiteY0"/>
              </a:cxn>
              <a:cxn ang="0">
                <a:pos x="connsiteX1" y="connsiteY1"/>
              </a:cxn>
            </a:cxnLst>
            <a:rect l="l" t="t" r="r" b="b"/>
            <a:pathLst>
              <a:path w="10854">
                <a:moveTo>
                  <a:pt x="0" y="0"/>
                </a:moveTo>
                <a:lnTo>
                  <a:pt x="10854" y="0"/>
                </a:lnTo>
              </a:path>
            </a:pathLst>
          </a:custGeom>
          <a:ln w="54864">
            <a:solidFill>
              <a:schemeClr val="accent1"/>
            </a:solidFill>
          </a:ln>
        </p:spPr>
        <p:txBody>
          <a:bodyPr wrap="square" lIns="0" tIns="0" rIns="0" bIns="0" rtlCol="0"/>
          <a:lstStyle/>
          <a:p>
            <a:pPr rtl="0"/>
            <a:endParaRPr lang="en-GB" dirty="0"/>
          </a:p>
        </p:txBody>
      </p:sp>
      <p:pic>
        <p:nvPicPr>
          <p:cNvPr id="19" name="Picture 18">
            <a:extLst>
              <a:ext uri="{FF2B5EF4-FFF2-40B4-BE49-F238E27FC236}">
                <a16:creationId xmlns:a16="http://schemas.microsoft.com/office/drawing/2014/main" id="{DD697015-A45E-B585-DA25-06F3C0BAB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75" y="970791"/>
            <a:ext cx="10784849" cy="5390030"/>
          </a:xfrm>
          <a:prstGeom prst="rect">
            <a:avLst/>
          </a:prstGeom>
        </p:spPr>
      </p:pic>
    </p:spTree>
    <p:extLst>
      <p:ext uri="{BB962C8B-B14F-4D97-AF65-F5344CB8AC3E}">
        <p14:creationId xmlns:p14="http://schemas.microsoft.com/office/powerpoint/2010/main" val="332701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5B2D6-BA49-D7A1-7C02-A3B69947187D}"/>
            </a:ext>
          </a:extLst>
        </p:cNvPr>
        <p:cNvGrpSpPr/>
        <p:nvPr/>
      </p:nvGrpSpPr>
      <p:grpSpPr>
        <a:xfrm>
          <a:off x="0" y="0"/>
          <a:ext cx="0" cy="0"/>
          <a:chOff x="0" y="0"/>
          <a:chExt cx="0" cy="0"/>
        </a:xfrm>
      </p:grpSpPr>
      <p:sp>
        <p:nvSpPr>
          <p:cNvPr id="12" name="object 3" descr="Blue rectangle">
            <a:extLst>
              <a:ext uri="{FF2B5EF4-FFF2-40B4-BE49-F238E27FC236}">
                <a16:creationId xmlns:a16="http://schemas.microsoft.com/office/drawing/2014/main" id="{623CD691-A258-ECA4-1769-922DE0DD7E64}"/>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pPr rtl="0"/>
            <a:endParaRPr lang="en-GB" dirty="0"/>
          </a:p>
        </p:txBody>
      </p:sp>
      <p:sp>
        <p:nvSpPr>
          <p:cNvPr id="13" name="Oval 12" descr="Beige oval">
            <a:extLst>
              <a:ext uri="{FF2B5EF4-FFF2-40B4-BE49-F238E27FC236}">
                <a16:creationId xmlns:a16="http://schemas.microsoft.com/office/drawing/2014/main" id="{FBA2B0BB-27D0-E0FF-39D7-6EB847F171B3}"/>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Slide Number Placeholder 7">
            <a:extLst>
              <a:ext uri="{FF2B5EF4-FFF2-40B4-BE49-F238E27FC236}">
                <a16:creationId xmlns:a16="http://schemas.microsoft.com/office/drawing/2014/main" id="{670FE603-E6AD-32C0-9EC5-885DD3DFDDB4}"/>
              </a:ext>
            </a:extLst>
          </p:cNvPr>
          <p:cNvSpPr>
            <a:spLocks noGrp="1"/>
          </p:cNvSpPr>
          <p:nvPr>
            <p:ph type="sldNum" sz="quarter" idx="12"/>
          </p:nvPr>
        </p:nvSpPr>
        <p:spPr/>
        <p:txBody>
          <a:bodyPr rtlCol="0"/>
          <a:lstStyle/>
          <a:p>
            <a:pPr rtl="0"/>
            <a:fld id="{82EE24B5-652C-4DB5-B7C3-B5BBEC1280B1}" type="slidenum">
              <a:rPr lang="en-GB" smtClean="0"/>
              <a:t>8</a:t>
            </a:fld>
            <a:endParaRPr lang="en-GB" dirty="0"/>
          </a:p>
        </p:txBody>
      </p:sp>
      <p:sp>
        <p:nvSpPr>
          <p:cNvPr id="3" name="Title 2">
            <a:extLst>
              <a:ext uri="{FF2B5EF4-FFF2-40B4-BE49-F238E27FC236}">
                <a16:creationId xmlns:a16="http://schemas.microsoft.com/office/drawing/2014/main" id="{3CA09999-D4DE-A817-303B-C2A9ED065D34}"/>
              </a:ext>
            </a:extLst>
          </p:cNvPr>
          <p:cNvSpPr>
            <a:spLocks noGrp="1"/>
          </p:cNvSpPr>
          <p:nvPr>
            <p:ph type="title" idx="4294967295"/>
          </p:nvPr>
        </p:nvSpPr>
        <p:spPr>
          <a:xfrm>
            <a:off x="0" y="-163795"/>
            <a:ext cx="10515600" cy="1325563"/>
          </a:xfrm>
        </p:spPr>
        <p:txBody>
          <a:bodyPr rtlCol="0"/>
          <a:lstStyle/>
          <a:p>
            <a:r>
              <a:rPr lang="en-GB" dirty="0">
                <a:solidFill>
                  <a:schemeClr val="bg1"/>
                </a:solidFill>
              </a:rPr>
              <a:t>       </a:t>
            </a:r>
            <a:r>
              <a:rPr lang="en-GB" b="1" dirty="0">
                <a:solidFill>
                  <a:schemeClr val="bg1"/>
                </a:solidFill>
              </a:rPr>
              <a:t>Real-World Example</a:t>
            </a:r>
          </a:p>
        </p:txBody>
      </p:sp>
      <p:sp>
        <p:nvSpPr>
          <p:cNvPr id="9" name="object 5" descr="Beige rectangle">
            <a:extLst>
              <a:ext uri="{FF2B5EF4-FFF2-40B4-BE49-F238E27FC236}">
                <a16:creationId xmlns:a16="http://schemas.microsoft.com/office/drawing/2014/main" id="{A9805D10-23C6-6A11-1B68-AEB447D11FCC}"/>
              </a:ext>
            </a:extLst>
          </p:cNvPr>
          <p:cNvSpPr/>
          <p:nvPr/>
        </p:nvSpPr>
        <p:spPr>
          <a:xfrm>
            <a:off x="906672" y="790572"/>
            <a:ext cx="3985589" cy="0"/>
          </a:xfrm>
          <a:custGeom>
            <a:avLst/>
            <a:gdLst>
              <a:gd name="connsiteX0" fmla="*/ 0 w 10854"/>
              <a:gd name="connsiteY0" fmla="*/ 0 h 0"/>
              <a:gd name="connsiteX1" fmla="*/ 10854 w 10854"/>
              <a:gd name="connsiteY1" fmla="*/ 0 h 0"/>
            </a:gdLst>
            <a:ahLst/>
            <a:cxnLst>
              <a:cxn ang="0">
                <a:pos x="connsiteX0" y="connsiteY0"/>
              </a:cxn>
              <a:cxn ang="0">
                <a:pos x="connsiteX1" y="connsiteY1"/>
              </a:cxn>
            </a:cxnLst>
            <a:rect l="l" t="t" r="r" b="b"/>
            <a:pathLst>
              <a:path w="10854">
                <a:moveTo>
                  <a:pt x="0" y="0"/>
                </a:moveTo>
                <a:lnTo>
                  <a:pt x="10854" y="0"/>
                </a:lnTo>
              </a:path>
            </a:pathLst>
          </a:custGeom>
          <a:ln w="54864">
            <a:solidFill>
              <a:schemeClr val="accent1"/>
            </a:solidFill>
          </a:ln>
        </p:spPr>
        <p:txBody>
          <a:bodyPr wrap="square" lIns="0" tIns="0" rIns="0" bIns="0" rtlCol="0"/>
          <a:lstStyle/>
          <a:p>
            <a:pPr rtl="0"/>
            <a:endParaRPr lang="en-GB" dirty="0"/>
          </a:p>
        </p:txBody>
      </p:sp>
      <p:pic>
        <p:nvPicPr>
          <p:cNvPr id="4" name="Picture 3">
            <a:extLst>
              <a:ext uri="{FF2B5EF4-FFF2-40B4-BE49-F238E27FC236}">
                <a16:creationId xmlns:a16="http://schemas.microsoft.com/office/drawing/2014/main" id="{0A21EF97-4A29-58F0-39C2-5F657F3E7E67}"/>
              </a:ext>
            </a:extLst>
          </p:cNvPr>
          <p:cNvPicPr>
            <a:picLocks noChangeAspect="1"/>
          </p:cNvPicPr>
          <p:nvPr/>
        </p:nvPicPr>
        <p:blipFill>
          <a:blip r:embed="rId3"/>
          <a:stretch>
            <a:fillRect/>
          </a:stretch>
        </p:blipFill>
        <p:spPr>
          <a:xfrm>
            <a:off x="710892" y="930910"/>
            <a:ext cx="10595872" cy="5460917"/>
          </a:xfrm>
          <a:prstGeom prst="rect">
            <a:avLst/>
          </a:prstGeom>
        </p:spPr>
      </p:pic>
    </p:spTree>
    <p:extLst>
      <p:ext uri="{BB962C8B-B14F-4D97-AF65-F5344CB8AC3E}">
        <p14:creationId xmlns:p14="http://schemas.microsoft.com/office/powerpoint/2010/main" val="63326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DE466-478B-887B-1993-F89B15985605}"/>
            </a:ext>
          </a:extLst>
        </p:cNvPr>
        <p:cNvGrpSpPr/>
        <p:nvPr/>
      </p:nvGrpSpPr>
      <p:grpSpPr>
        <a:xfrm>
          <a:off x="0" y="0"/>
          <a:ext cx="0" cy="0"/>
          <a:chOff x="0" y="0"/>
          <a:chExt cx="0" cy="0"/>
        </a:xfrm>
      </p:grpSpPr>
      <p:pic>
        <p:nvPicPr>
          <p:cNvPr id="2" name="Picture Placeholder 46" descr="People discuss something">
            <a:extLst>
              <a:ext uri="{FF2B5EF4-FFF2-40B4-BE49-F238E27FC236}">
                <a16:creationId xmlns:a16="http://schemas.microsoft.com/office/drawing/2014/main" id="{FD4C81E5-B525-4B51-E9EB-52AAA3EB1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0"/>
            <a:ext cx="12189599" cy="6856649"/>
          </a:xfrm>
          <a:prstGeom prst="rect">
            <a:avLst/>
          </a:prstGeom>
        </p:spPr>
      </p:pic>
      <p:sp>
        <p:nvSpPr>
          <p:cNvPr id="50" name="object 3" descr="Blue rectangle">
            <a:extLst>
              <a:ext uri="{FF2B5EF4-FFF2-40B4-BE49-F238E27FC236}">
                <a16:creationId xmlns:a16="http://schemas.microsoft.com/office/drawing/2014/main" id="{609A391B-D93C-041C-1D85-67915993586F}"/>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GB" dirty="0"/>
          </a:p>
        </p:txBody>
      </p:sp>
      <p:sp>
        <p:nvSpPr>
          <p:cNvPr id="3" name="Title 2">
            <a:extLst>
              <a:ext uri="{FF2B5EF4-FFF2-40B4-BE49-F238E27FC236}">
                <a16:creationId xmlns:a16="http://schemas.microsoft.com/office/drawing/2014/main" id="{72989BE5-C9FC-C0F3-C099-1C126B93675B}"/>
              </a:ext>
            </a:extLst>
          </p:cNvPr>
          <p:cNvSpPr>
            <a:spLocks noGrp="1"/>
          </p:cNvSpPr>
          <p:nvPr>
            <p:ph type="title" idx="4294967295"/>
          </p:nvPr>
        </p:nvSpPr>
        <p:spPr>
          <a:xfrm>
            <a:off x="627528" y="365125"/>
            <a:ext cx="9941859" cy="1325563"/>
          </a:xfrm>
        </p:spPr>
        <p:txBody>
          <a:bodyPr rtlCol="0">
            <a:normAutofit/>
          </a:bodyPr>
          <a:lstStyle/>
          <a:p>
            <a:pPr marL="0" indent="0">
              <a:lnSpc>
                <a:spcPts val="4400"/>
              </a:lnSpc>
              <a:buNone/>
            </a:pPr>
            <a:r>
              <a:rPr lang="en-US" sz="3200" b="1" dirty="0">
                <a:solidFill>
                  <a:srgbClr val="F0FCFF"/>
                </a:solidFill>
                <a:latin typeface="Spline Sans Bold" pitchFamily="34" charset="0"/>
                <a:ea typeface="Spline Sans Bold" pitchFamily="34" charset="-122"/>
                <a:cs typeface="Spline Sans Bold" pitchFamily="34" charset="-120"/>
              </a:rPr>
              <a:t>Ethical and Social Implications</a:t>
            </a:r>
            <a:endParaRPr lang="en-US" sz="3200" dirty="0"/>
          </a:p>
        </p:txBody>
      </p:sp>
      <p:sp>
        <p:nvSpPr>
          <p:cNvPr id="29" name="object 27" descr="Beige rectangle">
            <a:extLst>
              <a:ext uri="{FF2B5EF4-FFF2-40B4-BE49-F238E27FC236}">
                <a16:creationId xmlns:a16="http://schemas.microsoft.com/office/drawing/2014/main" id="{DEEF09C9-51D9-DAB1-6E9F-93608BAFCE9D}"/>
              </a:ext>
            </a:extLst>
          </p:cNvPr>
          <p:cNvSpPr/>
          <p:nvPr/>
        </p:nvSpPr>
        <p:spPr>
          <a:xfrm>
            <a:off x="739144" y="1341198"/>
            <a:ext cx="5759349" cy="0"/>
          </a:xfrm>
          <a:custGeom>
            <a:avLst/>
            <a:gdLst>
              <a:gd name="connsiteX0" fmla="*/ 0 w 18372"/>
              <a:gd name="connsiteY0" fmla="*/ 0 h 0"/>
              <a:gd name="connsiteX1" fmla="*/ 18372 w 18372"/>
              <a:gd name="connsiteY1" fmla="*/ -8709 h 0"/>
              <a:gd name="connsiteX0" fmla="*/ 0 w 11164"/>
              <a:gd name="connsiteY0" fmla="*/ 0 h 0"/>
              <a:gd name="connsiteX1" fmla="*/ 11164 w 11164"/>
              <a:gd name="connsiteY1" fmla="*/ 8965 h 0"/>
            </a:gdLst>
            <a:ahLst/>
            <a:cxnLst>
              <a:cxn ang="0">
                <a:pos x="connsiteX0" y="connsiteY0"/>
              </a:cxn>
              <a:cxn ang="0">
                <a:pos x="connsiteX1" y="connsiteY1"/>
              </a:cxn>
            </a:cxnLst>
            <a:rect l="l" t="t" r="r" b="b"/>
            <a:pathLst>
              <a:path w="11164">
                <a:moveTo>
                  <a:pt x="0" y="0"/>
                </a:moveTo>
                <a:cubicBezTo>
                  <a:pt x="1814" y="0"/>
                  <a:pt x="9350" y="8965"/>
                  <a:pt x="11164" y="8965"/>
                </a:cubicBezTo>
              </a:path>
            </a:pathLst>
          </a:custGeom>
          <a:ln w="54863">
            <a:solidFill>
              <a:schemeClr val="accent1"/>
            </a:solidFill>
          </a:ln>
        </p:spPr>
        <p:txBody>
          <a:bodyPr wrap="square" lIns="0" tIns="0" rIns="0" bIns="0" rtlCol="0"/>
          <a:lstStyle/>
          <a:p>
            <a:pPr rtl="0"/>
            <a:endParaRPr lang="en-GB" dirty="0"/>
          </a:p>
        </p:txBody>
      </p:sp>
      <p:sp>
        <p:nvSpPr>
          <p:cNvPr id="20" name="Text 1">
            <a:extLst>
              <a:ext uri="{FF2B5EF4-FFF2-40B4-BE49-F238E27FC236}">
                <a16:creationId xmlns:a16="http://schemas.microsoft.com/office/drawing/2014/main" id="{1514FA47-46B8-132C-2C78-60D90FFE8046}"/>
              </a:ext>
            </a:extLst>
          </p:cNvPr>
          <p:cNvSpPr/>
          <p:nvPr/>
        </p:nvSpPr>
        <p:spPr>
          <a:xfrm>
            <a:off x="168606" y="1735018"/>
            <a:ext cx="3002875" cy="521843"/>
          </a:xfrm>
          <a:prstGeom prst="rect">
            <a:avLst/>
          </a:prstGeom>
          <a:noFill/>
          <a:ln/>
        </p:spPr>
        <p:txBody>
          <a:bodyPr wrap="none" lIns="0" tIns="0" rIns="0" bIns="0" rtlCol="0" anchor="t"/>
          <a:lstStyle/>
          <a:p>
            <a:pPr marL="0" indent="0">
              <a:lnSpc>
                <a:spcPts val="2500"/>
              </a:lnSpc>
              <a:buNone/>
            </a:pPr>
            <a:r>
              <a:rPr lang="en-US" sz="2000" b="1" dirty="0">
                <a:solidFill>
                  <a:srgbClr val="F0FCFF"/>
                </a:solidFill>
                <a:latin typeface="Spline Sans Bold" pitchFamily="34" charset="0"/>
                <a:ea typeface="Spline Sans Bold" pitchFamily="34" charset="-122"/>
                <a:cs typeface="Spline Sans Bold" pitchFamily="34" charset="-120"/>
              </a:rPr>
              <a:t>Workforce Displacement</a:t>
            </a:r>
            <a:endParaRPr lang="en-US" sz="2000" dirty="0"/>
          </a:p>
        </p:txBody>
      </p:sp>
      <p:sp>
        <p:nvSpPr>
          <p:cNvPr id="22" name="Text 2">
            <a:extLst>
              <a:ext uri="{FF2B5EF4-FFF2-40B4-BE49-F238E27FC236}">
                <a16:creationId xmlns:a16="http://schemas.microsoft.com/office/drawing/2014/main" id="{09944C61-646C-B4FE-1F9E-EDBFB584AE0C}"/>
              </a:ext>
            </a:extLst>
          </p:cNvPr>
          <p:cNvSpPr/>
          <p:nvPr/>
        </p:nvSpPr>
        <p:spPr>
          <a:xfrm>
            <a:off x="168606" y="2284491"/>
            <a:ext cx="3965377" cy="4208384"/>
          </a:xfrm>
          <a:prstGeom prst="rect">
            <a:avLst/>
          </a:prstGeom>
          <a:noFill/>
          <a:ln/>
        </p:spPr>
        <p:txBody>
          <a:bodyPr wrap="square" lIns="0" tIns="0" rIns="0" bIns="0" rtlCol="0" anchor="t"/>
          <a:lstStyle/>
          <a:p>
            <a:pPr marL="0" indent="0">
              <a:lnSpc>
                <a:spcPts val="2850"/>
              </a:lnSpc>
              <a:buNone/>
            </a:pPr>
            <a:r>
              <a:rPr lang="en-US" sz="1800" dirty="0">
                <a:solidFill>
                  <a:srgbClr val="E0E4E6"/>
                </a:solidFill>
                <a:latin typeface="Barlow" pitchFamily="34" charset="0"/>
                <a:ea typeface="Barlow" pitchFamily="34" charset="-122"/>
                <a:cs typeface="Barlow" pitchFamily="34" charset="-120"/>
              </a:rPr>
              <a:t>As AI automates more tasks, workers in affected industries face displacement. This transition period creates significant social and economic challenges, particularly for mid-career workers whose skills may no longer match market demands.</a:t>
            </a:r>
            <a:endParaRPr lang="en-US" sz="1800" dirty="0"/>
          </a:p>
        </p:txBody>
      </p:sp>
      <p:sp>
        <p:nvSpPr>
          <p:cNvPr id="23" name="Text 4">
            <a:extLst>
              <a:ext uri="{FF2B5EF4-FFF2-40B4-BE49-F238E27FC236}">
                <a16:creationId xmlns:a16="http://schemas.microsoft.com/office/drawing/2014/main" id="{22C756D1-3942-7CF7-FAD6-F093DF56596A}"/>
              </a:ext>
            </a:extLst>
          </p:cNvPr>
          <p:cNvSpPr/>
          <p:nvPr/>
        </p:nvSpPr>
        <p:spPr>
          <a:xfrm>
            <a:off x="4309241" y="1730883"/>
            <a:ext cx="2556153" cy="521843"/>
          </a:xfrm>
          <a:prstGeom prst="rect">
            <a:avLst/>
          </a:prstGeom>
          <a:noFill/>
          <a:ln/>
        </p:spPr>
        <p:txBody>
          <a:bodyPr wrap="none" lIns="0" tIns="0" rIns="0" bIns="0" rtlCol="0" anchor="t"/>
          <a:lstStyle/>
          <a:p>
            <a:pPr marL="0" indent="0">
              <a:lnSpc>
                <a:spcPts val="2500"/>
              </a:lnSpc>
              <a:buNone/>
            </a:pPr>
            <a:r>
              <a:rPr lang="en-US" sz="2000" b="1" dirty="0">
                <a:solidFill>
                  <a:srgbClr val="F0FCFF"/>
                </a:solidFill>
                <a:latin typeface="Spline Sans Bold" pitchFamily="34" charset="0"/>
                <a:ea typeface="Spline Sans Bold" pitchFamily="34" charset="-122"/>
                <a:cs typeface="Spline Sans Bold" pitchFamily="34" charset="-120"/>
              </a:rPr>
              <a:t>Economic Inequality</a:t>
            </a:r>
            <a:endParaRPr lang="en-US" sz="2000" dirty="0"/>
          </a:p>
        </p:txBody>
      </p:sp>
      <p:sp>
        <p:nvSpPr>
          <p:cNvPr id="24" name="Text 5">
            <a:extLst>
              <a:ext uri="{FF2B5EF4-FFF2-40B4-BE49-F238E27FC236}">
                <a16:creationId xmlns:a16="http://schemas.microsoft.com/office/drawing/2014/main" id="{B688425B-D1E1-0AA3-49F6-F76C5B4A4B37}"/>
              </a:ext>
            </a:extLst>
          </p:cNvPr>
          <p:cNvSpPr/>
          <p:nvPr/>
        </p:nvSpPr>
        <p:spPr>
          <a:xfrm>
            <a:off x="4309241" y="2280356"/>
            <a:ext cx="3965377" cy="4208384"/>
          </a:xfrm>
          <a:prstGeom prst="rect">
            <a:avLst/>
          </a:prstGeom>
          <a:noFill/>
          <a:ln/>
        </p:spPr>
        <p:txBody>
          <a:bodyPr wrap="square" lIns="0" tIns="0" rIns="0" bIns="0" rtlCol="0" anchor="t"/>
          <a:lstStyle/>
          <a:p>
            <a:pPr marL="0" indent="0">
              <a:lnSpc>
                <a:spcPts val="2850"/>
              </a:lnSpc>
              <a:buNone/>
            </a:pPr>
            <a:r>
              <a:rPr lang="en-US" sz="1800" dirty="0">
                <a:solidFill>
                  <a:srgbClr val="E0E4E6"/>
                </a:solidFill>
                <a:latin typeface="Barlow" pitchFamily="34" charset="0"/>
                <a:ea typeface="Barlow" pitchFamily="34" charset="-122"/>
                <a:cs typeface="Barlow" pitchFamily="34" charset="-120"/>
              </a:rPr>
              <a:t>AI may exacerbate income inequality by disproportionately benefiting highly skilled workers and capital owners while displacing routine jobs. This "winner-takes-most" dynamic requires proactive policy interventions to ensure the benefits of AI are broadly shared.</a:t>
            </a:r>
            <a:endParaRPr lang="en-US" sz="1800" dirty="0"/>
          </a:p>
        </p:txBody>
      </p:sp>
      <p:sp>
        <p:nvSpPr>
          <p:cNvPr id="25" name="Text 7">
            <a:extLst>
              <a:ext uri="{FF2B5EF4-FFF2-40B4-BE49-F238E27FC236}">
                <a16:creationId xmlns:a16="http://schemas.microsoft.com/office/drawing/2014/main" id="{5FF7CC8D-7AC4-69F8-3368-A2B059353868}"/>
              </a:ext>
            </a:extLst>
          </p:cNvPr>
          <p:cNvSpPr/>
          <p:nvPr/>
        </p:nvSpPr>
        <p:spPr>
          <a:xfrm>
            <a:off x="8449876" y="1700347"/>
            <a:ext cx="2556153" cy="521843"/>
          </a:xfrm>
          <a:prstGeom prst="rect">
            <a:avLst/>
          </a:prstGeom>
          <a:noFill/>
          <a:ln/>
        </p:spPr>
        <p:txBody>
          <a:bodyPr wrap="none" lIns="0" tIns="0" rIns="0" bIns="0" rtlCol="0" anchor="t"/>
          <a:lstStyle/>
          <a:p>
            <a:pPr marL="0" indent="0">
              <a:lnSpc>
                <a:spcPts val="2500"/>
              </a:lnSpc>
              <a:buNone/>
            </a:pPr>
            <a:r>
              <a:rPr lang="en-US" sz="2000" b="1" dirty="0">
                <a:solidFill>
                  <a:srgbClr val="F0FCFF"/>
                </a:solidFill>
                <a:latin typeface="Spline Sans Bold" pitchFamily="34" charset="0"/>
                <a:ea typeface="Spline Sans Bold" pitchFamily="34" charset="-122"/>
                <a:cs typeface="Spline Sans Bold" pitchFamily="34" charset="-120"/>
              </a:rPr>
              <a:t>Algorithmic Bias</a:t>
            </a:r>
            <a:endParaRPr lang="en-US" sz="2000" dirty="0"/>
          </a:p>
        </p:txBody>
      </p:sp>
      <p:sp>
        <p:nvSpPr>
          <p:cNvPr id="26" name="Text 8">
            <a:extLst>
              <a:ext uri="{FF2B5EF4-FFF2-40B4-BE49-F238E27FC236}">
                <a16:creationId xmlns:a16="http://schemas.microsoft.com/office/drawing/2014/main" id="{656C6FCA-4945-7F07-01EE-DDF08A518327}"/>
              </a:ext>
            </a:extLst>
          </p:cNvPr>
          <p:cNvSpPr/>
          <p:nvPr/>
        </p:nvSpPr>
        <p:spPr>
          <a:xfrm>
            <a:off x="8449876" y="2249819"/>
            <a:ext cx="3965377" cy="4809584"/>
          </a:xfrm>
          <a:prstGeom prst="rect">
            <a:avLst/>
          </a:prstGeom>
          <a:noFill/>
          <a:ln/>
        </p:spPr>
        <p:txBody>
          <a:bodyPr wrap="square" lIns="0" tIns="0" rIns="0" bIns="0" rtlCol="0" anchor="t"/>
          <a:lstStyle/>
          <a:p>
            <a:pPr marL="0" indent="0">
              <a:lnSpc>
                <a:spcPts val="2850"/>
              </a:lnSpc>
              <a:buNone/>
            </a:pPr>
            <a:r>
              <a:rPr lang="en-US" sz="1800" dirty="0">
                <a:solidFill>
                  <a:srgbClr val="E0E4E6"/>
                </a:solidFill>
                <a:latin typeface="Barlow" pitchFamily="34" charset="0"/>
                <a:ea typeface="Barlow" pitchFamily="34" charset="-122"/>
                <a:cs typeface="Barlow" pitchFamily="34" charset="-120"/>
              </a:rPr>
              <a:t>AI systems can perpetuate and even amplify existing biases in hiring, lending, and other critical decisions. Ensuring AI systems are fair, transparent, and accountable represents a significant ethical challenge requiring both technical</a:t>
            </a:r>
          </a:p>
          <a:p>
            <a:pPr marL="0" indent="0">
              <a:lnSpc>
                <a:spcPts val="2850"/>
              </a:lnSpc>
              <a:buNone/>
            </a:pPr>
            <a:r>
              <a:rPr lang="en-US" sz="1800" dirty="0">
                <a:solidFill>
                  <a:srgbClr val="E0E4E6"/>
                </a:solidFill>
                <a:latin typeface="Barlow" pitchFamily="34" charset="0"/>
                <a:ea typeface="Barlow" pitchFamily="34" charset="-122"/>
                <a:cs typeface="Barlow" pitchFamily="34" charset="-120"/>
              </a:rPr>
              <a:t>and regulatory solutions.</a:t>
            </a:r>
            <a:endParaRPr lang="en-US" sz="1800" dirty="0"/>
          </a:p>
        </p:txBody>
      </p:sp>
    </p:spTree>
    <p:extLst>
      <p:ext uri="{BB962C8B-B14F-4D97-AF65-F5344CB8AC3E}">
        <p14:creationId xmlns:p14="http://schemas.microsoft.com/office/powerpoint/2010/main" val="3832525587"/>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9598_TF23188392.potx" id="{2E95795C-A057-406B-AB55-BC3CB7B0D94D}" vid="{8A4DF334-A596-4EC0-83BA-084DC1CECE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2DAF9E5-DED4-4A50-A81B-4CC218A03F2B}">
  <ds:schemaRefs>
    <ds:schemaRef ds:uri="http://schemas.microsoft.com/sharepoint/v3/contenttype/forms"/>
  </ds:schemaRefs>
</ds:datastoreItem>
</file>

<file path=customXml/itemProps2.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1946EF-A3EA-4ECB-8D9A-56C36FFF40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161</TotalTime>
  <Words>662</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vt:lpstr>
      <vt:lpstr>Barlow</vt:lpstr>
      <vt:lpstr>Calibri</vt:lpstr>
      <vt:lpstr>Gill Sans MT</vt:lpstr>
      <vt:lpstr>Spline Sans Bold</vt:lpstr>
      <vt:lpstr>Office Theme</vt:lpstr>
      <vt:lpstr>الذكاء الاصطناعي في سوق العمل AI in the Labor Market</vt:lpstr>
      <vt:lpstr>PowerPoint Presentation</vt:lpstr>
      <vt:lpstr>AI in the Labor Market</vt:lpstr>
      <vt:lpstr>INDUSTRY OUTLOOK</vt:lpstr>
      <vt:lpstr>Sectors Most Affected by AI</vt:lpstr>
      <vt:lpstr>AI's Role in Augmenting Work</vt:lpstr>
      <vt:lpstr>       Real-World Example</vt:lpstr>
      <vt:lpstr>       Real-World Example</vt:lpstr>
      <vt:lpstr>Ethical and Social Implications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Ahmed Sameer</dc:creator>
  <cp:lastModifiedBy>Ahmed Sameer</cp:lastModifiedBy>
  <cp:revision>2</cp:revision>
  <dcterms:created xsi:type="dcterms:W3CDTF">2025-03-12T00:22:55Z</dcterms:created>
  <dcterms:modified xsi:type="dcterms:W3CDTF">2025-03-12T03:04:10Z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