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4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048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569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634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3762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1918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5366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863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3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499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354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044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548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177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1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989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59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AC9C-56B9-4137-8B66-AE8CCA4F109A}" type="datetimeFigureOut">
              <a:rPr lang="ar-IQ" smtClean="0"/>
              <a:t>01/10/1446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41563E-4D2C-4082-A751-D308A2F060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274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5289" y="759853"/>
            <a:ext cx="7632879" cy="231222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 Bacterial Infections in Maxillofacial Tissues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459" y="4662152"/>
            <a:ext cx="9972541" cy="595648"/>
          </a:xfrm>
        </p:spPr>
        <p:txBody>
          <a:bodyPr/>
          <a:lstStyle/>
          <a:p>
            <a:pPr algn="l" rtl="0"/>
            <a:r>
              <a:rPr lang="en-US" sz="2000" dirty="0"/>
              <a:t>Presented By: Assistant Prof. Layla </a:t>
            </a:r>
            <a:r>
              <a:rPr lang="en-US" sz="2000" dirty="0" err="1"/>
              <a:t>Sabri</a:t>
            </a:r>
            <a:r>
              <a:rPr lang="en-US" sz="2000" dirty="0"/>
              <a:t> </a:t>
            </a:r>
            <a:r>
              <a:rPr lang="en-US" sz="2000" dirty="0" err="1"/>
              <a:t>Yas</a:t>
            </a:r>
            <a:endParaRPr lang="en-US" sz="2000" dirty="0"/>
          </a:p>
          <a:p>
            <a:pPr algn="l"/>
            <a:endParaRPr lang="en-US" sz="20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7011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1. Local Complications:</a:t>
            </a:r>
          </a:p>
          <a:p>
            <a:pPr marL="0" indent="0" algn="l" rtl="0">
              <a:buNone/>
            </a:pPr>
            <a:r>
              <a:rPr lang="en-US" dirty="0"/>
              <a:t>   - Osteomyelitis of the jaw.</a:t>
            </a:r>
          </a:p>
          <a:p>
            <a:pPr marL="0" indent="0" algn="l" rtl="0">
              <a:buNone/>
            </a:pPr>
            <a:r>
              <a:rPr lang="en-US" dirty="0"/>
              <a:t>   - Sinus involvement (e.g., maxillary sinusitis).</a:t>
            </a:r>
          </a:p>
          <a:p>
            <a:pPr marL="0" indent="0" algn="l" rtl="0">
              <a:buNone/>
            </a:pPr>
            <a:r>
              <a:rPr lang="en-US" dirty="0"/>
              <a:t>2. Systemic Complications:</a:t>
            </a:r>
          </a:p>
          <a:p>
            <a:pPr marL="0" indent="0" algn="l" rtl="0">
              <a:buNone/>
            </a:pPr>
            <a:r>
              <a:rPr lang="en-US" dirty="0"/>
              <a:t>   - </a:t>
            </a:r>
            <a:r>
              <a:rPr lang="en-US" dirty="0" err="1"/>
              <a:t>Mediastinitis</a:t>
            </a:r>
            <a:r>
              <a:rPr lang="en-US" dirty="0"/>
              <a:t> and descending infections.</a:t>
            </a:r>
          </a:p>
          <a:p>
            <a:pPr marL="0" indent="0" algn="l" rtl="0">
              <a:buNone/>
            </a:pPr>
            <a:r>
              <a:rPr lang="en-US" dirty="0"/>
              <a:t>   - Cavernous sinus thrombosis due to spread from face veins.</a:t>
            </a:r>
          </a:p>
          <a:p>
            <a:pPr marL="0" indent="0" algn="l" rtl="0">
              <a:buNone/>
            </a:pPr>
            <a:r>
              <a:rPr lang="en-US" dirty="0"/>
              <a:t>   - Sepsis and multi-organ failure.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4362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 Emerging Research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dirty="0"/>
              <a:t>Advances in antimicrobial therapies:</a:t>
            </a:r>
          </a:p>
          <a:p>
            <a:pPr algn="l" rtl="0">
              <a:buFontTx/>
              <a:buChar char="-"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- Nanoparticles and localized drug delivery systems.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- Biofilm-resistant coatings for dental prostheses.</a:t>
            </a:r>
          </a:p>
          <a:p>
            <a:pPr algn="l" rtl="0">
              <a:buFontTx/>
              <a:buChar char="-"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- Genomic approaches for understanding microbial resistance.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124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Case Studies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1. Case 1: Ludwig's Angina</a:t>
            </a:r>
          </a:p>
          <a:p>
            <a:pPr marL="0" indent="0" algn="l" rtl="0">
              <a:buNone/>
            </a:pPr>
            <a:r>
              <a:rPr lang="en-US" dirty="0"/>
              <a:t>   - Patient presentation, diagnosis, and treatment.</a:t>
            </a:r>
          </a:p>
          <a:p>
            <a:pPr marL="0" indent="0" algn="l" rtl="0">
              <a:buNone/>
            </a:pPr>
            <a:r>
              <a:rPr lang="en-US" dirty="0"/>
              <a:t>   - Lessons learned regarding airway management.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2. Case 2: </a:t>
            </a:r>
            <a:r>
              <a:rPr lang="en-US" dirty="0" err="1"/>
              <a:t>Actinomycosis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- Chronic infection case with surgical and long-term antibiotic management.</a:t>
            </a:r>
          </a:p>
          <a:p>
            <a:pPr marL="0" indent="0" algn="l" rtl="0">
              <a:buNone/>
            </a:pPr>
            <a:r>
              <a:rPr lang="en-US" dirty="0"/>
              <a:t>   - Preventive strategies to avoid recurrence.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38038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Conclusion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- Early diagnosis and intervention are critical.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- Multidisciplinary approach for management.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- Importance of preventive care in high-risk individuals.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4162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Introduction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Bacterial infections in maxillofacial tissues, involving soft tissues, fascia, and sometimes bones.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Clinical relevance due to proximity to vital structures like airway and </a:t>
            </a:r>
          </a:p>
          <a:p>
            <a:pPr marL="0" indent="0" algn="l" rtl="0">
              <a:buNone/>
            </a:pPr>
            <a:r>
              <a:rPr lang="en-US" dirty="0"/>
              <a:t>Vasculature.</a:t>
            </a:r>
          </a:p>
          <a:p>
            <a:pPr marL="457200" lvl="1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898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Objectives of the lecture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 - Explore underlying causes.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- Highlight diagnostic modalities.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- Outline advanced management strategies.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3144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Etiology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AutoNum type="arabicPeriod"/>
            </a:pPr>
            <a:r>
              <a:rPr lang="en-US" dirty="0"/>
              <a:t>Primary Causes:</a:t>
            </a:r>
          </a:p>
          <a:p>
            <a:pPr marL="514350" indent="-514350" algn="l" rtl="0">
              <a:buAutoNum type="arabicPeriod"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- Odontogenic origins (e.g., dental caries, </a:t>
            </a:r>
            <a:r>
              <a:rPr lang="en-US" dirty="0" err="1"/>
              <a:t>periapical</a:t>
            </a:r>
            <a:r>
              <a:rPr lang="en-US" dirty="0"/>
              <a:t> abscess).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- Post-trauma infections.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- Surgical complications and iatrogenic factors.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45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Etiology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2. Contributory Factors:</a:t>
            </a:r>
          </a:p>
          <a:p>
            <a:pPr marL="0" indent="0" algn="l" rtl="0">
              <a:buNone/>
            </a:pPr>
            <a:r>
              <a:rPr lang="en-US" dirty="0"/>
              <a:t>   - </a:t>
            </a:r>
            <a:r>
              <a:rPr lang="en-US" dirty="0" err="1"/>
              <a:t>Immunocompromised</a:t>
            </a:r>
            <a:r>
              <a:rPr lang="en-US" dirty="0"/>
              <a:t> states (diabetes, chemotherapy, HIV).</a:t>
            </a:r>
          </a:p>
          <a:p>
            <a:pPr marL="0" indent="0" algn="l" rtl="0">
              <a:buNone/>
            </a:pPr>
            <a:r>
              <a:rPr lang="en-US" dirty="0"/>
              <a:t>   - Anatomical predispositions (e.g., vascular plexus connections).</a:t>
            </a:r>
          </a:p>
          <a:p>
            <a:pPr marL="0" indent="0" algn="l" rtl="0">
              <a:buNone/>
            </a:pPr>
            <a:r>
              <a:rPr lang="en-US" dirty="0"/>
              <a:t>3. Microbial Profiles:</a:t>
            </a:r>
          </a:p>
          <a:p>
            <a:pPr marL="0" indent="0" algn="l" rtl="0">
              <a:buNone/>
            </a:pPr>
            <a:r>
              <a:rPr lang="en-US" dirty="0"/>
              <a:t>   - Aerobic pathogens: *Streptococcus </a:t>
            </a:r>
            <a:r>
              <a:rPr lang="en-US" dirty="0" err="1"/>
              <a:t>pyogenes</a:t>
            </a:r>
            <a:r>
              <a:rPr lang="en-US" dirty="0"/>
              <a:t>*, *Staphylococcus </a:t>
            </a:r>
            <a:r>
              <a:rPr lang="en-US" dirty="0" err="1"/>
              <a:t>aureus</a:t>
            </a:r>
            <a:r>
              <a:rPr lang="en-US" dirty="0"/>
              <a:t>*.</a:t>
            </a:r>
          </a:p>
          <a:p>
            <a:pPr marL="0" indent="0" algn="l" rtl="0">
              <a:buNone/>
            </a:pPr>
            <a:r>
              <a:rPr lang="en-US" dirty="0"/>
              <a:t>   - Anaerobic pathogens: *</a:t>
            </a:r>
            <a:r>
              <a:rPr lang="en-US" dirty="0" err="1"/>
              <a:t>Fusobacterium</a:t>
            </a:r>
            <a:r>
              <a:rPr lang="en-US" dirty="0"/>
              <a:t>*, *</a:t>
            </a:r>
            <a:r>
              <a:rPr lang="en-US" dirty="0" err="1"/>
              <a:t>Prevotella</a:t>
            </a:r>
            <a:r>
              <a:rPr lang="en-US" dirty="0"/>
              <a:t>*, *</a:t>
            </a:r>
            <a:r>
              <a:rPr lang="en-US" dirty="0" err="1"/>
              <a:t>Actinomyces</a:t>
            </a:r>
            <a:r>
              <a:rPr lang="en-US" dirty="0"/>
              <a:t>*.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749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 Pathogenesis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345"/>
            <a:ext cx="8596668" cy="448301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 Mechanism of bacterial invasion:</a:t>
            </a:r>
          </a:p>
          <a:p>
            <a:pPr marL="0" indent="0" algn="l" rtl="0">
              <a:buNone/>
            </a:pPr>
            <a:r>
              <a:rPr lang="en-US" dirty="0"/>
              <a:t>  - Direct extension from oral cavity.</a:t>
            </a:r>
          </a:p>
          <a:p>
            <a:pPr marL="0" indent="0" algn="l" rtl="0">
              <a:buNone/>
            </a:pPr>
            <a:r>
              <a:rPr lang="en-US" dirty="0"/>
              <a:t>  - </a:t>
            </a:r>
            <a:r>
              <a:rPr lang="en-US" dirty="0" err="1"/>
              <a:t>Hematogenous</a:t>
            </a:r>
            <a:r>
              <a:rPr lang="en-US" dirty="0"/>
              <a:t> spread.</a:t>
            </a:r>
          </a:p>
          <a:p>
            <a:pPr marL="0" indent="0" algn="l" rtl="0">
              <a:buNone/>
            </a:pPr>
            <a:r>
              <a:rPr lang="en-US" dirty="0"/>
              <a:t> Immune response:</a:t>
            </a:r>
          </a:p>
          <a:p>
            <a:pPr marL="0" indent="0" algn="l" rtl="0">
              <a:buNone/>
            </a:pPr>
            <a:r>
              <a:rPr lang="en-US" dirty="0"/>
              <a:t>  - Recruitment of neutrophils and cytokines.</a:t>
            </a:r>
          </a:p>
          <a:p>
            <a:pPr marL="0" indent="0" algn="l" rtl="0">
              <a:buNone/>
            </a:pPr>
            <a:r>
              <a:rPr lang="en-US" dirty="0"/>
              <a:t>  - Tissue necrosis caused by bacterial enzymes (e.g., collagenases, </a:t>
            </a:r>
            <a:r>
              <a:rPr lang="en-US" dirty="0" err="1"/>
              <a:t>hyaluronidases</a:t>
            </a:r>
            <a:r>
              <a:rPr lang="en-US" dirty="0"/>
              <a:t>).</a:t>
            </a:r>
          </a:p>
          <a:p>
            <a:pPr marL="0" indent="0" algn="l" rtl="0">
              <a:buNone/>
            </a:pPr>
            <a:r>
              <a:rPr lang="en-US" dirty="0"/>
              <a:t>- Spread to adjacent spaces:</a:t>
            </a:r>
          </a:p>
          <a:p>
            <a:pPr marL="0" indent="0" algn="l" rtl="0">
              <a:buNone/>
            </a:pPr>
            <a:r>
              <a:rPr lang="en-US" dirty="0"/>
              <a:t>  - Involvement of </a:t>
            </a:r>
            <a:r>
              <a:rPr lang="en-US" dirty="0" err="1"/>
              <a:t>fascial</a:t>
            </a:r>
            <a:r>
              <a:rPr lang="en-US" dirty="0"/>
              <a:t> planes and deep neck spaces.</a:t>
            </a:r>
          </a:p>
          <a:p>
            <a:pPr marL="0" indent="0" algn="l" rtl="0">
              <a:buNone/>
            </a:pPr>
            <a:r>
              <a:rPr lang="en-US" dirty="0"/>
              <a:t>  - Ludwig's angina and </a:t>
            </a:r>
            <a:r>
              <a:rPr lang="en-US" dirty="0" err="1"/>
              <a:t>mediastinitis</a:t>
            </a:r>
            <a:r>
              <a:rPr lang="en-US" dirty="0"/>
              <a:t> as severe complications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1505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Clinical Presentation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1. Localized Infections:</a:t>
            </a:r>
          </a:p>
          <a:p>
            <a:pPr marL="0" indent="0" algn="l" rtl="0">
              <a:buNone/>
            </a:pPr>
            <a:r>
              <a:rPr lang="en-US" dirty="0"/>
              <a:t>   - Redness, swelling, pain, pus discharge.</a:t>
            </a:r>
          </a:p>
          <a:p>
            <a:pPr marL="0" indent="0" algn="l" rtl="0">
              <a:buNone/>
            </a:pPr>
            <a:r>
              <a:rPr lang="en-US" dirty="0"/>
              <a:t>   - Restricted mouth opening (</a:t>
            </a:r>
            <a:r>
              <a:rPr lang="en-US" dirty="0" err="1"/>
              <a:t>trismus</a:t>
            </a:r>
            <a:r>
              <a:rPr lang="en-US" dirty="0"/>
              <a:t>).</a:t>
            </a:r>
          </a:p>
          <a:p>
            <a:pPr marL="0" indent="0" algn="l" rtl="0">
              <a:buNone/>
            </a:pPr>
            <a:r>
              <a:rPr lang="en-US" dirty="0"/>
              <a:t>2. Systemic Symptoms:</a:t>
            </a:r>
          </a:p>
          <a:p>
            <a:pPr marL="0" indent="0" algn="l" rtl="0">
              <a:buNone/>
            </a:pPr>
            <a:r>
              <a:rPr lang="en-US" dirty="0"/>
              <a:t>   - Fever, chills, malaise, elevated inflammatory markers.</a:t>
            </a:r>
          </a:p>
          <a:p>
            <a:pPr marL="0" indent="0" algn="l" rtl="0">
              <a:buNone/>
            </a:pPr>
            <a:r>
              <a:rPr lang="en-US" dirty="0"/>
              <a:t>3. Specific Conditions:</a:t>
            </a:r>
          </a:p>
          <a:p>
            <a:pPr marL="0" indent="0" algn="l" rtl="0">
              <a:buNone/>
            </a:pPr>
            <a:r>
              <a:rPr lang="en-US" dirty="0"/>
              <a:t>   - Ludwig's angina: Submandibular cellulitis causing airway obstruction.</a:t>
            </a:r>
          </a:p>
          <a:p>
            <a:pPr marL="0" indent="0" algn="l" rtl="0">
              <a:buNone/>
            </a:pPr>
            <a:r>
              <a:rPr lang="en-US" dirty="0"/>
              <a:t>   - </a:t>
            </a:r>
            <a:r>
              <a:rPr lang="en-US" dirty="0" err="1"/>
              <a:t>Actinomycosis</a:t>
            </a:r>
            <a:r>
              <a:rPr lang="en-US" dirty="0"/>
              <a:t>: Chronic infection with sinus tract formation.</a:t>
            </a:r>
          </a:p>
          <a:p>
            <a:pPr marL="0" indent="0" algn="l" rtl="0">
              <a:buNone/>
            </a:pPr>
            <a:r>
              <a:rPr lang="en-US" dirty="0"/>
              <a:t>   - Osteomyelitis: Progressive infection involving jawbones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6335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Diagnosis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1. Clinical Examination:</a:t>
            </a:r>
          </a:p>
          <a:p>
            <a:pPr marL="0" indent="0" algn="l" rtl="0">
              <a:buNone/>
            </a:pPr>
            <a:r>
              <a:rPr lang="en-US" dirty="0"/>
              <a:t>   - Inspection and palpation for abscesses, fluctuant swelling.</a:t>
            </a:r>
          </a:p>
          <a:p>
            <a:pPr marL="0" indent="0" algn="l" rtl="0">
              <a:buNone/>
            </a:pPr>
            <a:r>
              <a:rPr lang="en-US" dirty="0"/>
              <a:t>2. Imaging Modalities:</a:t>
            </a:r>
          </a:p>
          <a:p>
            <a:pPr marL="0" indent="0" algn="l" rtl="0">
              <a:buNone/>
            </a:pPr>
            <a:r>
              <a:rPr lang="en-US" dirty="0"/>
              <a:t>   - X-rays for dental infections.</a:t>
            </a:r>
          </a:p>
          <a:p>
            <a:pPr marL="0" indent="0" algn="l" rtl="0">
              <a:buNone/>
            </a:pPr>
            <a:r>
              <a:rPr lang="en-US" dirty="0"/>
              <a:t>   - CT scans and MRIs for </a:t>
            </a:r>
            <a:r>
              <a:rPr lang="en-US" dirty="0" err="1"/>
              <a:t>fascial</a:t>
            </a:r>
            <a:r>
              <a:rPr lang="en-US" dirty="0"/>
              <a:t> space involvement.</a:t>
            </a:r>
          </a:p>
          <a:p>
            <a:pPr marL="0" indent="0" algn="l" rtl="0">
              <a:buNone/>
            </a:pPr>
            <a:r>
              <a:rPr lang="en-US" dirty="0"/>
              <a:t>   - Cone Beam CT (CBCT) for detailed anatomical analysis.</a:t>
            </a:r>
          </a:p>
          <a:p>
            <a:pPr marL="0" indent="0" algn="l" rtl="0">
              <a:buNone/>
            </a:pPr>
            <a:r>
              <a:rPr lang="en-US" dirty="0"/>
              <a:t>3. Laboratory Tests:</a:t>
            </a:r>
          </a:p>
          <a:p>
            <a:pPr marL="0" indent="0" algn="l" rtl="0">
              <a:buNone/>
            </a:pPr>
            <a:r>
              <a:rPr lang="en-US" dirty="0"/>
              <a:t>   - Culture and sensitivity testing for targeted antibiotics.</a:t>
            </a:r>
          </a:p>
          <a:p>
            <a:pPr marL="0" indent="0" algn="l" rtl="0">
              <a:buNone/>
            </a:pPr>
            <a:r>
              <a:rPr lang="en-US" dirty="0"/>
              <a:t>   - Advanced molecular diagnostics like PCR for bacterial DNA detection.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4389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Management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29009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1. Medical Therapy:</a:t>
            </a:r>
          </a:p>
          <a:p>
            <a:pPr marL="0" indent="0" algn="l" rtl="0">
              <a:buNone/>
            </a:pPr>
            <a:r>
              <a:rPr lang="en-US" dirty="0"/>
              <a:t>   - Empirical antibiotics (e.g., amoxicillin-</a:t>
            </a:r>
            <a:r>
              <a:rPr lang="en-US" dirty="0" err="1"/>
              <a:t>clavulanate</a:t>
            </a:r>
            <a:r>
              <a:rPr lang="en-US" dirty="0"/>
              <a:t>).</a:t>
            </a:r>
          </a:p>
          <a:p>
            <a:pPr marL="0" indent="0" algn="l" rtl="0">
              <a:buNone/>
            </a:pPr>
            <a:r>
              <a:rPr lang="en-US" dirty="0"/>
              <a:t>   - Definitive antibiotics based on culture reports (e.g., clindamycin for anaerobic infections).</a:t>
            </a:r>
          </a:p>
          <a:p>
            <a:pPr marL="0" indent="0" algn="l" rtl="0">
              <a:buNone/>
            </a:pPr>
            <a:r>
              <a:rPr lang="en-US" dirty="0"/>
              <a:t>2. Surgical Intervention:</a:t>
            </a:r>
          </a:p>
          <a:p>
            <a:pPr marL="0" indent="0" algn="l" rtl="0">
              <a:buNone/>
            </a:pPr>
            <a:r>
              <a:rPr lang="en-US" dirty="0"/>
              <a:t>   - Incision and drainage of abscesses.</a:t>
            </a:r>
          </a:p>
          <a:p>
            <a:pPr marL="0" indent="0" algn="l" rtl="0">
              <a:buNone/>
            </a:pPr>
            <a:r>
              <a:rPr lang="en-US" dirty="0"/>
              <a:t>   - Removal of necrotic tissues and affected teeth.</a:t>
            </a:r>
          </a:p>
          <a:p>
            <a:pPr marL="0" indent="0" algn="l" rtl="0">
              <a:buNone/>
            </a:pPr>
            <a:r>
              <a:rPr lang="en-US" dirty="0"/>
              <a:t>   - Airway management in emergencies (e.g., tracheostomy).</a:t>
            </a:r>
          </a:p>
          <a:p>
            <a:pPr marL="0" indent="0" algn="l" rtl="0">
              <a:buNone/>
            </a:pPr>
            <a:r>
              <a:rPr lang="en-US" dirty="0"/>
              <a:t>3. Adjunctive Therapies:</a:t>
            </a:r>
          </a:p>
          <a:p>
            <a:pPr marL="0" indent="0" algn="l" rtl="0">
              <a:buNone/>
            </a:pPr>
            <a:r>
              <a:rPr lang="en-US" dirty="0"/>
              <a:t>   - Hyperbaric oxygen therapy for chronic osteomyelitis.</a:t>
            </a:r>
          </a:p>
          <a:p>
            <a:pPr marL="0" indent="0" algn="l" rtl="0">
              <a:buNone/>
            </a:pPr>
            <a:r>
              <a:rPr lang="en-US" dirty="0"/>
              <a:t>   - Pain management and hydration.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800038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658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 Bacterial Infections in Maxillofacial Tissues</vt:lpstr>
      <vt:lpstr>Introduction</vt:lpstr>
      <vt:lpstr>Objectives of the lecture</vt:lpstr>
      <vt:lpstr>Etiology</vt:lpstr>
      <vt:lpstr>Etiology</vt:lpstr>
      <vt:lpstr> Pathogenesis</vt:lpstr>
      <vt:lpstr>Clinical Presentation</vt:lpstr>
      <vt:lpstr>Diagnosis</vt:lpstr>
      <vt:lpstr>Management</vt:lpstr>
      <vt:lpstr>Complications</vt:lpstr>
      <vt:lpstr> Emerging Research</vt:lpstr>
      <vt:lpstr>Case Studies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Lecture on Bacterial Infections in Maxillofacial Tissues</dc:title>
  <dc:creator>DR.LAYLA</dc:creator>
  <cp:lastModifiedBy>abdalbasit Fatihallah</cp:lastModifiedBy>
  <cp:revision>5</cp:revision>
  <dcterms:created xsi:type="dcterms:W3CDTF">2025-03-27T07:01:10Z</dcterms:created>
  <dcterms:modified xsi:type="dcterms:W3CDTF">2025-03-30T18:55:30Z</dcterms:modified>
</cp:coreProperties>
</file>