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8" r:id="rId3"/>
    <p:sldId id="269" r:id="rId4"/>
    <p:sldId id="270" r:id="rId5"/>
    <p:sldId id="271" r:id="rId6"/>
    <p:sldId id="272" r:id="rId7"/>
    <p:sldId id="274" r:id="rId8"/>
    <p:sldId id="277" r:id="rId9"/>
    <p:sldId id="278" r:id="rId10"/>
    <p:sldId id="279" r:id="rId11"/>
    <p:sldId id="285" r:id="rId12"/>
    <p:sldId id="280" r:id="rId13"/>
    <p:sldId id="281" r:id="rId14"/>
    <p:sldId id="283" r:id="rId15"/>
    <p:sldId id="284" r:id="rId16"/>
    <p:sldId id="257" r:id="rId17"/>
    <p:sldId id="258" r:id="rId18"/>
    <p:sldId id="259" r:id="rId19"/>
    <p:sldId id="260" r:id="rId20"/>
    <p:sldId id="261" r:id="rId21"/>
    <p:sldId id="262" r:id="rId22"/>
    <p:sldId id="286" r:id="rId23"/>
    <p:sldId id="26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57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7D3A9-D84E-488D-BFA6-0DF3AB58B09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FDD19744-B7D8-47C7-AC55-C719F22C8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63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7D3A9-D84E-488D-BFA6-0DF3AB58B09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FDD19744-B7D8-47C7-AC55-C719F22C8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66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7D3A9-D84E-488D-BFA6-0DF3AB58B09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FDD19744-B7D8-47C7-AC55-C719F22C8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5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7D3A9-D84E-488D-BFA6-0DF3AB58B09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FDD19744-B7D8-47C7-AC55-C719F22C88D9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06217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7D3A9-D84E-488D-BFA6-0DF3AB58B09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FDD19744-B7D8-47C7-AC55-C719F22C8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10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7D3A9-D84E-488D-BFA6-0DF3AB58B09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19744-B7D8-47C7-AC55-C719F22C8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76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7D3A9-D84E-488D-BFA6-0DF3AB58B09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19744-B7D8-47C7-AC55-C719F22C8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189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7D3A9-D84E-488D-BFA6-0DF3AB58B09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19744-B7D8-47C7-AC55-C719F22C8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09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8117D3A9-D84E-488D-BFA6-0DF3AB58B09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FDD19744-B7D8-47C7-AC55-C719F22C8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15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7D3A9-D84E-488D-BFA6-0DF3AB58B09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19744-B7D8-47C7-AC55-C719F22C8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1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7D3A9-D84E-488D-BFA6-0DF3AB58B09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FDD19744-B7D8-47C7-AC55-C719F22C8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90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7D3A9-D84E-488D-BFA6-0DF3AB58B09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19744-B7D8-47C7-AC55-C719F22C8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30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7D3A9-D84E-488D-BFA6-0DF3AB58B09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19744-B7D8-47C7-AC55-C719F22C8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22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7D3A9-D84E-488D-BFA6-0DF3AB58B09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19744-B7D8-47C7-AC55-C719F22C8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62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7D3A9-D84E-488D-BFA6-0DF3AB58B09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19744-B7D8-47C7-AC55-C719F22C8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47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7D3A9-D84E-488D-BFA6-0DF3AB58B09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19744-B7D8-47C7-AC55-C719F22C8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37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7D3A9-D84E-488D-BFA6-0DF3AB58B09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19744-B7D8-47C7-AC55-C719F22C8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19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7D3A9-D84E-488D-BFA6-0DF3AB58B09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19744-B7D8-47C7-AC55-C719F22C8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4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Case of </a:t>
            </a:r>
            <a:r>
              <a:rPr lang="en-US" dirty="0" err="1"/>
              <a:t>Lysosomal</a:t>
            </a:r>
            <a:r>
              <a:rPr lang="en-US" dirty="0"/>
              <a:t> Storage Disease in the Oral Cavity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/>
              <a:t>Noor Sami Allawi</a:t>
            </a:r>
          </a:p>
          <a:p>
            <a:pPr algn="ctr"/>
            <a:r>
              <a:rPr lang="en-US" dirty="0"/>
              <a:t>BDS MSc (Oral and Maxillofacial Pathology)</a:t>
            </a:r>
          </a:p>
        </p:txBody>
      </p:sp>
    </p:spTree>
    <p:extLst>
      <p:ext uri="{BB962C8B-B14F-4D97-AF65-F5344CB8AC3E}">
        <p14:creationId xmlns:p14="http://schemas.microsoft.com/office/powerpoint/2010/main" val="1094429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8719"/>
          <a:stretch/>
        </p:blipFill>
        <p:spPr>
          <a:xfrm>
            <a:off x="680323" y="3117273"/>
            <a:ext cx="2772843" cy="3567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9580" r="16366"/>
          <a:stretch/>
        </p:blipFill>
        <p:spPr>
          <a:xfrm>
            <a:off x="4308763" y="3172691"/>
            <a:ext cx="3082532" cy="31155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6" b="2689"/>
          <a:stretch/>
        </p:blipFill>
        <p:spPr>
          <a:xfrm>
            <a:off x="8070272" y="3138484"/>
            <a:ext cx="3317295" cy="30341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0323" y="2507673"/>
            <a:ext cx="2772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Coarse facial features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63607" y="2507673"/>
            <a:ext cx="2772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Cloudy corneas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42497" y="2512230"/>
            <a:ext cx="2772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Stiff joints</a:t>
            </a:r>
          </a:p>
        </p:txBody>
      </p:sp>
    </p:spTree>
    <p:extLst>
      <p:ext uri="{BB962C8B-B14F-4D97-AF65-F5344CB8AC3E}">
        <p14:creationId xmlns:p14="http://schemas.microsoft.com/office/powerpoint/2010/main" val="233359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69419" y="2396837"/>
            <a:ext cx="2772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Heavy Brow ridges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419" y="2877005"/>
            <a:ext cx="2496294" cy="33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8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manifestations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0323" y="2507673"/>
            <a:ext cx="2772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Macroglossia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63607" y="2507673"/>
            <a:ext cx="2772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Gingival hyperplasia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42497" y="2512230"/>
            <a:ext cx="2772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Multiple impactions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5" b="7284"/>
          <a:stretch/>
        </p:blipFill>
        <p:spPr>
          <a:xfrm>
            <a:off x="680323" y="3347496"/>
            <a:ext cx="3310524" cy="28316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905" y="3347496"/>
            <a:ext cx="3290388" cy="28316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351" y="3347496"/>
            <a:ext cx="3987096" cy="272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5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manifestations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604" y="3258096"/>
            <a:ext cx="5161294" cy="27824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3527" y="2618509"/>
            <a:ext cx="515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Taurodontism</a:t>
            </a:r>
            <a:r>
              <a:rPr lang="en-US" dirty="0"/>
              <a:t> and condylar deformities</a:t>
            </a:r>
          </a:p>
        </p:txBody>
      </p:sp>
    </p:spTree>
    <p:extLst>
      <p:ext uri="{BB962C8B-B14F-4D97-AF65-F5344CB8AC3E}">
        <p14:creationId xmlns:p14="http://schemas.microsoft.com/office/powerpoint/2010/main" val="2296281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66184" y="5830468"/>
            <a:ext cx="3032695" cy="849672"/>
          </a:xfrm>
        </p:spPr>
        <p:txBody>
          <a:bodyPr>
            <a:noAutofit/>
          </a:bodyPr>
          <a:lstStyle/>
          <a:p>
            <a:r>
              <a:rPr lang="en-US" sz="1800" dirty="0"/>
              <a:t> </a:t>
            </a:r>
            <a:r>
              <a:rPr lang="en-US" sz="2000" dirty="0" err="1"/>
              <a:t>Glycosaminoglycans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06" y="2573330"/>
            <a:ext cx="1330846" cy="20001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881" y="3747681"/>
            <a:ext cx="1657205" cy="20922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3503479" y="2621553"/>
            <a:ext cx="1295400" cy="1295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661" y="2515381"/>
            <a:ext cx="4516758" cy="35682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11491" y="5936188"/>
            <a:ext cx="295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Lysosomes</a:t>
            </a:r>
          </a:p>
        </p:txBody>
      </p:sp>
    </p:spTree>
    <p:extLst>
      <p:ext uri="{BB962C8B-B14F-4D97-AF65-F5344CB8AC3E}">
        <p14:creationId xmlns:p14="http://schemas.microsoft.com/office/powerpoint/2010/main" val="132404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195" y="2715491"/>
            <a:ext cx="4492816" cy="27507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171" y="2715491"/>
            <a:ext cx="4343080" cy="29406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30036" y="6012873"/>
            <a:ext cx="4157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Too much </a:t>
            </a:r>
            <a:r>
              <a:rPr lang="en-US" dirty="0" err="1"/>
              <a:t>glycosaminoglycans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93195" y="5978211"/>
            <a:ext cx="4157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Enzyme deficiency</a:t>
            </a:r>
          </a:p>
        </p:txBody>
      </p:sp>
    </p:spTree>
    <p:extLst>
      <p:ext uri="{BB962C8B-B14F-4D97-AF65-F5344CB8AC3E}">
        <p14:creationId xmlns:p14="http://schemas.microsoft.com/office/powerpoint/2010/main" val="4198309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17 year old female presented with: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377" y="2336800"/>
            <a:ext cx="4798484" cy="3598863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Painless gingival overgrowth.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Deafness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Intellectual disability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Multiple tooth impactions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Retention of deciduous teeth.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medications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629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History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377" y="2336800"/>
            <a:ext cx="4798484" cy="3598863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Three stillborn siblings.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sibling who died 7 days after birth.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nieces with an undiagnosed congenital disease.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Three deaf cousins.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478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History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377" y="2336800"/>
            <a:ext cx="4798484" cy="3598863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Three stillborn siblings.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sibling who died 7 days after birth.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nieces with an undiagnosed congenital disease.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Three deaf cousins.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388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History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377" y="2336800"/>
            <a:ext cx="4798484" cy="3598863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Three stillborn siblings.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sibling who died 7 days after birth.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nieces with an undiagnosed congenital disease.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Three deaf cousins.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013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18" y="0"/>
            <a:ext cx="5053758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107" y="0"/>
            <a:ext cx="5136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1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Histopathology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187" y="2336800"/>
            <a:ext cx="3598863" cy="3598863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Hyperplastic oral epithelium.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Fibrous connective tissue </a:t>
            </a:r>
            <a:r>
              <a:rPr lang="en-US" dirty="0" err="1"/>
              <a:t>stroma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Histiocytic</a:t>
            </a:r>
            <a:r>
              <a:rPr lang="en-US" dirty="0"/>
              <a:t> aggregates.</a:t>
            </a:r>
          </a:p>
        </p:txBody>
      </p:sp>
      <p:sp>
        <p:nvSpPr>
          <p:cNvPr id="2" name="Oval 1"/>
          <p:cNvSpPr/>
          <p:nvPr/>
        </p:nvSpPr>
        <p:spPr>
          <a:xfrm>
            <a:off x="6594763" y="3158836"/>
            <a:ext cx="1704109" cy="166254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00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Histopathology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187" y="2336800"/>
            <a:ext cx="3598863" cy="3598863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Hyperplastic oral epithelium.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Fibrous connective tissue </a:t>
            </a:r>
            <a:r>
              <a:rPr lang="en-US" dirty="0" err="1"/>
              <a:t>stroma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Histiocytic</a:t>
            </a:r>
            <a:r>
              <a:rPr lang="en-US" dirty="0"/>
              <a:t> aggregates.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Cytoplasmic inclusions.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148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Histopathology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5" b="4265"/>
          <a:stretch/>
        </p:blipFill>
        <p:spPr>
          <a:xfrm>
            <a:off x="3726873" y="2084555"/>
            <a:ext cx="3906981" cy="4719116"/>
          </a:xfrm>
        </p:spPr>
      </p:pic>
    </p:spTree>
    <p:extLst>
      <p:ext uri="{BB962C8B-B14F-4D97-AF65-F5344CB8AC3E}">
        <p14:creationId xmlns:p14="http://schemas.microsoft.com/office/powerpoint/2010/main" val="1997379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satisfactory treatment exists</a:t>
            </a:r>
          </a:p>
          <a:p>
            <a:r>
              <a:rPr lang="en-US" dirty="0" err="1"/>
              <a:t>Allogenic</a:t>
            </a:r>
            <a:r>
              <a:rPr lang="en-US" dirty="0"/>
              <a:t> bone marrow transplant</a:t>
            </a:r>
          </a:p>
          <a:p>
            <a:r>
              <a:rPr lang="en-US" dirty="0" err="1"/>
              <a:t>Iaronidase</a:t>
            </a:r>
            <a:r>
              <a:rPr lang="en-US" dirty="0"/>
              <a:t> enzyme replacement </a:t>
            </a:r>
          </a:p>
        </p:txBody>
      </p:sp>
    </p:spTree>
    <p:extLst>
      <p:ext uri="{BB962C8B-B14F-4D97-AF65-F5344CB8AC3E}">
        <p14:creationId xmlns:p14="http://schemas.microsoft.com/office/powerpoint/2010/main" val="2444338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03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68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we start</a:t>
            </a:r>
          </a:p>
        </p:txBody>
      </p:sp>
      <p:pic>
        <p:nvPicPr>
          <p:cNvPr id="2052" name="Picture 4" descr="6 signs that your cat is bored Últimas Noticia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8618" y="2409859"/>
            <a:ext cx="6373091" cy="426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83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Sections of the lecture</a:t>
            </a:r>
          </a:p>
        </p:txBody>
      </p:sp>
      <p:pic>
        <p:nvPicPr>
          <p:cNvPr id="4100" name="Picture 4" descr="Parts Old Broken Machine Under Corrosion Stock Photo 677948788 |  Shutter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0"/>
          <a:stretch/>
        </p:blipFill>
        <p:spPr bwMode="auto">
          <a:xfrm>
            <a:off x="4264877" y="3228112"/>
            <a:ext cx="3830734" cy="249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6" descr="Gears working together Stock Photos, Royalty Free Gears working together  Images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3228112"/>
            <a:ext cx="3917661" cy="24938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76169" y="2720049"/>
            <a:ext cx="2005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things work                                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4666" y="2701637"/>
            <a:ext cx="2005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things break                               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42373" y="2720049"/>
            <a:ext cx="314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problems are identified</a:t>
            </a:r>
          </a:p>
        </p:txBody>
      </p:sp>
      <p:pic>
        <p:nvPicPr>
          <p:cNvPr id="1028" name="Picture 4" descr="System Integration |Enterprise System Integration Solutions | Business  Intelligence Servic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810" y="3228112"/>
            <a:ext cx="3824935" cy="249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29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things work </a:t>
            </a:r>
          </a:p>
        </p:txBody>
      </p:sp>
      <p:pic>
        <p:nvPicPr>
          <p:cNvPr id="2050" name="Picture 2" descr="Lysosome | Description, Formation, &amp; Function | Britannic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273" y="2101271"/>
            <a:ext cx="6858000" cy="457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833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things work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4794"/>
          <a:stretch/>
        </p:blipFill>
        <p:spPr>
          <a:xfrm>
            <a:off x="6972621" y="2267527"/>
            <a:ext cx="4291124" cy="41351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277" y="2274003"/>
            <a:ext cx="4128655" cy="412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7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Macrophages can “eat”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56" b="25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104363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Microorganisms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333" y="2348837"/>
            <a:ext cx="5425847" cy="35753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9289" t="-770" r="9089" b="770"/>
          <a:stretch/>
        </p:blipFill>
        <p:spPr>
          <a:xfrm>
            <a:off x="4868333" y="2324911"/>
            <a:ext cx="5430981" cy="3623237"/>
          </a:xfrm>
          <a:prstGeom prst="rect">
            <a:avLst/>
          </a:prstGeom>
        </p:spPr>
      </p:pic>
      <p:sp>
        <p:nvSpPr>
          <p:cNvPr id="12" name="Text Placeholder 5"/>
          <p:cNvSpPr txBox="1">
            <a:spLocks/>
          </p:cNvSpPr>
          <p:nvPr/>
        </p:nvSpPr>
        <p:spPr>
          <a:xfrm>
            <a:off x="680323" y="3001437"/>
            <a:ext cx="3876256" cy="1043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Foreign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Text Placeholder 5"/>
          <p:cNvSpPr txBox="1">
            <a:spLocks/>
          </p:cNvSpPr>
          <p:nvPr/>
        </p:nvSpPr>
        <p:spPr>
          <a:xfrm>
            <a:off x="680323" y="3614712"/>
            <a:ext cx="3876256" cy="1043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Body tissues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25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Mucopolysaccharides</a:t>
            </a:r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• </a:t>
            </a:r>
            <a:r>
              <a:rPr lang="en-US" dirty="0" err="1"/>
              <a:t>Heparan</a:t>
            </a:r>
            <a:r>
              <a:rPr lang="en-US" dirty="0"/>
              <a:t> sulfate</a:t>
            </a:r>
          </a:p>
          <a:p>
            <a:r>
              <a:rPr lang="en-US" dirty="0"/>
              <a:t>• Dermatan sulfate</a:t>
            </a:r>
          </a:p>
          <a:p>
            <a:r>
              <a:rPr lang="en-US" dirty="0"/>
              <a:t>• </a:t>
            </a:r>
            <a:r>
              <a:rPr lang="en-US" dirty="0" err="1"/>
              <a:t>Keratan</a:t>
            </a:r>
            <a:r>
              <a:rPr lang="en-US" dirty="0"/>
              <a:t> sulfate</a:t>
            </a:r>
          </a:p>
          <a:p>
            <a:r>
              <a:rPr lang="en-US" dirty="0"/>
              <a:t>• Chondroitin sulfate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156" y="2299333"/>
            <a:ext cx="1330846" cy="20001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156" y="4430465"/>
            <a:ext cx="1657205" cy="20922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5222002" y="3299417"/>
            <a:ext cx="1295400" cy="1295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661" y="2515381"/>
            <a:ext cx="4516758" cy="35682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11491" y="5936188"/>
            <a:ext cx="295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Lysosomes</a:t>
            </a:r>
          </a:p>
        </p:txBody>
      </p:sp>
    </p:spTree>
    <p:extLst>
      <p:ext uri="{BB962C8B-B14F-4D97-AF65-F5344CB8AC3E}">
        <p14:creationId xmlns:p14="http://schemas.microsoft.com/office/powerpoint/2010/main" val="246810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437</TotalTime>
  <Words>253</Words>
  <Application>Microsoft Office PowerPoint</Application>
  <PresentationFormat>Widescreen</PresentationFormat>
  <Paragraphs>74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Trebuchet MS</vt:lpstr>
      <vt:lpstr>Berlin</vt:lpstr>
      <vt:lpstr>A Case of Lysosomal Storage Disease in the Oral Cavity</vt:lpstr>
      <vt:lpstr>PowerPoint Presentation</vt:lpstr>
      <vt:lpstr>PowerPoint Presentation</vt:lpstr>
      <vt:lpstr>Before we start</vt:lpstr>
      <vt:lpstr>Sections of the lecture</vt:lpstr>
      <vt:lpstr>How things work </vt:lpstr>
      <vt:lpstr>How things work </vt:lpstr>
      <vt:lpstr>Macrophages can “eat”</vt:lpstr>
      <vt:lpstr>Mucopolysaccharides </vt:lpstr>
      <vt:lpstr>Clinical features </vt:lpstr>
      <vt:lpstr>Clinical features </vt:lpstr>
      <vt:lpstr>Oral manifestations</vt:lpstr>
      <vt:lpstr>Oral manifestations</vt:lpstr>
      <vt:lpstr>Diagnosis </vt:lpstr>
      <vt:lpstr>Diagnosis </vt:lpstr>
      <vt:lpstr>17 year old female presented with:</vt:lpstr>
      <vt:lpstr>Family History</vt:lpstr>
      <vt:lpstr>Family History</vt:lpstr>
      <vt:lpstr>Family History</vt:lpstr>
      <vt:lpstr>Histopathology</vt:lpstr>
      <vt:lpstr>Histopathology</vt:lpstr>
      <vt:lpstr>Histopathology</vt:lpstr>
      <vt:lpstr>Treatment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Case of Lysosomal Storage Disease in the Oral Cavity</dc:title>
  <dc:creator>DR.Ahmed Saker 2O14</dc:creator>
  <cp:lastModifiedBy>abdalbasit Fatihallah</cp:lastModifiedBy>
  <cp:revision>45</cp:revision>
  <dcterms:created xsi:type="dcterms:W3CDTF">2024-01-17T06:12:44Z</dcterms:created>
  <dcterms:modified xsi:type="dcterms:W3CDTF">2025-03-12T19:03:44Z</dcterms:modified>
</cp:coreProperties>
</file>