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93038-00DD-7E7E-376C-999FC7D938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A2A3D8-D432-8019-3588-FE12E89F95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C01157-610F-D42A-E011-EA9518FD431C}"/>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5" name="Footer Placeholder 4">
            <a:extLst>
              <a:ext uri="{FF2B5EF4-FFF2-40B4-BE49-F238E27FC236}">
                <a16:creationId xmlns:a16="http://schemas.microsoft.com/office/drawing/2014/main" id="{780B70A5-1999-F7D1-D935-E7578A0C1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1695E8-1E7E-B455-2BDF-F7246BE521D4}"/>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2233073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C1E1B-5461-4E0D-955D-CB4F8E9966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B3D919-4DF2-459A-D937-DF86321829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D84EF1-08E3-4210-E3DB-72129F74C530}"/>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5" name="Footer Placeholder 4">
            <a:extLst>
              <a:ext uri="{FF2B5EF4-FFF2-40B4-BE49-F238E27FC236}">
                <a16:creationId xmlns:a16="http://schemas.microsoft.com/office/drawing/2014/main" id="{1952AFE5-C90B-D746-E9F7-DAAF164DA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9021E6-B641-E6AB-6B03-FBEE8D96E905}"/>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2721765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13F266-59DE-93C2-F181-AD9029B81F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27EE51-EBEB-3807-29E5-AD521998D2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83391-11C1-3E35-EA94-83696C943A5A}"/>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5" name="Footer Placeholder 4">
            <a:extLst>
              <a:ext uri="{FF2B5EF4-FFF2-40B4-BE49-F238E27FC236}">
                <a16:creationId xmlns:a16="http://schemas.microsoft.com/office/drawing/2014/main" id="{EBCBB331-8799-60FF-2A0A-AA634C0D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706299-F36B-DD5D-67F7-169738193F82}"/>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127749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1F3DA-3DAD-4C7E-E135-BACA8C2FF8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A74A0B-57FA-A055-F125-EE09F60CFE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2751C9-2D9C-7CC6-47CF-3DB940E9A5DF}"/>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5" name="Footer Placeholder 4">
            <a:extLst>
              <a:ext uri="{FF2B5EF4-FFF2-40B4-BE49-F238E27FC236}">
                <a16:creationId xmlns:a16="http://schemas.microsoft.com/office/drawing/2014/main" id="{0C00B9A1-92CA-CB38-A7C8-F2D84DF79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DA4C49-A4D9-84E1-9E8E-83106C9864C4}"/>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2653182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B814-45C3-136E-FBDC-B9EEA2FF3F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E6C92B-CC6B-02C4-FD00-0A4D871AB0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5B3ABD-6000-4C21-5EA2-E2F02F913BBA}"/>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5" name="Footer Placeholder 4">
            <a:extLst>
              <a:ext uri="{FF2B5EF4-FFF2-40B4-BE49-F238E27FC236}">
                <a16:creationId xmlns:a16="http://schemas.microsoft.com/office/drawing/2014/main" id="{E035533E-FF2B-6948-BB97-6140FBE922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DCA86C-53F9-EED4-2B05-4F0FB49C4860}"/>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2356623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588B8-8C04-4352-DC3F-A6BEF64B68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417304-89FD-1D37-6EED-83AA40550B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279812-9DFE-0ADA-BEC9-D463C07BA1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8D58CA-1237-FBA6-A899-104387196F19}"/>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6" name="Footer Placeholder 5">
            <a:extLst>
              <a:ext uri="{FF2B5EF4-FFF2-40B4-BE49-F238E27FC236}">
                <a16:creationId xmlns:a16="http://schemas.microsoft.com/office/drawing/2014/main" id="{F9019C79-670C-A454-102D-611F760B8F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65A846-370C-DA5D-10EF-ACA171EA701B}"/>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2705106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5FF57-0105-68D8-D59C-F194146C68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33002A-DEDD-3BC7-731F-16C406C817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8A4B95-53CA-3BB2-32A7-6B4AE605E4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337A60-5684-3F21-8C91-4DC6C92964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FDD5EF-0664-14DA-10E9-1B4BA2F592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70A416-76B3-E79F-818F-9C5C6D220E17}"/>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8" name="Footer Placeholder 7">
            <a:extLst>
              <a:ext uri="{FF2B5EF4-FFF2-40B4-BE49-F238E27FC236}">
                <a16:creationId xmlns:a16="http://schemas.microsoft.com/office/drawing/2014/main" id="{2A8764ED-EE74-C4D3-D37E-E51063AC5C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6016EF-2077-340C-5A44-8CED463DC3F7}"/>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3066908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9EF8D-15F3-4BFC-142F-D22BCEB761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B66903-0B89-0FC3-2C8C-138299847C44}"/>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4" name="Footer Placeholder 3">
            <a:extLst>
              <a:ext uri="{FF2B5EF4-FFF2-40B4-BE49-F238E27FC236}">
                <a16:creationId xmlns:a16="http://schemas.microsoft.com/office/drawing/2014/main" id="{BDB3EE82-1422-A6EF-3793-CA5A6B978F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D3D7B4-B33B-662C-8E2E-0CEF1E3E19F1}"/>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449087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5AFA33-EE6B-0F70-26D3-AAC08D87F314}"/>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3" name="Footer Placeholder 2">
            <a:extLst>
              <a:ext uri="{FF2B5EF4-FFF2-40B4-BE49-F238E27FC236}">
                <a16:creationId xmlns:a16="http://schemas.microsoft.com/office/drawing/2014/main" id="{F56BF824-81D3-AAC9-6297-11CC21C94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8B0A48-31E0-0A66-61EC-5197260A6023}"/>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1611340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0565F-8A8B-D727-B459-06F26D90D8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0796F4-1E95-6E76-1375-4C2C34878A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0FAEFF-37C2-6633-3374-333B0C5A66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91B3AD-6C4C-1DAB-2265-154432FE53F4}"/>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6" name="Footer Placeholder 5">
            <a:extLst>
              <a:ext uri="{FF2B5EF4-FFF2-40B4-BE49-F238E27FC236}">
                <a16:creationId xmlns:a16="http://schemas.microsoft.com/office/drawing/2014/main" id="{26509F3E-3C54-D514-CA87-4435EDAC5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537947-0093-0E17-B7B4-E4895C171525}"/>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907663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54AC5-2D95-C883-F110-7F9E977CFB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F7F022-7392-6CAA-A980-5069D7EBDA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58DEB31-3C76-457D-79C7-D2E369C749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075D84-4372-B067-37CA-6F025E2BB078}"/>
              </a:ext>
            </a:extLst>
          </p:cNvPr>
          <p:cNvSpPr>
            <a:spLocks noGrp="1"/>
          </p:cNvSpPr>
          <p:nvPr>
            <p:ph type="dt" sz="half" idx="10"/>
          </p:nvPr>
        </p:nvSpPr>
        <p:spPr/>
        <p:txBody>
          <a:bodyPr/>
          <a:lstStyle/>
          <a:p>
            <a:fld id="{B0F58752-E6D3-469B-9E75-27AD4CF0D7EF}" type="datetimeFigureOut">
              <a:rPr lang="en-US" smtClean="0"/>
              <a:t>3/11/2025</a:t>
            </a:fld>
            <a:endParaRPr lang="en-US"/>
          </a:p>
        </p:txBody>
      </p:sp>
      <p:sp>
        <p:nvSpPr>
          <p:cNvPr id="6" name="Footer Placeholder 5">
            <a:extLst>
              <a:ext uri="{FF2B5EF4-FFF2-40B4-BE49-F238E27FC236}">
                <a16:creationId xmlns:a16="http://schemas.microsoft.com/office/drawing/2014/main" id="{AA589030-1176-94ED-E287-623FC6741A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663311-8AF3-191F-8E3D-A87BA70DA60D}"/>
              </a:ext>
            </a:extLst>
          </p:cNvPr>
          <p:cNvSpPr>
            <a:spLocks noGrp="1"/>
          </p:cNvSpPr>
          <p:nvPr>
            <p:ph type="sldNum" sz="quarter" idx="12"/>
          </p:nvPr>
        </p:nvSpPr>
        <p:spPr/>
        <p:txBody>
          <a:bodyPr/>
          <a:lstStyle/>
          <a:p>
            <a:fld id="{D842F8F7-9781-44AA-969E-B2B0FD1E8F89}" type="slidenum">
              <a:rPr lang="en-US" smtClean="0"/>
              <a:t>‹#›</a:t>
            </a:fld>
            <a:endParaRPr lang="en-US"/>
          </a:p>
        </p:txBody>
      </p:sp>
    </p:spTree>
    <p:extLst>
      <p:ext uri="{BB962C8B-B14F-4D97-AF65-F5344CB8AC3E}">
        <p14:creationId xmlns:p14="http://schemas.microsoft.com/office/powerpoint/2010/main" val="618889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5A9400-CDD2-90C2-B784-B892F48CBA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B1CD5E-3F95-079A-9661-A8E3CE8F3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546842-E40D-2172-EBC1-64CE4BB619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0F58752-E6D3-469B-9E75-27AD4CF0D7EF}" type="datetimeFigureOut">
              <a:rPr lang="en-US" smtClean="0"/>
              <a:t>3/11/2025</a:t>
            </a:fld>
            <a:endParaRPr lang="en-US"/>
          </a:p>
        </p:txBody>
      </p:sp>
      <p:sp>
        <p:nvSpPr>
          <p:cNvPr id="5" name="Footer Placeholder 4">
            <a:extLst>
              <a:ext uri="{FF2B5EF4-FFF2-40B4-BE49-F238E27FC236}">
                <a16:creationId xmlns:a16="http://schemas.microsoft.com/office/drawing/2014/main" id="{1BAEEE94-ED76-A9FE-18DD-18F8518D2F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0A7EA58-B6C1-7D4B-46B4-3047684BB7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42F8F7-9781-44AA-969E-B2B0FD1E8F89}" type="slidenum">
              <a:rPr lang="en-US" smtClean="0"/>
              <a:t>‹#›</a:t>
            </a:fld>
            <a:endParaRPr lang="en-US"/>
          </a:p>
        </p:txBody>
      </p:sp>
    </p:spTree>
    <p:extLst>
      <p:ext uri="{BB962C8B-B14F-4D97-AF65-F5344CB8AC3E}">
        <p14:creationId xmlns:p14="http://schemas.microsoft.com/office/powerpoint/2010/main" val="350970451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03333-8BCF-18DE-F466-F0E885600776}"/>
              </a:ext>
            </a:extLst>
          </p:cNvPr>
          <p:cNvSpPr>
            <a:spLocks noGrp="1"/>
          </p:cNvSpPr>
          <p:nvPr>
            <p:ph type="ctrTitle"/>
          </p:nvPr>
        </p:nvSpPr>
        <p:spPr>
          <a:xfrm>
            <a:off x="1524000" y="855406"/>
            <a:ext cx="9144000" cy="4999704"/>
          </a:xfrm>
        </p:spPr>
        <p:txBody>
          <a:bodyPr>
            <a:normAutofit fontScale="90000"/>
          </a:bodyPr>
          <a:lstStyle/>
          <a:p>
            <a:r>
              <a:rPr lang="ar-IQ" dirty="0">
                <a:highlight>
                  <a:srgbClr val="C0C0C0"/>
                </a:highlight>
                <a:latin typeface="Arial" panose="020B0604020202020204" pitchFamily="34" charset="0"/>
                <a:cs typeface="Arial" panose="020B0604020202020204" pitchFamily="34" charset="0"/>
              </a:rPr>
              <a:t>تعريف الطلبة بثقافة الصحة النفسية والمخاطر المجتمعية للظواهر السلبية التي تواجههم</a:t>
            </a:r>
            <a:br>
              <a:rPr lang="en-US" dirty="0">
                <a:highlight>
                  <a:srgbClr val="C0C0C0"/>
                </a:highlight>
                <a:latin typeface="Arial" panose="020B0604020202020204" pitchFamily="34" charset="0"/>
                <a:cs typeface="Arial" panose="020B0604020202020204" pitchFamily="34" charset="0"/>
              </a:rPr>
            </a:br>
            <a:r>
              <a:rPr lang="ar-IQ" dirty="0">
                <a:latin typeface="Arabic Typesetting" panose="03020402040406030203" pitchFamily="66" charset="-78"/>
                <a:cs typeface="Arabic Typesetting" panose="03020402040406030203" pitchFamily="66" charset="-78"/>
              </a:rPr>
              <a:t>جامعة بغداد/ كلية القانون</a:t>
            </a:r>
            <a:br>
              <a:rPr lang="ar-IQ" dirty="0">
                <a:latin typeface="Arabic Typesetting" panose="03020402040406030203" pitchFamily="66" charset="-78"/>
                <a:cs typeface="Arabic Typesetting" panose="03020402040406030203" pitchFamily="66" charset="-78"/>
              </a:rPr>
            </a:br>
            <a:r>
              <a:rPr lang="ar-IQ" dirty="0">
                <a:latin typeface="Arabic Typesetting" panose="03020402040406030203" pitchFamily="66" charset="-78"/>
                <a:cs typeface="Arabic Typesetting" panose="03020402040406030203" pitchFamily="66" charset="-78"/>
              </a:rPr>
              <a:t>م.م حنين صالح فروح</a:t>
            </a:r>
            <a:br>
              <a:rPr lang="ar-IQ"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4802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CAD77-056A-3933-556A-C2188643949C}"/>
              </a:ext>
            </a:extLst>
          </p:cNvPr>
          <p:cNvSpPr>
            <a:spLocks noGrp="1"/>
          </p:cNvSpPr>
          <p:nvPr>
            <p:ph type="ctrTitle"/>
          </p:nvPr>
        </p:nvSpPr>
        <p:spPr>
          <a:xfrm>
            <a:off x="1524000" y="1122363"/>
            <a:ext cx="9144000" cy="662192"/>
          </a:xfrm>
        </p:spPr>
        <p:txBody>
          <a:bodyPr>
            <a:normAutofit fontScale="90000"/>
          </a:bodyPr>
          <a:lstStyle/>
          <a:p>
            <a:r>
              <a:rPr lang="ar-IQ" dirty="0">
                <a:solidFill>
                  <a:schemeClr val="accent2">
                    <a:lumMod val="75000"/>
                  </a:schemeClr>
                </a:solidFill>
              </a:rPr>
              <a:t>تعريف الصحة النفسية</a:t>
            </a:r>
            <a:endParaRPr lang="en-US" dirty="0">
              <a:solidFill>
                <a:schemeClr val="accent2">
                  <a:lumMod val="75000"/>
                </a:schemeClr>
              </a:solidFill>
            </a:endParaRPr>
          </a:p>
        </p:txBody>
      </p:sp>
      <p:sp>
        <p:nvSpPr>
          <p:cNvPr id="3" name="Subtitle 2">
            <a:extLst>
              <a:ext uri="{FF2B5EF4-FFF2-40B4-BE49-F238E27FC236}">
                <a16:creationId xmlns:a16="http://schemas.microsoft.com/office/drawing/2014/main" id="{A1355CF5-F4FE-1DF5-E69E-337E57AEEB72}"/>
              </a:ext>
            </a:extLst>
          </p:cNvPr>
          <p:cNvSpPr>
            <a:spLocks noGrp="1"/>
          </p:cNvSpPr>
          <p:nvPr>
            <p:ph type="subTitle" idx="1"/>
          </p:nvPr>
        </p:nvSpPr>
        <p:spPr>
          <a:xfrm>
            <a:off x="1224116" y="2094271"/>
            <a:ext cx="10191136" cy="4203289"/>
          </a:xfrm>
        </p:spPr>
        <p:txBody>
          <a:bodyPr>
            <a:noAutofit/>
          </a:bodyPr>
          <a:lstStyle/>
          <a:p>
            <a:pPr algn="r"/>
            <a:r>
              <a:rPr lang="ar-IQ" sz="3200" dirty="0">
                <a:latin typeface="Arial" panose="020B0604020202020204" pitchFamily="34" charset="0"/>
                <a:cs typeface="Arial" panose="020B0604020202020204" pitchFamily="34" charset="0"/>
              </a:rPr>
              <a:t>هي حالة من التوازن النفسي والاجتماعي التي تمكن الفرد من التعامل مع ضغوطات الحياه والعمل بكفاءة والمساهمة في المجتمع ببشكل ايجابي ولا تعني الصحة النفسية غياب الاضطرابات النفسية بل تشمل القدرة على التكيف على التفكير الايجابي وادارة المشاعر وعندما يتمتع الشخص بصحة نفسية جيدة يكون لديه الشعور بالرضا عن الذات والاحساس بالهدف في الحياه والقدرة على مواجهه التحديات اما ضعف الصحة النفسية فهو يؤدي الى مشكلات مثل القلق والاكتئاب والتوتر المزمن مما يؤثر على جودة الحياة</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6802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8AB54-D678-083A-2509-767E9DD598EB}"/>
              </a:ext>
            </a:extLst>
          </p:cNvPr>
          <p:cNvSpPr>
            <a:spLocks noGrp="1"/>
          </p:cNvSpPr>
          <p:nvPr>
            <p:ph type="ctrTitle"/>
          </p:nvPr>
        </p:nvSpPr>
        <p:spPr>
          <a:xfrm>
            <a:off x="1524000" y="530943"/>
            <a:ext cx="9144000" cy="1283110"/>
          </a:xfrm>
        </p:spPr>
        <p:txBody>
          <a:bodyPr/>
          <a:lstStyle/>
          <a:p>
            <a:r>
              <a:rPr lang="ar-IQ" dirty="0">
                <a:solidFill>
                  <a:schemeClr val="accent4">
                    <a:lumMod val="75000"/>
                  </a:schemeClr>
                </a:solidFill>
              </a:rPr>
              <a:t>ثقافة الصحة النفسية</a:t>
            </a:r>
            <a:endParaRPr lang="en-US" dirty="0">
              <a:solidFill>
                <a:schemeClr val="accent4">
                  <a:lumMod val="75000"/>
                </a:schemeClr>
              </a:solidFill>
            </a:endParaRPr>
          </a:p>
        </p:txBody>
      </p:sp>
      <p:sp>
        <p:nvSpPr>
          <p:cNvPr id="3" name="Subtitle 2">
            <a:extLst>
              <a:ext uri="{FF2B5EF4-FFF2-40B4-BE49-F238E27FC236}">
                <a16:creationId xmlns:a16="http://schemas.microsoft.com/office/drawing/2014/main" id="{6DAB9CBF-0B61-3079-8DC8-FD6D41C52A2B}"/>
              </a:ext>
            </a:extLst>
          </p:cNvPr>
          <p:cNvSpPr>
            <a:spLocks noGrp="1"/>
          </p:cNvSpPr>
          <p:nvPr>
            <p:ph type="subTitle" idx="1"/>
          </p:nvPr>
        </p:nvSpPr>
        <p:spPr>
          <a:xfrm>
            <a:off x="1135626" y="2286000"/>
            <a:ext cx="10294374" cy="4232787"/>
          </a:xfrm>
        </p:spPr>
        <p:txBody>
          <a:bodyPr>
            <a:noAutofit/>
          </a:bodyPr>
          <a:lstStyle/>
          <a:p>
            <a:pPr algn="r"/>
            <a:r>
              <a:rPr lang="ar-IQ" sz="2800" dirty="0"/>
              <a:t>تعني الوعي والفهم الذي يمتلكة الافراد والمجتمعات حول اهمية الصحة النفسية وتأثيرها على جودة الحياة .</a:t>
            </a:r>
          </a:p>
          <a:p>
            <a:pPr algn="r"/>
            <a:r>
              <a:rPr lang="ar-IQ" sz="2800" dirty="0"/>
              <a:t>1- فهم الصحة النفسية ادراك ان الصحة النفسية لا تعني غياب المرض فقط بل تشمل الشعور بالراحة النفسية والتكيف مع التحديات اليومية</a:t>
            </a:r>
          </a:p>
          <a:p>
            <a:pPr algn="r"/>
            <a:r>
              <a:rPr lang="ar-IQ" sz="2800" dirty="0"/>
              <a:t>2- التعامل السليم مع الضغوط نتعلم الاستراتيجيات مثل ادارة الوقت والتواصل الفعال لتخفيف القلق والتوتر </a:t>
            </a:r>
          </a:p>
          <a:p>
            <a:pPr algn="r"/>
            <a:r>
              <a:rPr lang="ar-IQ" sz="2800" dirty="0"/>
              <a:t>ببساطة ثقافة الصحة النفسية تهدف الى خلق بيئة صحية تدعم التوازن النفسي للافراد وتعزز قدرتهم على العيش بسعادة</a:t>
            </a:r>
            <a:endParaRPr lang="en-US" sz="2800" dirty="0"/>
          </a:p>
        </p:txBody>
      </p:sp>
    </p:spTree>
    <p:extLst>
      <p:ext uri="{BB962C8B-B14F-4D97-AF65-F5344CB8AC3E}">
        <p14:creationId xmlns:p14="http://schemas.microsoft.com/office/powerpoint/2010/main" val="4132829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C72CA-A027-D94B-32C5-A6E379C24BEA}"/>
              </a:ext>
            </a:extLst>
          </p:cNvPr>
          <p:cNvSpPr>
            <a:spLocks noGrp="1"/>
          </p:cNvSpPr>
          <p:nvPr>
            <p:ph type="ctrTitle"/>
          </p:nvPr>
        </p:nvSpPr>
        <p:spPr>
          <a:xfrm>
            <a:off x="1524000" y="648929"/>
            <a:ext cx="9144000" cy="2271252"/>
          </a:xfrm>
        </p:spPr>
        <p:txBody>
          <a:bodyPr/>
          <a:lstStyle/>
          <a:p>
            <a:r>
              <a:rPr lang="ar-IQ" dirty="0">
                <a:solidFill>
                  <a:schemeClr val="accent5">
                    <a:lumMod val="75000"/>
                  </a:schemeClr>
                </a:solidFill>
              </a:rPr>
              <a:t>المخاطرالمجتمعية للظواهر السلبية التي تواجه الطلاب</a:t>
            </a:r>
            <a:endParaRPr lang="en-US" dirty="0">
              <a:solidFill>
                <a:schemeClr val="accent5">
                  <a:lumMod val="75000"/>
                </a:schemeClr>
              </a:solidFill>
            </a:endParaRPr>
          </a:p>
        </p:txBody>
      </p:sp>
      <p:sp>
        <p:nvSpPr>
          <p:cNvPr id="3" name="Subtitle 2">
            <a:extLst>
              <a:ext uri="{FF2B5EF4-FFF2-40B4-BE49-F238E27FC236}">
                <a16:creationId xmlns:a16="http://schemas.microsoft.com/office/drawing/2014/main" id="{9888FD83-7593-2994-004E-4D73E889D392}"/>
              </a:ext>
            </a:extLst>
          </p:cNvPr>
          <p:cNvSpPr>
            <a:spLocks noGrp="1"/>
          </p:cNvSpPr>
          <p:nvPr>
            <p:ph type="subTitle" idx="1"/>
          </p:nvPr>
        </p:nvSpPr>
        <p:spPr>
          <a:xfrm>
            <a:off x="1523999" y="3429000"/>
            <a:ext cx="10082981" cy="3060290"/>
          </a:xfrm>
        </p:spPr>
        <p:txBody>
          <a:bodyPr>
            <a:normAutofit/>
          </a:bodyPr>
          <a:lstStyle/>
          <a:p>
            <a:pPr algn="r"/>
            <a:r>
              <a:rPr lang="ar-IQ" b="1" dirty="0"/>
              <a:t>1- ارتفاع معدلات العنف قد يؤدي غياب الوعي بالصحة النفسية الى تصاعد حالات العنف والتنمر بين الطلاب مما يعزز بيئة غير امنة تؤثر على التحصيل الدراسي والعلاقات الاجتماعية</a:t>
            </a:r>
          </a:p>
          <a:p>
            <a:pPr algn="r"/>
            <a:r>
              <a:rPr lang="ar-IQ" b="1" dirty="0"/>
              <a:t>2- تدهور الاداء الاكاديمي الطلاب الذين يعانون من اضطرابات نفسية مثل القلق والاكتأب قد يواجهون صعوبة في التركيز والتحصيل العلمي </a:t>
            </a:r>
          </a:p>
          <a:p>
            <a:pPr algn="r"/>
            <a:r>
              <a:rPr lang="ar-IQ" b="1" dirty="0"/>
              <a:t>3- زيادة معدلات التسرب عدم التعامل مع المشكلات النفسية يؤدي الى عزوف الطلاب عن الدراسة</a:t>
            </a:r>
          </a:p>
          <a:p>
            <a:pPr algn="r"/>
            <a:r>
              <a:rPr lang="ar-IQ" b="1" dirty="0"/>
              <a:t>4- ارتفاع معدلات الجريمة والانحراف غياب التوعية بالصحة النفسية قد يدفع بعض الطلاب الى سلوكيات منحرفة مثل تعاطي المخدرات او الجرائم نتيجة الضغط النفسي </a:t>
            </a:r>
            <a:endParaRPr lang="en-US" b="1" dirty="0"/>
          </a:p>
        </p:txBody>
      </p:sp>
    </p:spTree>
    <p:extLst>
      <p:ext uri="{BB962C8B-B14F-4D97-AF65-F5344CB8AC3E}">
        <p14:creationId xmlns:p14="http://schemas.microsoft.com/office/powerpoint/2010/main" val="1744572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F5152-7943-4599-87AB-8B090705013A}"/>
              </a:ext>
            </a:extLst>
          </p:cNvPr>
          <p:cNvSpPr>
            <a:spLocks noGrp="1"/>
          </p:cNvSpPr>
          <p:nvPr>
            <p:ph type="ctrTitle"/>
          </p:nvPr>
        </p:nvSpPr>
        <p:spPr>
          <a:xfrm>
            <a:off x="1524000" y="1122363"/>
            <a:ext cx="9144000" cy="1237379"/>
          </a:xfrm>
        </p:spPr>
        <p:txBody>
          <a:bodyPr/>
          <a:lstStyle/>
          <a:p>
            <a:r>
              <a:rPr lang="ar-IQ" dirty="0">
                <a:solidFill>
                  <a:srgbClr val="FF0000"/>
                </a:solidFill>
              </a:rPr>
              <a:t>الحلول</a:t>
            </a:r>
            <a:endParaRPr lang="en-US" dirty="0">
              <a:solidFill>
                <a:srgbClr val="FF0000"/>
              </a:solidFill>
            </a:endParaRPr>
          </a:p>
        </p:txBody>
      </p:sp>
      <p:sp>
        <p:nvSpPr>
          <p:cNvPr id="3" name="Subtitle 2">
            <a:extLst>
              <a:ext uri="{FF2B5EF4-FFF2-40B4-BE49-F238E27FC236}">
                <a16:creationId xmlns:a16="http://schemas.microsoft.com/office/drawing/2014/main" id="{C4B54B6E-4D1D-1B0D-F46D-2F52CDAA8660}"/>
              </a:ext>
            </a:extLst>
          </p:cNvPr>
          <p:cNvSpPr>
            <a:spLocks noGrp="1"/>
          </p:cNvSpPr>
          <p:nvPr>
            <p:ph type="subTitle" idx="1"/>
          </p:nvPr>
        </p:nvSpPr>
        <p:spPr>
          <a:xfrm>
            <a:off x="1524000" y="3170903"/>
            <a:ext cx="9144000" cy="2086897"/>
          </a:xfrm>
        </p:spPr>
        <p:txBody>
          <a:bodyPr>
            <a:normAutofit/>
          </a:bodyPr>
          <a:lstStyle/>
          <a:p>
            <a:pPr algn="r"/>
            <a:r>
              <a:rPr lang="ar-IQ" sz="4000" dirty="0">
                <a:latin typeface="Aptos Display" panose="020B0004020202020204" pitchFamily="34" charset="0"/>
              </a:rPr>
              <a:t>تعزيز التوعية بثقافة الصحة النفسية في الجامعات </a:t>
            </a:r>
          </a:p>
          <a:p>
            <a:pPr algn="r"/>
            <a:r>
              <a:rPr lang="ar-IQ" sz="4000" dirty="0">
                <a:latin typeface="Aptos Display" panose="020B0004020202020204" pitchFamily="34" charset="0"/>
              </a:rPr>
              <a:t>2- توفير الدعم النفسي داخل المؤسسة التعليمية</a:t>
            </a:r>
          </a:p>
          <a:p>
            <a:pPr algn="r"/>
            <a:r>
              <a:rPr lang="ar-IQ" sz="4000" dirty="0">
                <a:latin typeface="Aptos Display" panose="020B0004020202020204" pitchFamily="34" charset="0"/>
              </a:rPr>
              <a:t>3- تشجيع الانشطة التي تعزز الرفاه النفسي </a:t>
            </a:r>
          </a:p>
        </p:txBody>
      </p:sp>
    </p:spTree>
    <p:extLst>
      <p:ext uri="{BB962C8B-B14F-4D97-AF65-F5344CB8AC3E}">
        <p14:creationId xmlns:p14="http://schemas.microsoft.com/office/powerpoint/2010/main" val="1180229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1494</TotalTime>
  <Words>293</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Arabic Typesetting</vt:lpstr>
      <vt:lpstr>Arial</vt:lpstr>
      <vt:lpstr>Office Theme</vt:lpstr>
      <vt:lpstr>تعريف الطلبة بثقافة الصحة النفسية والمخاطر المجتمعية للظواهر السلبية التي تواجههم جامعة بغداد/ كلية القانون م.م حنين صالح فروح </vt:lpstr>
      <vt:lpstr>تعريف الصحة النفسية</vt:lpstr>
      <vt:lpstr>ثقافة الصحة النفسية</vt:lpstr>
      <vt:lpstr>المخاطرالمجتمعية للظواهر السلبية التي تواجه الطلاب</vt:lpstr>
      <vt:lpstr>الحلول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cp:revision>
  <dcterms:created xsi:type="dcterms:W3CDTF">2025-03-06T21:16:14Z</dcterms:created>
  <dcterms:modified xsi:type="dcterms:W3CDTF">2025-03-12T07:04:29Z</dcterms:modified>
</cp:coreProperties>
</file>