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60" r:id="rId6"/>
    <p:sldId id="259" r:id="rId7"/>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4C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35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0B803-554D-A540-3D04-0F5C5A88C9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a:extLst>
              <a:ext uri="{FF2B5EF4-FFF2-40B4-BE49-F238E27FC236}">
                <a16:creationId xmlns:a16="http://schemas.microsoft.com/office/drawing/2014/main" id="{81F36550-7A26-5070-C631-7FF3F177BF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a:extLst>
              <a:ext uri="{FF2B5EF4-FFF2-40B4-BE49-F238E27FC236}">
                <a16:creationId xmlns:a16="http://schemas.microsoft.com/office/drawing/2014/main" id="{12564A49-55C7-A31E-4C00-5F3179BD0ADA}"/>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5" name="Footer Placeholder 4">
            <a:extLst>
              <a:ext uri="{FF2B5EF4-FFF2-40B4-BE49-F238E27FC236}">
                <a16:creationId xmlns:a16="http://schemas.microsoft.com/office/drawing/2014/main" id="{0DBA79FE-475F-1668-84B4-A8A790AED491}"/>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F99D751E-1068-81C8-ED75-1D34A7669B0E}"/>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3327169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EA3C2-29FE-F821-DD6B-86EBBDBBB515}"/>
              </a:ext>
            </a:extLst>
          </p:cNvPr>
          <p:cNvSpPr>
            <a:spLocks noGrp="1"/>
          </p:cNvSpPr>
          <p:nvPr>
            <p:ph type="title"/>
          </p:nvPr>
        </p:nvSpPr>
        <p:spPr/>
        <p:txBody>
          <a:bodyPr/>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B8CFFC10-7DA9-56C0-FC54-C9AE521097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B29FDC60-A381-0CF0-FB14-0120FA7C221F}"/>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5" name="Footer Placeholder 4">
            <a:extLst>
              <a:ext uri="{FF2B5EF4-FFF2-40B4-BE49-F238E27FC236}">
                <a16:creationId xmlns:a16="http://schemas.microsoft.com/office/drawing/2014/main" id="{804176F7-826F-3FD6-53F5-C1FB9FAB0B0F}"/>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708188D7-0E65-73D4-1242-55910C66BE6B}"/>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2313878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B3DA00-093E-B55F-F6A1-66C1F7F8C6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D3E03080-46F5-FF01-4AC4-96264C5FF4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275C5898-252E-FBC3-E8A5-DCAC30FC7EAE}"/>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5" name="Footer Placeholder 4">
            <a:extLst>
              <a:ext uri="{FF2B5EF4-FFF2-40B4-BE49-F238E27FC236}">
                <a16:creationId xmlns:a16="http://schemas.microsoft.com/office/drawing/2014/main" id="{CE17A357-681C-6DB2-D123-C5CFA0E618A2}"/>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37C81C3A-4C39-1562-F150-81F9FF72FF1D}"/>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3933861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03D7F-5370-C860-1290-4CD6CD5A3986}"/>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B134CDD9-08C4-378E-6075-E24DF68B74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0B97E078-0E08-C8DD-0539-249526E24604}"/>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5" name="Footer Placeholder 4">
            <a:extLst>
              <a:ext uri="{FF2B5EF4-FFF2-40B4-BE49-F238E27FC236}">
                <a16:creationId xmlns:a16="http://schemas.microsoft.com/office/drawing/2014/main" id="{4B4C6DC5-B990-838A-8805-0D8A3AC29C8B}"/>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601CF428-30C5-22A8-7A6B-84F220E481ED}"/>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104007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CFB4C-55B3-8817-3B9C-0A09673521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a:extLst>
              <a:ext uri="{FF2B5EF4-FFF2-40B4-BE49-F238E27FC236}">
                <a16:creationId xmlns:a16="http://schemas.microsoft.com/office/drawing/2014/main" id="{F8424288-50DE-4ABF-7B69-6A814ADE15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C3B802-48C2-3FF2-A8F5-EFA3A6BCE3AC}"/>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5" name="Footer Placeholder 4">
            <a:extLst>
              <a:ext uri="{FF2B5EF4-FFF2-40B4-BE49-F238E27FC236}">
                <a16:creationId xmlns:a16="http://schemas.microsoft.com/office/drawing/2014/main" id="{3EF214E3-CFA8-A3C9-A887-ACB136F75636}"/>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5E764E31-263C-4D56-26E9-023D99CB35CC}"/>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1116812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EF709-9410-DD64-AC08-04F3C1C5376A}"/>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942877C1-47C8-3846-0F6D-E172E537BC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a:extLst>
              <a:ext uri="{FF2B5EF4-FFF2-40B4-BE49-F238E27FC236}">
                <a16:creationId xmlns:a16="http://schemas.microsoft.com/office/drawing/2014/main" id="{78C3C881-8973-6368-617F-4270BF457D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a:extLst>
              <a:ext uri="{FF2B5EF4-FFF2-40B4-BE49-F238E27FC236}">
                <a16:creationId xmlns:a16="http://schemas.microsoft.com/office/drawing/2014/main" id="{F9609E36-5A6F-AB27-D731-3E21AB540074}"/>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6" name="Footer Placeholder 5">
            <a:extLst>
              <a:ext uri="{FF2B5EF4-FFF2-40B4-BE49-F238E27FC236}">
                <a16:creationId xmlns:a16="http://schemas.microsoft.com/office/drawing/2014/main" id="{B0487B16-641E-56AE-3F38-58300CD41E16}"/>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8D1B5BB6-E060-AC1C-EAF0-8FB36EFEE44D}"/>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3635388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93C69-B17D-68DA-3B7E-E6CA6955D178}"/>
              </a:ext>
            </a:extLst>
          </p:cNvPr>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a:extLst>
              <a:ext uri="{FF2B5EF4-FFF2-40B4-BE49-F238E27FC236}">
                <a16:creationId xmlns:a16="http://schemas.microsoft.com/office/drawing/2014/main" id="{E49B3D4C-438E-25F1-D4D5-FE1A1EADB2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86E9B6-A564-0922-A5CB-B3296D1D12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a:extLst>
              <a:ext uri="{FF2B5EF4-FFF2-40B4-BE49-F238E27FC236}">
                <a16:creationId xmlns:a16="http://schemas.microsoft.com/office/drawing/2014/main" id="{6EF18B4D-17F6-14D3-31A5-5910CE7811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312BF3-1EB8-E953-F733-D2BDAA1B27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a:extLst>
              <a:ext uri="{FF2B5EF4-FFF2-40B4-BE49-F238E27FC236}">
                <a16:creationId xmlns:a16="http://schemas.microsoft.com/office/drawing/2014/main" id="{36D615DD-05D5-0A1B-A261-37D26E124D48}"/>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8" name="Footer Placeholder 7">
            <a:extLst>
              <a:ext uri="{FF2B5EF4-FFF2-40B4-BE49-F238E27FC236}">
                <a16:creationId xmlns:a16="http://schemas.microsoft.com/office/drawing/2014/main" id="{9AEB15D4-A546-DFA8-BE5D-9F491DC59FE8}"/>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8097E5C1-2C1A-C1F9-8CBC-63BA1BD46AC4}"/>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2634662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6B617-B0F3-F713-B536-4B31045567B8}"/>
              </a:ext>
            </a:extLst>
          </p:cNvPr>
          <p:cNvSpPr>
            <a:spLocks noGrp="1"/>
          </p:cNvSpPr>
          <p:nvPr>
            <p:ph type="title"/>
          </p:nvPr>
        </p:nvSpPr>
        <p:spPr/>
        <p:txBody>
          <a:bodyPr/>
          <a:lstStyle/>
          <a:p>
            <a:r>
              <a:rPr lang="en-US"/>
              <a:t>Click to edit Master title style</a:t>
            </a:r>
            <a:endParaRPr lang="ar-IQ"/>
          </a:p>
        </p:txBody>
      </p:sp>
      <p:sp>
        <p:nvSpPr>
          <p:cNvPr id="3" name="Date Placeholder 2">
            <a:extLst>
              <a:ext uri="{FF2B5EF4-FFF2-40B4-BE49-F238E27FC236}">
                <a16:creationId xmlns:a16="http://schemas.microsoft.com/office/drawing/2014/main" id="{905C248A-EE5F-D33C-FC52-E6E9C25BBA26}"/>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4" name="Footer Placeholder 3">
            <a:extLst>
              <a:ext uri="{FF2B5EF4-FFF2-40B4-BE49-F238E27FC236}">
                <a16:creationId xmlns:a16="http://schemas.microsoft.com/office/drawing/2014/main" id="{AAA2C07C-6474-E38A-2069-D7F66C883CA6}"/>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6ED5C219-9EAA-6C21-C072-93EF7E63244A}"/>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3227533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2AA3A1-AB17-A382-F9FE-0C884E868BBC}"/>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3" name="Footer Placeholder 2">
            <a:extLst>
              <a:ext uri="{FF2B5EF4-FFF2-40B4-BE49-F238E27FC236}">
                <a16:creationId xmlns:a16="http://schemas.microsoft.com/office/drawing/2014/main" id="{FC6092AA-0CA3-4239-31CA-440315184495}"/>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9AE02A73-9583-3B08-F643-E27735265AC3}"/>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2334379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978D0-AE78-57FD-5BB5-80551A1E8F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a:extLst>
              <a:ext uri="{FF2B5EF4-FFF2-40B4-BE49-F238E27FC236}">
                <a16:creationId xmlns:a16="http://schemas.microsoft.com/office/drawing/2014/main" id="{05441F09-F7C7-D7DA-5A9A-BA54F5312E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a:extLst>
              <a:ext uri="{FF2B5EF4-FFF2-40B4-BE49-F238E27FC236}">
                <a16:creationId xmlns:a16="http://schemas.microsoft.com/office/drawing/2014/main" id="{34102D40-BFE8-14F0-4A82-535FBBBF5C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1956FA-CA51-B8D6-A155-FAF0581B5471}"/>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6" name="Footer Placeholder 5">
            <a:extLst>
              <a:ext uri="{FF2B5EF4-FFF2-40B4-BE49-F238E27FC236}">
                <a16:creationId xmlns:a16="http://schemas.microsoft.com/office/drawing/2014/main" id="{910C2E27-3FD1-DE9D-68E6-ED179173F39D}"/>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10D4668E-D428-6D00-B727-B2D04AB7F8C9}"/>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3521215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9BFBD-DFD6-6518-1C40-64918D71B9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a:extLst>
              <a:ext uri="{FF2B5EF4-FFF2-40B4-BE49-F238E27FC236}">
                <a16:creationId xmlns:a16="http://schemas.microsoft.com/office/drawing/2014/main" id="{561B3634-106E-98B2-4C08-F0F5C6C046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a:extLst>
              <a:ext uri="{FF2B5EF4-FFF2-40B4-BE49-F238E27FC236}">
                <a16:creationId xmlns:a16="http://schemas.microsoft.com/office/drawing/2014/main" id="{3268BB44-8DBC-DFFB-3B8A-728B2447A6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035C73-B7B3-5331-41ED-AA661210116E}"/>
              </a:ext>
            </a:extLst>
          </p:cNvPr>
          <p:cNvSpPr>
            <a:spLocks noGrp="1"/>
          </p:cNvSpPr>
          <p:nvPr>
            <p:ph type="dt" sz="half" idx="10"/>
          </p:nvPr>
        </p:nvSpPr>
        <p:spPr/>
        <p:txBody>
          <a:bodyPr/>
          <a:lstStyle/>
          <a:p>
            <a:fld id="{9DDD02C8-A4CA-44FD-83F5-6C28004C7A23}" type="datetimeFigureOut">
              <a:rPr lang="ar-IQ" smtClean="0"/>
              <a:t>12/09/1446</a:t>
            </a:fld>
            <a:endParaRPr lang="ar-IQ"/>
          </a:p>
        </p:txBody>
      </p:sp>
      <p:sp>
        <p:nvSpPr>
          <p:cNvPr id="6" name="Footer Placeholder 5">
            <a:extLst>
              <a:ext uri="{FF2B5EF4-FFF2-40B4-BE49-F238E27FC236}">
                <a16:creationId xmlns:a16="http://schemas.microsoft.com/office/drawing/2014/main" id="{4AF46DAA-1157-5176-982E-F98D90C7A71E}"/>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B93E504F-2396-BE02-11A8-0ADC671B7AC4}"/>
              </a:ext>
            </a:extLst>
          </p:cNvPr>
          <p:cNvSpPr>
            <a:spLocks noGrp="1"/>
          </p:cNvSpPr>
          <p:nvPr>
            <p:ph type="sldNum" sz="quarter" idx="12"/>
          </p:nvPr>
        </p:nvSpPr>
        <p:spPr/>
        <p:txBody>
          <a:bodyPr/>
          <a:lstStyle/>
          <a:p>
            <a:fld id="{9AB62C23-7F97-4020-9F7C-088D12F9EA96}" type="slidenum">
              <a:rPr lang="ar-IQ" smtClean="0"/>
              <a:t>‹#›</a:t>
            </a:fld>
            <a:endParaRPr lang="ar-IQ"/>
          </a:p>
        </p:txBody>
      </p:sp>
    </p:spTree>
    <p:extLst>
      <p:ext uri="{BB962C8B-B14F-4D97-AF65-F5344CB8AC3E}">
        <p14:creationId xmlns:p14="http://schemas.microsoft.com/office/powerpoint/2010/main" val="1441899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81168E-D404-8037-83CA-2D185062F1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IQ"/>
          </a:p>
        </p:txBody>
      </p:sp>
      <p:sp>
        <p:nvSpPr>
          <p:cNvPr id="3" name="Text Placeholder 2">
            <a:extLst>
              <a:ext uri="{FF2B5EF4-FFF2-40B4-BE49-F238E27FC236}">
                <a16:creationId xmlns:a16="http://schemas.microsoft.com/office/drawing/2014/main" id="{EB9407AF-4090-CEF3-17E7-5C25BA2B16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F862E779-85CF-2455-5ED3-D3DDF04199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DD02C8-A4CA-44FD-83F5-6C28004C7A23}" type="datetimeFigureOut">
              <a:rPr lang="ar-IQ" smtClean="0"/>
              <a:t>12/09/1446</a:t>
            </a:fld>
            <a:endParaRPr lang="ar-IQ"/>
          </a:p>
        </p:txBody>
      </p:sp>
      <p:sp>
        <p:nvSpPr>
          <p:cNvPr id="5" name="Footer Placeholder 4">
            <a:extLst>
              <a:ext uri="{FF2B5EF4-FFF2-40B4-BE49-F238E27FC236}">
                <a16:creationId xmlns:a16="http://schemas.microsoft.com/office/drawing/2014/main" id="{AE19CA72-F3EE-2FA2-79B9-84EF003EC9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60EC6553-600D-3F42-637C-B29FD94A65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B62C23-7F97-4020-9F7C-088D12F9EA96}" type="slidenum">
              <a:rPr lang="ar-IQ" smtClean="0"/>
              <a:t>‹#›</a:t>
            </a:fld>
            <a:endParaRPr lang="ar-IQ"/>
          </a:p>
        </p:txBody>
      </p:sp>
    </p:spTree>
    <p:extLst>
      <p:ext uri="{BB962C8B-B14F-4D97-AF65-F5344CB8AC3E}">
        <p14:creationId xmlns:p14="http://schemas.microsoft.com/office/powerpoint/2010/main" val="1994917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B5CEDD7-CCDB-8085-23BB-0752E0876D1F}"/>
              </a:ext>
            </a:extLst>
          </p:cNvPr>
          <p:cNvSpPr>
            <a:spLocks noGrp="1"/>
          </p:cNvSpPr>
          <p:nvPr>
            <p:ph type="subTitle" idx="1"/>
          </p:nvPr>
        </p:nvSpPr>
        <p:spPr>
          <a:xfrm>
            <a:off x="360947" y="276726"/>
            <a:ext cx="11574379" cy="6232358"/>
          </a:xfrm>
        </p:spPr>
        <p:txBody>
          <a:bodyPr/>
          <a:lstStyle/>
          <a:p>
            <a:endParaRPr lang="ar-IQ" dirty="0"/>
          </a:p>
          <a:p>
            <a:r>
              <a:rPr lang="ar-IQ" sz="3200" b="1" dirty="0"/>
              <a:t>جامعة بغداد / كلية القانون </a:t>
            </a:r>
          </a:p>
          <a:p>
            <a:endParaRPr lang="ar-IQ" dirty="0"/>
          </a:p>
          <a:p>
            <a:r>
              <a:rPr lang="ar-IQ" sz="2800" b="1" dirty="0"/>
              <a:t>ورشة بعنوان </a:t>
            </a:r>
            <a:endParaRPr lang="ar-IQ" sz="3200" b="1" dirty="0"/>
          </a:p>
          <a:p>
            <a:endParaRPr lang="ar-IQ" sz="2800" b="1" dirty="0"/>
          </a:p>
          <a:p>
            <a:r>
              <a:rPr lang="ar-IQ" sz="2800" b="1" dirty="0"/>
              <a:t>المشكلات القانونية الناشئة عن استخدام المخدرات الرقمية </a:t>
            </a:r>
          </a:p>
          <a:p>
            <a:endParaRPr lang="ar-IQ" sz="2800" b="1" dirty="0"/>
          </a:p>
          <a:p>
            <a:r>
              <a:rPr lang="ar-IQ" sz="2800" b="1" dirty="0"/>
              <a:t>للتدريسية </a:t>
            </a:r>
          </a:p>
          <a:p>
            <a:r>
              <a:rPr lang="ar-IQ" sz="2800" b="1" dirty="0"/>
              <a:t>أسماء عبد محمد</a:t>
            </a:r>
          </a:p>
          <a:p>
            <a:r>
              <a:rPr lang="ar-IQ" sz="2800" b="1" dirty="0"/>
              <a:t> </a:t>
            </a:r>
          </a:p>
        </p:txBody>
      </p:sp>
    </p:spTree>
    <p:extLst>
      <p:ext uri="{BB962C8B-B14F-4D97-AF65-F5344CB8AC3E}">
        <p14:creationId xmlns:p14="http://schemas.microsoft.com/office/powerpoint/2010/main" val="417186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EE9B3-1C55-4AA6-0F4E-7A32F6B0BE8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A33146A-7788-A39B-9200-489E486AF691}"/>
              </a:ext>
            </a:extLst>
          </p:cNvPr>
          <p:cNvSpPr>
            <a:spLocks noGrp="1"/>
          </p:cNvSpPr>
          <p:nvPr>
            <p:ph type="subTitle" idx="1"/>
          </p:nvPr>
        </p:nvSpPr>
        <p:spPr>
          <a:xfrm>
            <a:off x="360947" y="276726"/>
            <a:ext cx="11574379" cy="6232358"/>
          </a:xfrm>
        </p:spPr>
        <p:txBody>
          <a:bodyPr/>
          <a:lstStyle/>
          <a:p>
            <a:endParaRPr lang="ar-IQ" dirty="0"/>
          </a:p>
        </p:txBody>
      </p:sp>
      <p:pic>
        <p:nvPicPr>
          <p:cNvPr id="5" name="Picture 4">
            <a:extLst>
              <a:ext uri="{FF2B5EF4-FFF2-40B4-BE49-F238E27FC236}">
                <a16:creationId xmlns:a16="http://schemas.microsoft.com/office/drawing/2014/main" id="{4B35553B-0579-3474-4BBF-4EC14CEC54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0"/>
            <a:ext cx="11430000" cy="6858000"/>
          </a:xfrm>
          <a:prstGeom prst="rect">
            <a:avLst/>
          </a:prstGeom>
        </p:spPr>
      </p:pic>
    </p:spTree>
    <p:extLst>
      <p:ext uri="{BB962C8B-B14F-4D97-AF65-F5344CB8AC3E}">
        <p14:creationId xmlns:p14="http://schemas.microsoft.com/office/powerpoint/2010/main" val="2470292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8BF442C4-78BF-9E18-FB81-6D43627045B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128210"/>
            <a:ext cx="12192000" cy="3958389"/>
          </a:xfrm>
        </p:spPr>
      </p:pic>
      <p:sp>
        <p:nvSpPr>
          <p:cNvPr id="4" name="Oval 3">
            <a:extLst>
              <a:ext uri="{FF2B5EF4-FFF2-40B4-BE49-F238E27FC236}">
                <a16:creationId xmlns:a16="http://schemas.microsoft.com/office/drawing/2014/main" id="{25E6002E-70E6-946B-2CE0-939BA3FC10F4}"/>
              </a:ext>
            </a:extLst>
          </p:cNvPr>
          <p:cNvSpPr/>
          <p:nvPr/>
        </p:nvSpPr>
        <p:spPr>
          <a:xfrm>
            <a:off x="0" y="132347"/>
            <a:ext cx="12192000" cy="2995863"/>
          </a:xfrm>
          <a:prstGeom prst="ellipse">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indent="0" algn="ctr">
              <a:buNone/>
            </a:pPr>
            <a:endParaRPr lang="ar-IQ" sz="2000" b="1" dirty="0">
              <a:solidFill>
                <a:schemeClr val="tx1"/>
              </a:solidFill>
              <a:cs typeface="+mj-cs"/>
            </a:endParaRPr>
          </a:p>
          <a:p>
            <a:pPr marL="0" indent="0" algn="ctr">
              <a:buNone/>
            </a:pPr>
            <a:r>
              <a:rPr lang="ar-IQ" sz="2000" b="1" dirty="0">
                <a:solidFill>
                  <a:schemeClr val="tx1"/>
                </a:solidFill>
                <a:cs typeface="+mj-cs"/>
              </a:rPr>
              <a:t>_</a:t>
            </a:r>
            <a:r>
              <a:rPr lang="ar-IQ" sz="2400" b="1" dirty="0">
                <a:solidFill>
                  <a:schemeClr val="tx1"/>
                </a:solidFill>
                <a:cs typeface="+mj-cs"/>
              </a:rPr>
              <a:t>مقاطع رقمية صوتية او صوتية _مرئية يتم تصنيعها بطريقة الكترونية وذبذبات مختلفة لتخدع الدماغ عن طريق بث امواج صوتية مختلفة التردد بشكل بسيط لكل اذن مما يكون لها تأثير على المراكز العصبية ومراكز الاحساس في المخ مما يبعث احساس معين يحاكي احساس تعاطي المخدرات التقليدية </a:t>
            </a:r>
          </a:p>
          <a:p>
            <a:pPr algn="ctr"/>
            <a:r>
              <a:rPr lang="ar-IQ" sz="2400" b="1" dirty="0">
                <a:solidFill>
                  <a:srgbClr val="002060"/>
                </a:solidFill>
                <a:cs typeface="+mj-cs"/>
              </a:rPr>
              <a:t>_اول من استخدم تلك الاداة هو العالم الالماني هاينريش رودولف هيرتز عام 1839 كنوع من العلاج لبعض الحالات النفسية لمصابي الاكتئاب الخفيف وتسمى بالعلاج من خلال (النقر على الاذنين) </a:t>
            </a:r>
          </a:p>
        </p:txBody>
      </p:sp>
    </p:spTree>
    <p:extLst>
      <p:ext uri="{BB962C8B-B14F-4D97-AF65-F5344CB8AC3E}">
        <p14:creationId xmlns:p14="http://schemas.microsoft.com/office/powerpoint/2010/main" val="1727870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0910F5-914E-5A87-5248-96AF997482FC}"/>
              </a:ext>
            </a:extLst>
          </p:cNvPr>
          <p:cNvSpPr>
            <a:spLocks noGrp="1"/>
          </p:cNvSpPr>
          <p:nvPr>
            <p:ph idx="1"/>
          </p:nvPr>
        </p:nvSpPr>
        <p:spPr>
          <a:xfrm>
            <a:off x="0" y="336884"/>
            <a:ext cx="12192000" cy="6521116"/>
          </a:xfrm>
        </p:spPr>
        <p:txBody>
          <a:bodyPr/>
          <a:lstStyle/>
          <a:p>
            <a:pPr marL="0" indent="0" algn="ctr">
              <a:buNone/>
            </a:pPr>
            <a:r>
              <a:rPr lang="ar-IQ" b="1" dirty="0">
                <a:highlight>
                  <a:srgbClr val="00FFFF"/>
                </a:highlight>
              </a:rPr>
              <a:t>انواع المخدرات الرقمية </a:t>
            </a:r>
          </a:p>
          <a:p>
            <a:pPr marL="0" indent="0" algn="ctr">
              <a:buNone/>
            </a:pPr>
            <a:endParaRPr lang="ar-IQ" dirty="0">
              <a:highlight>
                <a:srgbClr val="00FFFF"/>
              </a:highlight>
            </a:endParaRPr>
          </a:p>
          <a:p>
            <a:pPr marL="0" indent="0" algn="ctr">
              <a:buNone/>
            </a:pPr>
            <a:endParaRPr lang="en-US" dirty="0">
              <a:highlight>
                <a:srgbClr val="00FFFF"/>
              </a:highlight>
            </a:endParaRPr>
          </a:p>
          <a:p>
            <a:pPr marL="0" indent="0" algn="ctr">
              <a:buNone/>
            </a:pPr>
            <a:endParaRPr lang="ar-IQ" dirty="0">
              <a:highlight>
                <a:srgbClr val="00FFFF"/>
              </a:highlight>
            </a:endParaRPr>
          </a:p>
        </p:txBody>
      </p:sp>
      <p:sp>
        <p:nvSpPr>
          <p:cNvPr id="5" name="Oval 4">
            <a:extLst>
              <a:ext uri="{FF2B5EF4-FFF2-40B4-BE49-F238E27FC236}">
                <a16:creationId xmlns:a16="http://schemas.microsoft.com/office/drawing/2014/main" id="{F6DE458C-5756-CD00-4D82-FA2EC1794464}"/>
              </a:ext>
            </a:extLst>
          </p:cNvPr>
          <p:cNvSpPr/>
          <p:nvPr/>
        </p:nvSpPr>
        <p:spPr>
          <a:xfrm>
            <a:off x="6328611" y="1155032"/>
            <a:ext cx="5594685" cy="1299410"/>
          </a:xfrm>
          <a:prstGeom prst="ellipse">
            <a:avLst/>
          </a:prstGeom>
          <a:solidFill>
            <a:srgbClr val="BC4C84"/>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2000" b="1" dirty="0">
                <a:solidFill>
                  <a:schemeClr val="tx1"/>
                </a:solidFill>
              </a:rPr>
              <a:t>موجات الكحول </a:t>
            </a:r>
          </a:p>
          <a:p>
            <a:pPr algn="ctr"/>
            <a:r>
              <a:rPr lang="ar-IQ" sz="2000" b="1" dirty="0">
                <a:solidFill>
                  <a:schemeClr val="tx1"/>
                </a:solidFill>
              </a:rPr>
              <a:t>تمنح المقطوعات للمتعاطي الهدوء والاسترخاء يشبه تأثير الكحول</a:t>
            </a:r>
          </a:p>
        </p:txBody>
      </p:sp>
      <p:sp>
        <p:nvSpPr>
          <p:cNvPr id="6" name="Oval 5">
            <a:extLst>
              <a:ext uri="{FF2B5EF4-FFF2-40B4-BE49-F238E27FC236}">
                <a16:creationId xmlns:a16="http://schemas.microsoft.com/office/drawing/2014/main" id="{C930A796-95DF-4D29-D963-30A6F1C14BCA}"/>
              </a:ext>
            </a:extLst>
          </p:cNvPr>
          <p:cNvSpPr/>
          <p:nvPr/>
        </p:nvSpPr>
        <p:spPr>
          <a:xfrm>
            <a:off x="6446921" y="3128212"/>
            <a:ext cx="5594684" cy="1491916"/>
          </a:xfrm>
          <a:prstGeom prst="ellipse">
            <a:avLst/>
          </a:prstGeom>
          <a:solidFill>
            <a:srgbClr val="BC4C84"/>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2000" b="1" dirty="0">
                <a:solidFill>
                  <a:schemeClr val="tx1"/>
                </a:solidFill>
              </a:rPr>
              <a:t>موجات الافيون </a:t>
            </a:r>
            <a:endParaRPr lang="ar-IQ" sz="2400" b="1" dirty="0">
              <a:solidFill>
                <a:schemeClr val="tx1"/>
              </a:solidFill>
            </a:endParaRPr>
          </a:p>
          <a:p>
            <a:pPr algn="ctr"/>
            <a:r>
              <a:rPr lang="ar-IQ" sz="2000" b="1" dirty="0">
                <a:solidFill>
                  <a:schemeClr val="tx1"/>
                </a:solidFill>
              </a:rPr>
              <a:t>تعطي الشعور بالسعادة والنعاس ومحاكاة تأثير الافيون الحقيقي</a:t>
            </a:r>
          </a:p>
        </p:txBody>
      </p:sp>
      <p:sp>
        <p:nvSpPr>
          <p:cNvPr id="7" name="Oval 6">
            <a:extLst>
              <a:ext uri="{FF2B5EF4-FFF2-40B4-BE49-F238E27FC236}">
                <a16:creationId xmlns:a16="http://schemas.microsoft.com/office/drawing/2014/main" id="{45BD9715-E37C-E615-A341-BDF40D4A19F2}"/>
              </a:ext>
            </a:extLst>
          </p:cNvPr>
          <p:cNvSpPr/>
          <p:nvPr/>
        </p:nvSpPr>
        <p:spPr>
          <a:xfrm>
            <a:off x="2268955" y="5113422"/>
            <a:ext cx="7158789" cy="1491916"/>
          </a:xfrm>
          <a:prstGeom prst="ellipse">
            <a:avLst/>
          </a:prstGeom>
          <a:solidFill>
            <a:srgbClr val="BC4C84"/>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2000" b="1" dirty="0">
                <a:solidFill>
                  <a:schemeClr val="tx1"/>
                </a:solidFill>
              </a:rPr>
              <a:t>موجات الماريجوانا</a:t>
            </a:r>
            <a:endParaRPr lang="ar-IQ" sz="2400" b="1" dirty="0">
              <a:solidFill>
                <a:schemeClr val="tx1"/>
              </a:solidFill>
            </a:endParaRPr>
          </a:p>
          <a:p>
            <a:pPr algn="ctr"/>
            <a:r>
              <a:rPr lang="ar-IQ" sz="2000" b="1" dirty="0">
                <a:solidFill>
                  <a:schemeClr val="tx1"/>
                </a:solidFill>
              </a:rPr>
              <a:t>تهدأ وظائف الجسم وشعور يشبه تدخين نبات الماريجوانا</a:t>
            </a:r>
          </a:p>
        </p:txBody>
      </p:sp>
      <p:sp>
        <p:nvSpPr>
          <p:cNvPr id="8" name="Oval 7">
            <a:extLst>
              <a:ext uri="{FF2B5EF4-FFF2-40B4-BE49-F238E27FC236}">
                <a16:creationId xmlns:a16="http://schemas.microsoft.com/office/drawing/2014/main" id="{AB0AF14B-CDAB-AB37-20E3-8CA023ADA5DC}"/>
              </a:ext>
            </a:extLst>
          </p:cNvPr>
          <p:cNvSpPr/>
          <p:nvPr/>
        </p:nvSpPr>
        <p:spPr>
          <a:xfrm>
            <a:off x="108285" y="3152275"/>
            <a:ext cx="5594684" cy="1491916"/>
          </a:xfrm>
          <a:prstGeom prst="ellipse">
            <a:avLst/>
          </a:prstGeom>
          <a:solidFill>
            <a:srgbClr val="BC4C84"/>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2000" b="1" dirty="0">
                <a:solidFill>
                  <a:schemeClr val="tx1"/>
                </a:solidFill>
              </a:rPr>
              <a:t>موجات الكوكايين</a:t>
            </a:r>
          </a:p>
          <a:p>
            <a:pPr algn="ctr"/>
            <a:r>
              <a:rPr lang="ar-IQ" sz="2000" b="1" dirty="0">
                <a:solidFill>
                  <a:schemeClr val="tx1"/>
                </a:solidFill>
              </a:rPr>
              <a:t>مقطوعات تحمل نغمات منشطة للجهاز العصبي وتولد شعور بالطاقة</a:t>
            </a:r>
          </a:p>
        </p:txBody>
      </p:sp>
      <p:sp>
        <p:nvSpPr>
          <p:cNvPr id="9" name="Oval 8">
            <a:extLst>
              <a:ext uri="{FF2B5EF4-FFF2-40B4-BE49-F238E27FC236}">
                <a16:creationId xmlns:a16="http://schemas.microsoft.com/office/drawing/2014/main" id="{8284434E-6ACE-41D3-D217-3D6F56C60B5C}"/>
              </a:ext>
            </a:extLst>
          </p:cNvPr>
          <p:cNvSpPr/>
          <p:nvPr/>
        </p:nvSpPr>
        <p:spPr>
          <a:xfrm>
            <a:off x="197516" y="1155032"/>
            <a:ext cx="5650834" cy="1299410"/>
          </a:xfrm>
          <a:prstGeom prst="ellipse">
            <a:avLst/>
          </a:prstGeom>
          <a:solidFill>
            <a:srgbClr val="BC4C84"/>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2000" b="1" dirty="0">
                <a:solidFill>
                  <a:schemeClr val="tx1"/>
                </a:solidFill>
              </a:rPr>
              <a:t>موجات الترفيه</a:t>
            </a:r>
          </a:p>
          <a:p>
            <a:pPr algn="ctr"/>
            <a:r>
              <a:rPr lang="ar-IQ" sz="2000" b="1" dirty="0">
                <a:solidFill>
                  <a:schemeClr val="tx1"/>
                </a:solidFill>
              </a:rPr>
              <a:t>تمنح الشعور بالترفيه والسعادة وامتلاك كل ما يرغب فيه </a:t>
            </a:r>
          </a:p>
        </p:txBody>
      </p:sp>
    </p:spTree>
    <p:extLst>
      <p:ext uri="{BB962C8B-B14F-4D97-AF65-F5344CB8AC3E}">
        <p14:creationId xmlns:p14="http://schemas.microsoft.com/office/powerpoint/2010/main" val="151897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0CFC00-C86F-DDC9-292D-53F7AE97642F}"/>
              </a:ext>
            </a:extLst>
          </p:cNvPr>
          <p:cNvSpPr>
            <a:spLocks noGrp="1"/>
          </p:cNvSpPr>
          <p:nvPr>
            <p:ph idx="1"/>
          </p:nvPr>
        </p:nvSpPr>
        <p:spPr>
          <a:xfrm>
            <a:off x="324853" y="300789"/>
            <a:ext cx="11610473" cy="5876174"/>
          </a:xfrm>
        </p:spPr>
        <p:txBody>
          <a:bodyPr/>
          <a:lstStyle/>
          <a:p>
            <a:pPr marL="0" indent="0" algn="ctr">
              <a:buNone/>
            </a:pPr>
            <a:r>
              <a:rPr lang="ar-IQ" sz="3200" b="1" dirty="0">
                <a:highlight>
                  <a:srgbClr val="FFFF00"/>
                </a:highlight>
              </a:rPr>
              <a:t>اسباب تعرض الفرد لخطر الادمان </a:t>
            </a:r>
          </a:p>
          <a:p>
            <a:pPr marL="0" indent="0" algn="ctr">
              <a:buNone/>
            </a:pPr>
            <a:endParaRPr lang="ar-IQ" dirty="0"/>
          </a:p>
        </p:txBody>
      </p:sp>
      <p:sp>
        <p:nvSpPr>
          <p:cNvPr id="4" name="Rectangle: Rounded Corners 3">
            <a:extLst>
              <a:ext uri="{FF2B5EF4-FFF2-40B4-BE49-F238E27FC236}">
                <a16:creationId xmlns:a16="http://schemas.microsoft.com/office/drawing/2014/main" id="{CF417B6F-F54E-08AC-D427-D7AEC8133232}"/>
              </a:ext>
            </a:extLst>
          </p:cNvPr>
          <p:cNvSpPr/>
          <p:nvPr/>
        </p:nvSpPr>
        <p:spPr>
          <a:xfrm>
            <a:off x="6497053" y="1239254"/>
            <a:ext cx="5370093" cy="5317958"/>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r"/>
            <a:r>
              <a:rPr lang="ar-IQ" sz="2400" b="1" dirty="0">
                <a:solidFill>
                  <a:schemeClr val="tx1"/>
                </a:solidFill>
              </a:rPr>
              <a:t>اولا: الجهل بأخطار استعمال المخدر </a:t>
            </a:r>
            <a:endParaRPr lang="ar-IQ" sz="2800" b="1" dirty="0">
              <a:solidFill>
                <a:schemeClr val="tx1"/>
              </a:solidFill>
            </a:endParaRPr>
          </a:p>
          <a:p>
            <a:pPr algn="r"/>
            <a:r>
              <a:rPr lang="ar-IQ" sz="2400" b="1" dirty="0">
                <a:solidFill>
                  <a:schemeClr val="tx1"/>
                </a:solidFill>
              </a:rPr>
              <a:t>ثانياً: ضعف الوازع الديني والتنشئة الاجتماعية غير السليمة </a:t>
            </a:r>
          </a:p>
          <a:p>
            <a:pPr algn="r"/>
            <a:r>
              <a:rPr lang="ar-IQ" sz="2400" b="1" dirty="0">
                <a:solidFill>
                  <a:schemeClr val="tx1"/>
                </a:solidFill>
              </a:rPr>
              <a:t>ثالثاً: التفكك الاسري </a:t>
            </a:r>
          </a:p>
          <a:p>
            <a:pPr algn="r"/>
            <a:r>
              <a:rPr lang="ar-IQ" sz="2400" b="1" dirty="0">
                <a:solidFill>
                  <a:schemeClr val="tx1"/>
                </a:solidFill>
              </a:rPr>
              <a:t>رابعاً: الفقر والجهل والامية </a:t>
            </a:r>
          </a:p>
          <a:p>
            <a:pPr algn="r"/>
            <a:r>
              <a:rPr lang="ar-IQ" sz="2400" b="1" dirty="0">
                <a:solidFill>
                  <a:schemeClr val="tx1"/>
                </a:solidFill>
              </a:rPr>
              <a:t>خامساً: الثراء الفاحش والتبذير دون حساب</a:t>
            </a:r>
          </a:p>
          <a:p>
            <a:pPr algn="r"/>
            <a:r>
              <a:rPr lang="ar-IQ" sz="2400" b="1" dirty="0">
                <a:solidFill>
                  <a:schemeClr val="tx1"/>
                </a:solidFill>
              </a:rPr>
              <a:t>سادساً: انشغال الوالدين عن الابناء وانعدام الرقابة والتوجيه </a:t>
            </a:r>
          </a:p>
          <a:p>
            <a:pPr algn="r"/>
            <a:r>
              <a:rPr lang="ar-IQ" sz="2400" b="1" dirty="0">
                <a:solidFill>
                  <a:schemeClr val="tx1"/>
                </a:solidFill>
              </a:rPr>
              <a:t>سابعاً: مجالسة او مصاحبة رفاق السوء </a:t>
            </a:r>
          </a:p>
          <a:p>
            <a:pPr algn="r"/>
            <a:r>
              <a:rPr lang="ar-IQ" sz="2400" b="1" dirty="0">
                <a:solidFill>
                  <a:schemeClr val="tx1"/>
                </a:solidFill>
              </a:rPr>
              <a:t>ثامناً: البطالة والفراغ </a:t>
            </a:r>
          </a:p>
        </p:txBody>
      </p:sp>
      <p:pic>
        <p:nvPicPr>
          <p:cNvPr id="6" name="Picture 5">
            <a:extLst>
              <a:ext uri="{FF2B5EF4-FFF2-40B4-BE49-F238E27FC236}">
                <a16:creationId xmlns:a16="http://schemas.microsoft.com/office/drawing/2014/main" id="{CBDAD758-A45F-4E49-2A36-2FA7D32F9C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854" y="1239253"/>
            <a:ext cx="6104020" cy="5534526"/>
          </a:xfrm>
          <a:prstGeom prst="rect">
            <a:avLst/>
          </a:prstGeom>
        </p:spPr>
      </p:pic>
    </p:spTree>
    <p:extLst>
      <p:ext uri="{BB962C8B-B14F-4D97-AF65-F5344CB8AC3E}">
        <p14:creationId xmlns:p14="http://schemas.microsoft.com/office/powerpoint/2010/main" val="3814417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DAB1C7-3948-AAF5-7DF4-9B26CC9D75B1}"/>
              </a:ext>
            </a:extLst>
          </p:cNvPr>
          <p:cNvSpPr>
            <a:spLocks noGrp="1"/>
          </p:cNvSpPr>
          <p:nvPr>
            <p:ph idx="1"/>
          </p:nvPr>
        </p:nvSpPr>
        <p:spPr>
          <a:xfrm>
            <a:off x="288757" y="300789"/>
            <a:ext cx="11682663" cy="6304548"/>
          </a:xfrm>
        </p:spPr>
        <p:txBody>
          <a:bodyPr/>
          <a:lstStyle/>
          <a:p>
            <a:pPr marL="0" indent="0" algn="ctr">
              <a:buNone/>
            </a:pPr>
            <a:r>
              <a:rPr lang="ar-IQ" b="1" dirty="0">
                <a:highlight>
                  <a:srgbClr val="C0C0C0"/>
                </a:highlight>
              </a:rPr>
              <a:t>موقف القانون العراقي من المخدرات الرقمية </a:t>
            </a:r>
          </a:p>
          <a:p>
            <a:pPr marL="0" indent="0" algn="ctr">
              <a:buNone/>
            </a:pPr>
            <a:endParaRPr lang="ar-IQ" dirty="0"/>
          </a:p>
        </p:txBody>
      </p:sp>
      <p:sp>
        <p:nvSpPr>
          <p:cNvPr id="5" name="Rectangle: Rounded Corners 4">
            <a:extLst>
              <a:ext uri="{FF2B5EF4-FFF2-40B4-BE49-F238E27FC236}">
                <a16:creationId xmlns:a16="http://schemas.microsoft.com/office/drawing/2014/main" id="{0348EE86-CD41-61A9-5581-95F91E6EEE90}"/>
              </a:ext>
            </a:extLst>
          </p:cNvPr>
          <p:cNvSpPr/>
          <p:nvPr/>
        </p:nvSpPr>
        <p:spPr>
          <a:xfrm>
            <a:off x="288757" y="878305"/>
            <a:ext cx="11682663" cy="1022684"/>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ar-IQ" sz="2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ان الحلول القانونية لمواجهة هذه الظاهرة ينبغي ان تجد اساسها في قانون المخدرات والمؤثرات العقلية رقم(50) لسنة 2017 والذي عرف المخدرات والمؤثرات العقلية بأنها </a:t>
            </a:r>
          </a:p>
        </p:txBody>
      </p:sp>
      <p:sp>
        <p:nvSpPr>
          <p:cNvPr id="6" name="Rectangle: Rounded Corners 5">
            <a:extLst>
              <a:ext uri="{FF2B5EF4-FFF2-40B4-BE49-F238E27FC236}">
                <a16:creationId xmlns:a16="http://schemas.microsoft.com/office/drawing/2014/main" id="{E7841546-B0AB-330E-CDD5-100164422152}"/>
              </a:ext>
            </a:extLst>
          </p:cNvPr>
          <p:cNvSpPr/>
          <p:nvPr/>
        </p:nvSpPr>
        <p:spPr>
          <a:xfrm>
            <a:off x="6795451" y="2045368"/>
            <a:ext cx="5241755" cy="1383632"/>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2000" b="1" dirty="0">
                <a:solidFill>
                  <a:schemeClr val="tx1"/>
                </a:solidFill>
              </a:rPr>
              <a:t>المخدرات او المواد المخدرة : كل مادة طبيعية او تركيبية من المواد المدرجة في الجداول الاول والثاني والثالث والرابع الملحقة في هذا القانون</a:t>
            </a:r>
          </a:p>
        </p:txBody>
      </p:sp>
      <p:sp>
        <p:nvSpPr>
          <p:cNvPr id="7" name="Rectangle: Rounded Corners 6">
            <a:extLst>
              <a:ext uri="{FF2B5EF4-FFF2-40B4-BE49-F238E27FC236}">
                <a16:creationId xmlns:a16="http://schemas.microsoft.com/office/drawing/2014/main" id="{C4DADECD-633C-8F06-0DA7-DBE8B060BCEF}"/>
              </a:ext>
            </a:extLst>
          </p:cNvPr>
          <p:cNvSpPr/>
          <p:nvPr/>
        </p:nvSpPr>
        <p:spPr>
          <a:xfrm>
            <a:off x="6797842" y="3573379"/>
            <a:ext cx="5239364" cy="3537285"/>
          </a:xfrm>
          <a:prstGeom prst="round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2000" b="1" dirty="0">
                <a:solidFill>
                  <a:schemeClr val="tx1"/>
                </a:solidFill>
              </a:rPr>
              <a:t>المؤثرات العقلية : كل مادة طبيعية او تركيبية من المواد المدرجة في الجداول الخامس والسادس والسابع والثامن الملحقة بهذا القانون</a:t>
            </a:r>
          </a:p>
          <a:p>
            <a:pPr algn="ctr"/>
            <a:endParaRPr lang="ar-IQ" sz="2000" b="1" dirty="0">
              <a:solidFill>
                <a:schemeClr val="tx1"/>
              </a:solidFill>
            </a:endParaRPr>
          </a:p>
          <a:p>
            <a:pPr algn="ctr"/>
            <a:r>
              <a:rPr lang="ar-IQ" sz="2000" b="1" dirty="0">
                <a:solidFill>
                  <a:schemeClr val="tx1"/>
                </a:solidFill>
              </a:rPr>
              <a:t>تختلف المخدرات عن المؤثرات العقلية في ان الاولى مخصصة كمواد مخدرة وهي اما تكون طبيعية او طبيعية مصنعة او صناعية كالكرستال اما الثانية فأصلها يكون لاغراض علاجية لكن اساءة استخدامها يحولها الى مواد مخدرة كعلاج الصرع </a:t>
            </a:r>
          </a:p>
          <a:p>
            <a:pPr algn="ctr"/>
            <a:endParaRPr lang="ar-IQ" sz="2400" b="1" dirty="0">
              <a:solidFill>
                <a:schemeClr val="tx1"/>
              </a:solidFill>
            </a:endParaRPr>
          </a:p>
          <a:p>
            <a:pPr algn="ctr"/>
            <a:r>
              <a:rPr lang="ar-IQ" sz="2400" b="1" dirty="0">
                <a:solidFill>
                  <a:schemeClr val="tx1"/>
                </a:solidFill>
              </a:rPr>
              <a:t> </a:t>
            </a:r>
          </a:p>
        </p:txBody>
      </p:sp>
      <p:pic>
        <p:nvPicPr>
          <p:cNvPr id="9" name="Picture 8">
            <a:extLst>
              <a:ext uri="{FF2B5EF4-FFF2-40B4-BE49-F238E27FC236}">
                <a16:creationId xmlns:a16="http://schemas.microsoft.com/office/drawing/2014/main" id="{F9F4F2CB-2ACF-E5EA-14F8-4E70D2ABDB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543" y="1997242"/>
            <a:ext cx="6375122" cy="5077326"/>
          </a:xfrm>
          <a:prstGeom prst="rect">
            <a:avLst/>
          </a:prstGeom>
        </p:spPr>
      </p:pic>
    </p:spTree>
    <p:extLst>
      <p:ext uri="{BB962C8B-B14F-4D97-AF65-F5344CB8AC3E}">
        <p14:creationId xmlns:p14="http://schemas.microsoft.com/office/powerpoint/2010/main" val="495321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322</Words>
  <Application>Microsoft Office PowerPoint</Application>
  <PresentationFormat>Widescreen</PresentationFormat>
  <Paragraphs>42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aso1990jm@outlook.com</dc:creator>
  <cp:lastModifiedBy>aso1990jm@outlook.com</cp:lastModifiedBy>
  <cp:revision>12</cp:revision>
  <dcterms:created xsi:type="dcterms:W3CDTF">2025-03-10T19:19:44Z</dcterms:created>
  <dcterms:modified xsi:type="dcterms:W3CDTF">2025-03-11T08:40:25Z</dcterms:modified>
</cp:coreProperties>
</file>