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7D9BA7C-DB69-449F-9348-28D4CAAC7E0D}" type="datetimeFigureOut">
              <a:rPr lang="en-US" smtClean="0"/>
              <a:t>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17AC3F-87CC-4E08-9C95-51EA4FCDFCC5}" type="slidenum">
              <a:rPr lang="en-US" smtClean="0"/>
              <a:t>‹#›</a:t>
            </a:fld>
            <a:endParaRPr lang="en-US"/>
          </a:p>
        </p:txBody>
      </p:sp>
    </p:spTree>
    <p:extLst>
      <p:ext uri="{BB962C8B-B14F-4D97-AF65-F5344CB8AC3E}">
        <p14:creationId xmlns:p14="http://schemas.microsoft.com/office/powerpoint/2010/main" val="2344895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D9BA7C-DB69-449F-9348-28D4CAAC7E0D}" type="datetimeFigureOut">
              <a:rPr lang="en-US" smtClean="0"/>
              <a:t>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17AC3F-87CC-4E08-9C95-51EA4FCDFCC5}" type="slidenum">
              <a:rPr lang="en-US" smtClean="0"/>
              <a:t>‹#›</a:t>
            </a:fld>
            <a:endParaRPr lang="en-US"/>
          </a:p>
        </p:txBody>
      </p:sp>
    </p:spTree>
    <p:extLst>
      <p:ext uri="{BB962C8B-B14F-4D97-AF65-F5344CB8AC3E}">
        <p14:creationId xmlns:p14="http://schemas.microsoft.com/office/powerpoint/2010/main" val="1656077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D9BA7C-DB69-449F-9348-28D4CAAC7E0D}" type="datetimeFigureOut">
              <a:rPr lang="en-US" smtClean="0"/>
              <a:t>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17AC3F-87CC-4E08-9C95-51EA4FCDFCC5}" type="slidenum">
              <a:rPr lang="en-US" smtClean="0"/>
              <a:t>‹#›</a:t>
            </a:fld>
            <a:endParaRPr lang="en-US"/>
          </a:p>
        </p:txBody>
      </p:sp>
    </p:spTree>
    <p:extLst>
      <p:ext uri="{BB962C8B-B14F-4D97-AF65-F5344CB8AC3E}">
        <p14:creationId xmlns:p14="http://schemas.microsoft.com/office/powerpoint/2010/main" val="1299157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D9BA7C-DB69-449F-9348-28D4CAAC7E0D}" type="datetimeFigureOut">
              <a:rPr lang="en-US" smtClean="0"/>
              <a:t>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17AC3F-87CC-4E08-9C95-51EA4FCDFCC5}" type="slidenum">
              <a:rPr lang="en-US" smtClean="0"/>
              <a:t>‹#›</a:t>
            </a:fld>
            <a:endParaRPr lang="en-US"/>
          </a:p>
        </p:txBody>
      </p:sp>
    </p:spTree>
    <p:extLst>
      <p:ext uri="{BB962C8B-B14F-4D97-AF65-F5344CB8AC3E}">
        <p14:creationId xmlns:p14="http://schemas.microsoft.com/office/powerpoint/2010/main" val="3865914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D9BA7C-DB69-449F-9348-28D4CAAC7E0D}" type="datetimeFigureOut">
              <a:rPr lang="en-US" smtClean="0"/>
              <a:t>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17AC3F-87CC-4E08-9C95-51EA4FCDFCC5}" type="slidenum">
              <a:rPr lang="en-US" smtClean="0"/>
              <a:t>‹#›</a:t>
            </a:fld>
            <a:endParaRPr lang="en-US"/>
          </a:p>
        </p:txBody>
      </p:sp>
    </p:spTree>
    <p:extLst>
      <p:ext uri="{BB962C8B-B14F-4D97-AF65-F5344CB8AC3E}">
        <p14:creationId xmlns:p14="http://schemas.microsoft.com/office/powerpoint/2010/main" val="3925319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7D9BA7C-DB69-449F-9348-28D4CAAC7E0D}" type="datetimeFigureOut">
              <a:rPr lang="en-US" smtClean="0"/>
              <a:t>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17AC3F-87CC-4E08-9C95-51EA4FCDFCC5}" type="slidenum">
              <a:rPr lang="en-US" smtClean="0"/>
              <a:t>‹#›</a:t>
            </a:fld>
            <a:endParaRPr lang="en-US"/>
          </a:p>
        </p:txBody>
      </p:sp>
    </p:spTree>
    <p:extLst>
      <p:ext uri="{BB962C8B-B14F-4D97-AF65-F5344CB8AC3E}">
        <p14:creationId xmlns:p14="http://schemas.microsoft.com/office/powerpoint/2010/main" val="3617440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7D9BA7C-DB69-449F-9348-28D4CAAC7E0D}" type="datetimeFigureOut">
              <a:rPr lang="en-US" smtClean="0"/>
              <a:t>3/1/2025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17AC3F-87CC-4E08-9C95-51EA4FCDFCC5}" type="slidenum">
              <a:rPr lang="en-US" smtClean="0"/>
              <a:t>‹#›</a:t>
            </a:fld>
            <a:endParaRPr lang="en-US"/>
          </a:p>
        </p:txBody>
      </p:sp>
    </p:spTree>
    <p:extLst>
      <p:ext uri="{BB962C8B-B14F-4D97-AF65-F5344CB8AC3E}">
        <p14:creationId xmlns:p14="http://schemas.microsoft.com/office/powerpoint/2010/main" val="312311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7D9BA7C-DB69-449F-9348-28D4CAAC7E0D}" type="datetimeFigureOut">
              <a:rPr lang="en-US" smtClean="0"/>
              <a:t>3/1/2025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17AC3F-87CC-4E08-9C95-51EA4FCDFCC5}" type="slidenum">
              <a:rPr lang="en-US" smtClean="0"/>
              <a:t>‹#›</a:t>
            </a:fld>
            <a:endParaRPr lang="en-US"/>
          </a:p>
        </p:txBody>
      </p:sp>
    </p:spTree>
    <p:extLst>
      <p:ext uri="{BB962C8B-B14F-4D97-AF65-F5344CB8AC3E}">
        <p14:creationId xmlns:p14="http://schemas.microsoft.com/office/powerpoint/2010/main" val="126455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D9BA7C-DB69-449F-9348-28D4CAAC7E0D}" type="datetimeFigureOut">
              <a:rPr lang="en-US" smtClean="0"/>
              <a:t>3/1/2025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17AC3F-87CC-4E08-9C95-51EA4FCDFCC5}" type="slidenum">
              <a:rPr lang="en-US" smtClean="0"/>
              <a:t>‹#›</a:t>
            </a:fld>
            <a:endParaRPr lang="en-US"/>
          </a:p>
        </p:txBody>
      </p:sp>
    </p:spTree>
    <p:extLst>
      <p:ext uri="{BB962C8B-B14F-4D97-AF65-F5344CB8AC3E}">
        <p14:creationId xmlns:p14="http://schemas.microsoft.com/office/powerpoint/2010/main" val="2944465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D9BA7C-DB69-449F-9348-28D4CAAC7E0D}" type="datetimeFigureOut">
              <a:rPr lang="en-US" smtClean="0"/>
              <a:t>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17AC3F-87CC-4E08-9C95-51EA4FCDFCC5}" type="slidenum">
              <a:rPr lang="en-US" smtClean="0"/>
              <a:t>‹#›</a:t>
            </a:fld>
            <a:endParaRPr lang="en-US"/>
          </a:p>
        </p:txBody>
      </p:sp>
    </p:spTree>
    <p:extLst>
      <p:ext uri="{BB962C8B-B14F-4D97-AF65-F5344CB8AC3E}">
        <p14:creationId xmlns:p14="http://schemas.microsoft.com/office/powerpoint/2010/main" val="2684781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D9BA7C-DB69-449F-9348-28D4CAAC7E0D}" type="datetimeFigureOut">
              <a:rPr lang="en-US" smtClean="0"/>
              <a:t>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17AC3F-87CC-4E08-9C95-51EA4FCDFCC5}" type="slidenum">
              <a:rPr lang="en-US" smtClean="0"/>
              <a:t>‹#›</a:t>
            </a:fld>
            <a:endParaRPr lang="en-US"/>
          </a:p>
        </p:txBody>
      </p:sp>
    </p:spTree>
    <p:extLst>
      <p:ext uri="{BB962C8B-B14F-4D97-AF65-F5344CB8AC3E}">
        <p14:creationId xmlns:p14="http://schemas.microsoft.com/office/powerpoint/2010/main" val="3277899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D9BA7C-DB69-449F-9348-28D4CAAC7E0D}" type="datetimeFigureOut">
              <a:rPr lang="en-US" smtClean="0"/>
              <a:t>3/1/2025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17AC3F-87CC-4E08-9C95-51EA4FCDFCC5}" type="slidenum">
              <a:rPr lang="en-US" smtClean="0"/>
              <a:t>‹#›</a:t>
            </a:fld>
            <a:endParaRPr lang="en-US"/>
          </a:p>
        </p:txBody>
      </p:sp>
    </p:spTree>
    <p:extLst>
      <p:ext uri="{BB962C8B-B14F-4D97-AF65-F5344CB8AC3E}">
        <p14:creationId xmlns:p14="http://schemas.microsoft.com/office/powerpoint/2010/main" val="35544339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1"/>
            <a:ext cx="7772400" cy="1142999"/>
          </a:xfrm>
        </p:spPr>
        <p:txBody>
          <a:bodyPr>
            <a:normAutofit fontScale="90000"/>
          </a:bodyPr>
          <a:lstStyle/>
          <a:p>
            <a:r>
              <a:rPr lang="ar-IQ" dirty="0" smtClean="0"/>
              <a:t>حلقة نقاشية </a:t>
            </a:r>
            <a:br>
              <a:rPr lang="ar-IQ" dirty="0" smtClean="0"/>
            </a:br>
            <a:r>
              <a:rPr lang="ar-IQ" dirty="0" smtClean="0"/>
              <a:t/>
            </a:r>
            <a:br>
              <a:rPr lang="ar-IQ" dirty="0" smtClean="0"/>
            </a:br>
            <a:r>
              <a:rPr lang="ar-IQ" dirty="0" smtClean="0"/>
              <a:t>بعنوان </a:t>
            </a:r>
            <a:endParaRPr lang="en-US" dirty="0"/>
          </a:p>
        </p:txBody>
      </p:sp>
      <p:sp>
        <p:nvSpPr>
          <p:cNvPr id="3" name="Subtitle 2"/>
          <p:cNvSpPr>
            <a:spLocks noGrp="1"/>
          </p:cNvSpPr>
          <p:nvPr>
            <p:ph type="subTitle" idx="1"/>
          </p:nvPr>
        </p:nvSpPr>
        <p:spPr>
          <a:xfrm>
            <a:off x="1371600" y="2590800"/>
            <a:ext cx="6400800" cy="3048000"/>
          </a:xfrm>
        </p:spPr>
        <p:txBody>
          <a:bodyPr/>
          <a:lstStyle/>
          <a:p>
            <a:endParaRPr lang="ar-IQ" dirty="0" smtClean="0"/>
          </a:p>
          <a:p>
            <a:r>
              <a:rPr lang="ar-IQ" dirty="0" smtClean="0"/>
              <a:t>دور الاكاديميين في تحقيق الاستدامة المجتمعية</a:t>
            </a:r>
          </a:p>
          <a:p>
            <a:endParaRPr lang="ar-IQ" dirty="0" smtClean="0"/>
          </a:p>
          <a:p>
            <a:r>
              <a:rPr lang="ar-IQ" dirty="0" smtClean="0"/>
              <a:t>م.م. سعاد محمد جاسم </a:t>
            </a:r>
          </a:p>
          <a:p>
            <a:endParaRPr lang="ar-IQ" dirty="0"/>
          </a:p>
          <a:p>
            <a:endParaRPr lang="ar-IQ" dirty="0" smtClean="0"/>
          </a:p>
          <a:p>
            <a:endParaRPr lang="en-US" dirty="0"/>
          </a:p>
        </p:txBody>
      </p:sp>
    </p:spTree>
    <p:extLst>
      <p:ext uri="{BB962C8B-B14F-4D97-AF65-F5344CB8AC3E}">
        <p14:creationId xmlns:p14="http://schemas.microsoft.com/office/powerpoint/2010/main" val="3019403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r>
              <a:rPr lang="ar-IQ" dirty="0" smtClean="0"/>
              <a:t>خامساً- دور التعليم في تحقيق أهداف التنمية المستدامة :</a:t>
            </a:r>
          </a:p>
          <a:p>
            <a:pPr algn="ctr"/>
            <a:r>
              <a:rPr lang="ar-IQ" dirty="0" smtClean="0"/>
              <a:t>ظهر مؤخراً دور مهم للتعليم (بالخصوص التعليم العالي) بضرورة دراسة أهداف التنمية المستدامة عن طريق زيادة وتوجيه البحوث العلمية المتخصصة لغرض تحقيق أهداف التنمية المستدامة باعتبارها الرافد الحقيقي للعلوم والتكنولوجيا وتهيئة وتطوير أجيال متهيئة للحاضر والمستقبل ولكافة الاختصاصات ، ويتمثل هذا الدور في الآتي</a:t>
            </a:r>
          </a:p>
          <a:p>
            <a:endParaRPr lang="en-US" dirty="0"/>
          </a:p>
        </p:txBody>
      </p:sp>
    </p:spTree>
    <p:extLst>
      <p:ext uri="{BB962C8B-B14F-4D97-AF65-F5344CB8AC3E}">
        <p14:creationId xmlns:p14="http://schemas.microsoft.com/office/powerpoint/2010/main" val="21026704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endParaRPr lang="ar-IQ" dirty="0" smtClean="0"/>
          </a:p>
          <a:p>
            <a:pPr algn="ctr"/>
            <a:r>
              <a:rPr lang="ar-IQ" dirty="0" smtClean="0"/>
              <a:t>توجيه البحوث لدراسة الفقر ولإيجاد الحلول والفرضيات المناسبة للتخفيف من الفقر باعتباره تحدي يواجه العالم بأسره .</a:t>
            </a:r>
          </a:p>
          <a:p>
            <a:pPr algn="ctr"/>
            <a:r>
              <a:rPr lang="ar-IQ" dirty="0" smtClean="0"/>
              <a:t>توجيه البحوث لتحقيق غرض استدامة موارد البيئة والاعتناء بالجانب البيئي والحفاظ على الموارد المتاحة واستدامتها .</a:t>
            </a:r>
          </a:p>
          <a:p>
            <a:pPr algn="ctr"/>
            <a:r>
              <a:rPr lang="ar-IQ" dirty="0" smtClean="0"/>
              <a:t>إيجاد الحلول المناسبة للمساهمة في ترشيد استهلاك المواد الخام وديمومة الإنتاج وتحسين الطاقة .</a:t>
            </a:r>
          </a:p>
          <a:p>
            <a:pPr algn="ctr"/>
            <a:r>
              <a:rPr lang="ar-IQ" dirty="0" smtClean="0"/>
              <a:t>دراسة وجود وتشييد المدن والمستوطنات البشرية الحضرية الحديثة والنقل المستدام</a:t>
            </a:r>
          </a:p>
          <a:p>
            <a:endParaRPr lang="en-US" dirty="0"/>
          </a:p>
        </p:txBody>
      </p:sp>
    </p:spTree>
    <p:extLst>
      <p:ext uri="{BB962C8B-B14F-4D97-AF65-F5344CB8AC3E}">
        <p14:creationId xmlns:p14="http://schemas.microsoft.com/office/powerpoint/2010/main" val="15215754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ctr"/>
            <a:r>
              <a:rPr lang="ar-IQ" dirty="0" smtClean="0"/>
              <a:t>دراسة مشاكل المتغيرات الديموغرافية والتنمية السكانية من الناحية الاقتصادية والاجتماعية .</a:t>
            </a:r>
          </a:p>
          <a:p>
            <a:pPr algn="ctr"/>
            <a:r>
              <a:rPr lang="ar-IQ" dirty="0" smtClean="0"/>
              <a:t>البحث عن طرق وأساليب التثقيف والتوعية المجتمعية وتزويدهم بالمعلومات المتعلقة بالتنمية المستدامة .</a:t>
            </a:r>
          </a:p>
          <a:p>
            <a:pPr algn="ctr"/>
            <a:r>
              <a:rPr lang="ar-IQ" dirty="0" smtClean="0"/>
              <a:t>توجيه البحوث العلمية لتحقيق الاستجابة إلى متطلبات تحقيق أهداف التنمية المستدامة .</a:t>
            </a:r>
          </a:p>
          <a:p>
            <a:pPr algn="ctr"/>
            <a:r>
              <a:rPr lang="ar-IQ" dirty="0" smtClean="0"/>
              <a:t>دراسة وتحديد الصعوبات والمخاطر التي ستواجه عملية تنفيذ برامج وأهداف التنمية المستدامة .</a:t>
            </a:r>
          </a:p>
          <a:p>
            <a:pPr algn="ctr"/>
            <a:r>
              <a:rPr lang="ar-IQ" dirty="0" smtClean="0"/>
              <a:t>المشاركة البحثية الفعالة في دراسة وقياس الجهود الوطنية وجهود التنظيمات المجتمعية الدولية </a:t>
            </a:r>
          </a:p>
          <a:p>
            <a:endParaRPr lang="en-US" dirty="0"/>
          </a:p>
        </p:txBody>
      </p:sp>
    </p:spTree>
    <p:extLst>
      <p:ext uri="{BB962C8B-B14F-4D97-AF65-F5344CB8AC3E}">
        <p14:creationId xmlns:p14="http://schemas.microsoft.com/office/powerpoint/2010/main" val="41798132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r>
              <a:rPr lang="ar-IQ" dirty="0" smtClean="0"/>
              <a:t>ختاماً لا بد من وجود استراتيجية موضوعة لتحقيق أهداف التنمية المستدامة ويتم العمل على وضع آليات لتقييم هذه الاستراتيجية ووضع معايير للتقييم بما يتلائم والبيئة الوطنية للبلد مع ضرورة الاستفادة من تجارب الدول الأخرى من خلال إشراك أساتذة الجامعات والكليات والخبراء الوطنيين وأصحاب المصلحة (أفراد المجتمع)</a:t>
            </a:r>
            <a:endParaRPr lang="en-US" dirty="0"/>
          </a:p>
        </p:txBody>
      </p:sp>
    </p:spTree>
    <p:extLst>
      <p:ext uri="{BB962C8B-B14F-4D97-AF65-F5344CB8AC3E}">
        <p14:creationId xmlns:p14="http://schemas.microsoft.com/office/powerpoint/2010/main" val="40683139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200400"/>
            <a:ext cx="6324600" cy="2209800"/>
          </a:xfrm>
        </p:spPr>
        <p:txBody>
          <a:bodyPr/>
          <a:lstStyle/>
          <a:p>
            <a:endParaRPr lang="en-US" dirty="0"/>
          </a:p>
        </p:txBody>
      </p:sp>
      <p:sp>
        <p:nvSpPr>
          <p:cNvPr id="3" name="Content Placeholder 2"/>
          <p:cNvSpPr>
            <a:spLocks noGrp="1"/>
          </p:cNvSpPr>
          <p:nvPr>
            <p:ph idx="1"/>
          </p:nvPr>
        </p:nvSpPr>
        <p:spPr>
          <a:xfrm>
            <a:off x="457200" y="685801"/>
            <a:ext cx="8229600" cy="1676400"/>
          </a:xfrm>
        </p:spPr>
        <p:txBody>
          <a:bodyPr>
            <a:normAutofit/>
          </a:bodyPr>
          <a:lstStyle/>
          <a:p>
            <a:pPr algn="ctr"/>
            <a:r>
              <a:rPr lang="ar-IQ" sz="9600" dirty="0" smtClean="0"/>
              <a:t>شكرا لأصغائكم </a:t>
            </a:r>
            <a:endParaRPr lang="en-US" sz="9600" dirty="0"/>
          </a:p>
        </p:txBody>
      </p:sp>
    </p:spTree>
    <p:extLst>
      <p:ext uri="{BB962C8B-B14F-4D97-AF65-F5344CB8AC3E}">
        <p14:creationId xmlns:p14="http://schemas.microsoft.com/office/powerpoint/2010/main" val="3104005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IQ" dirty="0" smtClean="0"/>
              <a:t>أولاً- مفهوم التنمية المستدامة </a:t>
            </a:r>
            <a:endParaRPr lang="en-US" dirty="0"/>
          </a:p>
        </p:txBody>
      </p:sp>
      <p:sp>
        <p:nvSpPr>
          <p:cNvPr id="3" name="Content Placeholder 2"/>
          <p:cNvSpPr>
            <a:spLocks noGrp="1"/>
          </p:cNvSpPr>
          <p:nvPr>
            <p:ph idx="1"/>
          </p:nvPr>
        </p:nvSpPr>
        <p:spPr/>
        <p:txBody>
          <a:bodyPr/>
          <a:lstStyle/>
          <a:p>
            <a:endParaRPr lang="ar-IQ" dirty="0" smtClean="0"/>
          </a:p>
          <a:p>
            <a:pPr algn="ctr"/>
            <a:r>
              <a:rPr lang="ar-IQ" dirty="0" smtClean="0"/>
              <a:t>هناك وجهات نظر عديدة في وضع مفهوم للتنمية المستدامة ، إذ يراها البعض أنها قضية تنموية وبيئية فضلاً عن كونها قضية أخلاقية وإنسانية مصيرية ترتبط بالحاضر والمستقبل ، هذا يعني أن التنمية المستدامة هي التنمية التي تلبي احتياجات الجيل الحاضر دون التضحية أو الإضرار بقدرة الأجيال القادمة على تلبية احتياجاتها </a:t>
            </a:r>
          </a:p>
          <a:p>
            <a:endParaRPr lang="en-US" dirty="0"/>
          </a:p>
        </p:txBody>
      </p:sp>
    </p:spTree>
    <p:extLst>
      <p:ext uri="{BB962C8B-B14F-4D97-AF65-F5344CB8AC3E}">
        <p14:creationId xmlns:p14="http://schemas.microsoft.com/office/powerpoint/2010/main" val="1353499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ثانياً- أهداف التنمية المستدامة </a:t>
            </a:r>
            <a:endParaRPr lang="en-US" dirty="0"/>
          </a:p>
        </p:txBody>
      </p:sp>
      <p:sp>
        <p:nvSpPr>
          <p:cNvPr id="3" name="Content Placeholder 2"/>
          <p:cNvSpPr>
            <a:spLocks noGrp="1"/>
          </p:cNvSpPr>
          <p:nvPr>
            <p:ph idx="1"/>
          </p:nvPr>
        </p:nvSpPr>
        <p:spPr/>
        <p:txBody>
          <a:bodyPr>
            <a:normAutofit fontScale="85000" lnSpcReduction="20000"/>
          </a:bodyPr>
          <a:lstStyle/>
          <a:p>
            <a:pPr algn="ctr"/>
            <a:r>
              <a:rPr lang="ar-IQ" dirty="0" smtClean="0"/>
              <a:t>تهدف التنمية المستدامة إلى الحفاظ على خصائص إدارة الموارد الطبيعية المتجددة لتحقيق نوعية حياة أفضل للسكان من خلال تحسين الظروف المعيشية للمواطن ومراعاة كفاءة توزيع عائدات النمو الاقتصادي على وفق أنماط استثمارية عالية الجودة دون الضرر والإخلال بالتوازن البيئي والحفاظ على استمرارية الموارد الطبيعية .</a:t>
            </a:r>
          </a:p>
          <a:p>
            <a:pPr algn="ctr"/>
            <a:r>
              <a:rPr lang="ar-IQ" dirty="0" smtClean="0"/>
              <a:t>هذا يعني أن التنمية المستدامة تسعى لتحقيق التوازن البيئي بالمحافظة على البيئة لغرض سلامة الحياة الطبيعية وإنتاج الثروات المتجددة والاستخدام العادل للثروات غير المتجددة بفضل زيادة الوعي السكاني بالمشكلات البيئية القادمة وتنمية احساسهم بالمسؤولية اتجاهها عن طريق نشر ثقافة المشاركة الفعالة في إيجاد حلول مناسبة وإشراكهم في عملية وضع الحلول وفي إعداد وتنفيذ ومتابعة وتقديم البرامج ومشاريع التنمية المستدامة</a:t>
            </a:r>
          </a:p>
          <a:p>
            <a:endParaRPr lang="en-US" dirty="0"/>
          </a:p>
        </p:txBody>
      </p:sp>
    </p:spTree>
    <p:extLst>
      <p:ext uri="{BB962C8B-B14F-4D97-AF65-F5344CB8AC3E}">
        <p14:creationId xmlns:p14="http://schemas.microsoft.com/office/powerpoint/2010/main" val="4235073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ثالثاً- التكنولوجيا الحديثة </a:t>
            </a:r>
            <a:endParaRPr lang="en-US" dirty="0"/>
          </a:p>
        </p:txBody>
      </p:sp>
      <p:sp>
        <p:nvSpPr>
          <p:cNvPr id="3" name="Content Placeholder 2"/>
          <p:cNvSpPr>
            <a:spLocks noGrp="1"/>
          </p:cNvSpPr>
          <p:nvPr>
            <p:ph idx="1"/>
          </p:nvPr>
        </p:nvSpPr>
        <p:spPr/>
        <p:txBody>
          <a:bodyPr/>
          <a:lstStyle/>
          <a:p>
            <a:pPr algn="ctr"/>
            <a:r>
              <a:rPr lang="ar-IQ" dirty="0" smtClean="0"/>
              <a:t>ينبغي أن لا ننسى عمليات توظيف التكنولوجيا الحديثة لخدمة أهداف المجتمع من خلال توعية السكان لغرض تحسين نوعية حياة المجتمع وتحقيق أهدافه المنشودة وتحقيق النمو الاقتصادي بالمحافظة على الرأسمال الطبيعي (الموارد الطبيعية والبيئية) الذي بدوره يتطلب بنى تحتية ومؤسسات وإدارة ملائمة لمواجهة التقلبات وتحقيق المساواة في تقسيم الثروات بين الأجيال المتعاقبة </a:t>
            </a:r>
            <a:endParaRPr lang="en-US" dirty="0"/>
          </a:p>
        </p:txBody>
      </p:sp>
    </p:spTree>
    <p:extLst>
      <p:ext uri="{BB962C8B-B14F-4D97-AF65-F5344CB8AC3E}">
        <p14:creationId xmlns:p14="http://schemas.microsoft.com/office/powerpoint/2010/main" val="2392020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رابعاً- أبعاد التنمية المستدامة </a:t>
            </a:r>
            <a:endParaRPr lang="en-US" dirty="0"/>
          </a:p>
        </p:txBody>
      </p:sp>
      <p:sp>
        <p:nvSpPr>
          <p:cNvPr id="3" name="Content Placeholder 2"/>
          <p:cNvSpPr>
            <a:spLocks noGrp="1"/>
          </p:cNvSpPr>
          <p:nvPr>
            <p:ph idx="1"/>
          </p:nvPr>
        </p:nvSpPr>
        <p:spPr/>
        <p:txBody>
          <a:bodyPr>
            <a:normAutofit fontScale="77500" lnSpcReduction="20000"/>
          </a:bodyPr>
          <a:lstStyle/>
          <a:p>
            <a:pPr algn="ctr"/>
            <a:endParaRPr lang="ar-IQ" dirty="0" smtClean="0"/>
          </a:p>
          <a:p>
            <a:pPr algn="ctr"/>
            <a:r>
              <a:rPr lang="ar-IQ" dirty="0" smtClean="0"/>
              <a:t>‌أ- البعد الاقتصادي :</a:t>
            </a:r>
          </a:p>
          <a:p>
            <a:pPr algn="ctr"/>
            <a:r>
              <a:rPr lang="ar-IQ" dirty="0" smtClean="0"/>
              <a:t>تتعلق التنمية الاقتصادية بالإنتاجية من خلال تقديمها للمجتمع إنتاجية جديدة أفضل ورفع مستوى الإنتاج عن طريق خلق تنظيمات أفضل والتغيير نحو الأحسن لزيادة الطاقة الإنتاجية بتنمية الإمكانات المادية والبشرية لإنتاج الدخل الحقيقي في المجتمع وخلق الترابط بين الأنظمة والقوانين المحلية والعالمية ، أما عناصر ومقومات التنمية الاقتصادية فهي :</a:t>
            </a:r>
          </a:p>
          <a:p>
            <a:pPr algn="ctr"/>
            <a:endParaRPr lang="ar-IQ" dirty="0" smtClean="0"/>
          </a:p>
          <a:p>
            <a:pPr algn="ctr"/>
            <a:r>
              <a:rPr lang="ar-IQ" dirty="0" smtClean="0"/>
              <a:t>إحداث التغيرات في الهيكل والبناء الاقتصادي .</a:t>
            </a:r>
          </a:p>
          <a:p>
            <a:pPr algn="ctr"/>
            <a:r>
              <a:rPr lang="ar-IQ" dirty="0" smtClean="0"/>
              <a:t>إعادة توزيع الدخل لصالح الطبقة الفقيرة .</a:t>
            </a:r>
          </a:p>
          <a:p>
            <a:pPr algn="ctr"/>
            <a:r>
              <a:rPr lang="ar-IQ" dirty="0" smtClean="0"/>
              <a:t>ضرورة الاهتمام بنوعية السلع والخدمات المنتجة وإعطاء الأولوية للأساسيات </a:t>
            </a:r>
          </a:p>
          <a:p>
            <a:endParaRPr lang="en-US" dirty="0"/>
          </a:p>
        </p:txBody>
      </p:sp>
    </p:spTree>
    <p:extLst>
      <p:ext uri="{BB962C8B-B14F-4D97-AF65-F5344CB8AC3E}">
        <p14:creationId xmlns:p14="http://schemas.microsoft.com/office/powerpoint/2010/main" val="415227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algn="ctr"/>
            <a:endParaRPr lang="ar-IQ" dirty="0" smtClean="0"/>
          </a:p>
          <a:p>
            <a:pPr algn="ctr"/>
            <a:r>
              <a:rPr lang="ar-IQ" dirty="0" smtClean="0"/>
              <a:t>‌ب- البعد الاجتماعي :</a:t>
            </a:r>
          </a:p>
          <a:p>
            <a:pPr algn="ctr"/>
            <a:r>
              <a:rPr lang="ar-IQ" dirty="0" smtClean="0"/>
              <a:t>يهدف لتطوير الناس والمجتمعات بطريقة تضمن تحسين الظروف المعيشية والصحية من خلال تحسين مستوى الرعاية الصحية والتعليم فضلاً عن إشراك المجتمعات في صنع القرارات التنموية التي لها التأثير المباشر على حياتهم آخذين بنظر الاعتبار الإنصاف والمساواة للأجيال في الوقت الحاضر والمستقبل في الحصول على الموارد الطبيعية والخدمات الاجتماعية وتحسين فرص التعليم والرعاية الصحية </a:t>
            </a:r>
          </a:p>
          <a:p>
            <a:endParaRPr lang="en-US" dirty="0"/>
          </a:p>
        </p:txBody>
      </p:sp>
    </p:spTree>
    <p:extLst>
      <p:ext uri="{BB962C8B-B14F-4D97-AF65-F5344CB8AC3E}">
        <p14:creationId xmlns:p14="http://schemas.microsoft.com/office/powerpoint/2010/main" val="1069974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algn="ctr"/>
            <a:r>
              <a:rPr lang="ar-IQ" dirty="0" smtClean="0"/>
              <a:t>ومن آثار البعد الاجتماعي :</a:t>
            </a:r>
          </a:p>
          <a:p>
            <a:pPr algn="ctr"/>
            <a:r>
              <a:rPr lang="ar-IQ" dirty="0" smtClean="0"/>
              <a:t>السيطرة على النمو السكاني من أجل تحقيق توازن بين حجم السكان والموارد المتاحة .</a:t>
            </a:r>
          </a:p>
          <a:p>
            <a:pPr algn="ctr"/>
            <a:r>
              <a:rPr lang="ar-IQ" dirty="0" smtClean="0"/>
              <a:t>تفعيل التنمية الريفية النشيطة باتخاذ التدابير اللازمة لتقليل الزحف نحو المدن .</a:t>
            </a:r>
          </a:p>
          <a:p>
            <a:pPr algn="ctr"/>
            <a:r>
              <a:rPr lang="ar-IQ" dirty="0" smtClean="0"/>
              <a:t>ضرورة إيصال الخدمات الاجتماعية كالصحة والتعليم لمساعدتهم على حماية الغابات وموارد التربة والتنوع البيولوجي .</a:t>
            </a:r>
          </a:p>
          <a:p>
            <a:pPr algn="ctr"/>
            <a:r>
              <a:rPr lang="ar-IQ" dirty="0" smtClean="0"/>
              <a:t>دعم الشباب وبناء قدراتهم في التعليم والتدريب والإدارة السليمة والاستثمار .</a:t>
            </a:r>
          </a:p>
          <a:p>
            <a:pPr algn="ctr"/>
            <a:r>
              <a:rPr lang="ar-IQ" dirty="0" smtClean="0"/>
              <a:t>تكافئ الفرص بين الرجل والمرأة لضمان مشاركتهم بفعالية في صياغة القرارات ورسم السياسات</a:t>
            </a:r>
          </a:p>
          <a:p>
            <a:endParaRPr lang="en-US" dirty="0"/>
          </a:p>
        </p:txBody>
      </p:sp>
    </p:spTree>
    <p:extLst>
      <p:ext uri="{BB962C8B-B14F-4D97-AF65-F5344CB8AC3E}">
        <p14:creationId xmlns:p14="http://schemas.microsoft.com/office/powerpoint/2010/main" val="68132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ctr"/>
            <a:r>
              <a:rPr lang="ar-IQ" dirty="0" smtClean="0"/>
              <a:t>ج- البعد البيئي :</a:t>
            </a:r>
          </a:p>
          <a:p>
            <a:pPr algn="ctr"/>
            <a:r>
              <a:rPr lang="ar-IQ" dirty="0" smtClean="0"/>
              <a:t>يهدف هذا البعد إلى الحفاظ على موارد البيئة الطبيعية والاستخدام الرشيد والأمثل للموارد القابلة للنضوب والبحث المستمر لإيجاد الحلول الكفيلة من الاستهلاك غير المبرر وغير الرشيد فضلاً عن الحد من العوامل الملوثة للبيئة ، وهذا ما يسمى الاقتصاد البيئي الذي أشار إلى توظيف البيئة المادية بعيداً عن التلوث ونشر الوعي البيئي والاجتماعي لحماية البيئة من التلوث والاستنزاف للمحافظة على تنوع الأحياء </a:t>
            </a:r>
          </a:p>
          <a:p>
            <a:endParaRPr lang="en-US" dirty="0"/>
          </a:p>
        </p:txBody>
      </p:sp>
    </p:spTree>
    <p:extLst>
      <p:ext uri="{BB962C8B-B14F-4D97-AF65-F5344CB8AC3E}">
        <p14:creationId xmlns:p14="http://schemas.microsoft.com/office/powerpoint/2010/main" val="1162924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r>
              <a:rPr lang="ar-IQ" dirty="0" smtClean="0"/>
              <a:t>.</a:t>
            </a:r>
          </a:p>
          <a:p>
            <a:pPr algn="ctr"/>
            <a:r>
              <a:rPr lang="ar-IQ" dirty="0" smtClean="0"/>
              <a:t>‌د- البعد المؤسساتي التقني :</a:t>
            </a:r>
          </a:p>
          <a:p>
            <a:pPr algn="ctr"/>
            <a:r>
              <a:rPr lang="ar-IQ" dirty="0" smtClean="0"/>
              <a:t>تُعنى التنمية المستدامة بالتكنولوجيا النظيفة والمُحسنة بغرض التقليص من استهلاك الطاقة وتقليل الملوثات عن طريق استثمارات كبيرة في التكنولوجيا المكتسبة (استثمارات التعليم والتنمية البشرية) بإيجاد مصادر طاقة بديلة </a:t>
            </a:r>
          </a:p>
          <a:p>
            <a:endParaRPr lang="en-US" dirty="0"/>
          </a:p>
        </p:txBody>
      </p:sp>
    </p:spTree>
    <p:extLst>
      <p:ext uri="{BB962C8B-B14F-4D97-AF65-F5344CB8AC3E}">
        <p14:creationId xmlns:p14="http://schemas.microsoft.com/office/powerpoint/2010/main" val="11855904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762</Words>
  <Application>Microsoft Office PowerPoint</Application>
  <PresentationFormat>On-screen Show (4:3)</PresentationFormat>
  <Paragraphs>50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حلقة نقاشية   بعنوان </vt:lpstr>
      <vt:lpstr>أولاً- مفهوم التنمية المستدامة </vt:lpstr>
      <vt:lpstr>ثانياً- أهداف التنمية المستدامة </vt:lpstr>
      <vt:lpstr>ثالثاً- التكنولوجيا الحديثة </vt:lpstr>
      <vt:lpstr>رابعاً- أبعاد التنمية المستدامة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حلقة نقاشية   بعنوان</dc:title>
  <dc:creator>DR.Ahmed Saker 2O11</dc:creator>
  <cp:lastModifiedBy>DR.Ahmed Saker 2O11</cp:lastModifiedBy>
  <cp:revision>3</cp:revision>
  <dcterms:created xsi:type="dcterms:W3CDTF">2025-03-02T07:22:15Z</dcterms:created>
  <dcterms:modified xsi:type="dcterms:W3CDTF">2025-03-02T07:43:17Z</dcterms:modified>
</cp:coreProperties>
</file>