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64" r:id="rId4"/>
    <p:sldId id="259" r:id="rId5"/>
    <p:sldId id="260" r:id="rId6"/>
    <p:sldId id="265" r:id="rId7"/>
    <p:sldId id="261" r:id="rId8"/>
    <p:sldId id="262" r:id="rId9"/>
    <p:sldId id="263" r:id="rId10"/>
    <p:sldId id="266" r:id="rId11"/>
    <p:sldId id="267" r:id="rId12"/>
    <p:sldId id="269" r:id="rId13"/>
    <p:sldId id="270" r:id="rId14"/>
    <p:sldId id="268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5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00"/>
    <p:restoredTop sz="94650"/>
  </p:normalViewPr>
  <p:slideViewPr>
    <p:cSldViewPr snapToGrid="0">
      <p:cViewPr varScale="1">
        <p:scale>
          <a:sx n="89" d="100"/>
          <a:sy n="89" d="100"/>
        </p:scale>
        <p:origin x="208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FEF1C8EB-293A-F041-8D4D-8D8D9F327854}" type="datetimeFigureOut">
              <a:rPr lang="en-IQ" smtClean="0"/>
              <a:t>17/11/2024</a:t>
            </a:fld>
            <a:endParaRPr lang="en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04BDA2F7-CD2B-C843-A996-6F4DB4466474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24019984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1C8EB-293A-F041-8D4D-8D8D9F327854}" type="datetimeFigureOut">
              <a:rPr lang="en-IQ" smtClean="0"/>
              <a:t>17/11/2024</a:t>
            </a:fld>
            <a:endParaRPr lang="en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A2F7-CD2B-C843-A996-6F4DB4466474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367257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1C8EB-293A-F041-8D4D-8D8D9F327854}" type="datetimeFigureOut">
              <a:rPr lang="en-IQ" smtClean="0"/>
              <a:t>17/11/2024</a:t>
            </a:fld>
            <a:endParaRPr lang="en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A2F7-CD2B-C843-A996-6F4DB4466474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4753388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1C8EB-293A-F041-8D4D-8D8D9F327854}" type="datetimeFigureOut">
              <a:rPr lang="en-IQ" smtClean="0"/>
              <a:t>17/11/2024</a:t>
            </a:fld>
            <a:endParaRPr lang="en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A2F7-CD2B-C843-A996-6F4DB4466474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12331510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1C8EB-293A-F041-8D4D-8D8D9F327854}" type="datetimeFigureOut">
              <a:rPr lang="en-IQ" smtClean="0"/>
              <a:t>17/11/2024</a:t>
            </a:fld>
            <a:endParaRPr lang="en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A2F7-CD2B-C843-A996-6F4DB4466474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2126115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1C8EB-293A-F041-8D4D-8D8D9F327854}" type="datetimeFigureOut">
              <a:rPr lang="en-IQ" smtClean="0"/>
              <a:t>17/11/2024</a:t>
            </a:fld>
            <a:endParaRPr lang="en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A2F7-CD2B-C843-A996-6F4DB4466474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34125061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1C8EB-293A-F041-8D4D-8D8D9F327854}" type="datetimeFigureOut">
              <a:rPr lang="en-IQ" smtClean="0"/>
              <a:t>17/11/2024</a:t>
            </a:fld>
            <a:endParaRPr lang="en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A2F7-CD2B-C843-A996-6F4DB4466474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13253729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1C8EB-293A-F041-8D4D-8D8D9F327854}" type="datetimeFigureOut">
              <a:rPr lang="en-IQ" smtClean="0"/>
              <a:t>17/11/2024</a:t>
            </a:fld>
            <a:endParaRPr lang="en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A2F7-CD2B-C843-A996-6F4DB4466474}" type="slidenum">
              <a:rPr lang="en-IQ" smtClean="0"/>
              <a:t>‹#›</a:t>
            </a:fld>
            <a:endParaRPr lang="en-IQ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3964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1C8EB-293A-F041-8D4D-8D8D9F327854}" type="datetimeFigureOut">
              <a:rPr lang="en-IQ" smtClean="0"/>
              <a:t>17/11/2024</a:t>
            </a:fld>
            <a:endParaRPr lang="en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A2F7-CD2B-C843-A996-6F4DB4466474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1234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1C8EB-293A-F041-8D4D-8D8D9F327854}" type="datetimeFigureOut">
              <a:rPr lang="en-IQ" smtClean="0"/>
              <a:t>17/11/2024</a:t>
            </a:fld>
            <a:endParaRPr lang="en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A2F7-CD2B-C843-A996-6F4DB4466474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1167638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1C8EB-293A-F041-8D4D-8D8D9F327854}" type="datetimeFigureOut">
              <a:rPr lang="en-IQ" smtClean="0"/>
              <a:t>17/11/2024</a:t>
            </a:fld>
            <a:endParaRPr lang="en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A2F7-CD2B-C843-A996-6F4DB4466474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912175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1C8EB-293A-F041-8D4D-8D8D9F327854}" type="datetimeFigureOut">
              <a:rPr lang="en-IQ" smtClean="0"/>
              <a:t>17/11/2024</a:t>
            </a:fld>
            <a:endParaRPr lang="en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A2F7-CD2B-C843-A996-6F4DB4466474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548874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1C8EB-293A-F041-8D4D-8D8D9F327854}" type="datetimeFigureOut">
              <a:rPr lang="en-IQ" smtClean="0"/>
              <a:t>17/11/2024</a:t>
            </a:fld>
            <a:endParaRPr lang="en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A2F7-CD2B-C843-A996-6F4DB4466474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2224020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1C8EB-293A-F041-8D4D-8D8D9F327854}" type="datetimeFigureOut">
              <a:rPr lang="en-IQ" smtClean="0"/>
              <a:t>17/11/2024</a:t>
            </a:fld>
            <a:endParaRPr lang="en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A2F7-CD2B-C843-A996-6F4DB4466474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1492163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1C8EB-293A-F041-8D4D-8D8D9F327854}" type="datetimeFigureOut">
              <a:rPr lang="en-IQ" smtClean="0"/>
              <a:t>17/11/2024</a:t>
            </a:fld>
            <a:endParaRPr lang="en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A2F7-CD2B-C843-A996-6F4DB4466474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2758907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1C8EB-293A-F041-8D4D-8D8D9F327854}" type="datetimeFigureOut">
              <a:rPr lang="en-IQ" smtClean="0"/>
              <a:t>17/11/2024</a:t>
            </a:fld>
            <a:endParaRPr lang="en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A2F7-CD2B-C843-A996-6F4DB4466474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1365096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1C8EB-293A-F041-8D4D-8D8D9F327854}" type="datetimeFigureOut">
              <a:rPr lang="en-IQ" smtClean="0"/>
              <a:t>17/11/2024</a:t>
            </a:fld>
            <a:endParaRPr lang="en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A2F7-CD2B-C843-A996-6F4DB4466474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1645484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EF1C8EB-293A-F041-8D4D-8D8D9F327854}" type="datetimeFigureOut">
              <a:rPr lang="en-IQ" smtClean="0"/>
              <a:t>17/11/2024</a:t>
            </a:fld>
            <a:endParaRPr lang="en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4BDA2F7-CD2B-C843-A996-6F4DB4466474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41433054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6A2E881-41C0-6194-AAF2-CA354B40871A}"/>
              </a:ext>
            </a:extLst>
          </p:cNvPr>
          <p:cNvSpPr txBox="1"/>
          <p:nvPr/>
        </p:nvSpPr>
        <p:spPr>
          <a:xfrm>
            <a:off x="2260073" y="2109253"/>
            <a:ext cx="746379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Q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Arduino Programming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7EBEC0-8765-EBE0-9E96-DC8CAB48A0FB}"/>
              </a:ext>
            </a:extLst>
          </p:cNvPr>
          <p:cNvSpPr txBox="1"/>
          <p:nvPr/>
        </p:nvSpPr>
        <p:spPr>
          <a:xfrm>
            <a:off x="1794510" y="4255770"/>
            <a:ext cx="80962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Q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</a:p>
          <a:p>
            <a:pPr algn="ctr"/>
            <a:r>
              <a:rPr lang="en-IQ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A.L. Mohanad Ghai Khamees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68A9F54-320C-24C2-150F-300393BB17C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53" y="549314"/>
            <a:ext cx="1968855" cy="199716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EC81582-A473-714C-7A32-CCA2AF61FE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863" y="588663"/>
            <a:ext cx="2196374" cy="2067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4662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BFB52D-6961-CC50-4759-E9C5B7C58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7F82455-8DCC-F07B-06BE-07ADB9278D5B}"/>
              </a:ext>
            </a:extLst>
          </p:cNvPr>
          <p:cNvSpPr txBox="1"/>
          <p:nvPr/>
        </p:nvSpPr>
        <p:spPr>
          <a:xfrm>
            <a:off x="491490" y="480060"/>
            <a:ext cx="1115568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Q" sz="4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Products of the Arduino Company:</a:t>
            </a:r>
          </a:p>
          <a:p>
            <a:pPr algn="just"/>
            <a:endParaRPr lang="en-IQ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Q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many Arduino Hardware products, they can be mainly divided into 2 groups, which are:</a:t>
            </a:r>
          </a:p>
          <a:p>
            <a:pPr algn="just"/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IQ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Developments boards</a:t>
            </a:r>
          </a:p>
          <a:p>
            <a:pPr algn="just"/>
            <a:r>
              <a:rPr lang="en-IQ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B- Accessory boards </a:t>
            </a:r>
          </a:p>
        </p:txBody>
      </p:sp>
    </p:spTree>
    <p:extLst>
      <p:ext uri="{BB962C8B-B14F-4D97-AF65-F5344CB8AC3E}">
        <p14:creationId xmlns:p14="http://schemas.microsoft.com/office/powerpoint/2010/main" val="1090267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22D8A-C69B-2112-4FCF-6DFDA4B0F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2EF8B34-A230-076C-E2F8-D271A2228E46}"/>
              </a:ext>
            </a:extLst>
          </p:cNvPr>
          <p:cNvSpPr txBox="1"/>
          <p:nvPr/>
        </p:nvSpPr>
        <p:spPr>
          <a:xfrm>
            <a:off x="0" y="480060"/>
            <a:ext cx="661267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IQ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Developments boards</a:t>
            </a:r>
          </a:p>
          <a:p>
            <a:pPr algn="just"/>
            <a:endParaRPr lang="en-IQ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Q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are boards that contain a microcontroller unit that can be programmed to perform a certain task.</a:t>
            </a:r>
          </a:p>
        </p:txBody>
      </p:sp>
      <p:pic>
        <p:nvPicPr>
          <p:cNvPr id="3" name="Picture 2" descr="Several different electronic components&#10;&#10;Description automatically generated">
            <a:extLst>
              <a:ext uri="{FF2B5EF4-FFF2-40B4-BE49-F238E27FC236}">
                <a16:creationId xmlns:a16="http://schemas.microsoft.com/office/drawing/2014/main" id="{F4782C2C-54C4-86B9-D822-EA0BDA4B91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7160" y="2096740"/>
            <a:ext cx="5034526" cy="3785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911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7A7F4F-952D-7AD5-99BA-009D225ACA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244821-6D9C-AFF6-5C8F-DDF33C5A228D}"/>
              </a:ext>
            </a:extLst>
          </p:cNvPr>
          <p:cNvSpPr txBox="1"/>
          <p:nvPr/>
        </p:nvSpPr>
        <p:spPr>
          <a:xfrm>
            <a:off x="0" y="480060"/>
            <a:ext cx="1205446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IQ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Developments boards</a:t>
            </a:r>
          </a:p>
          <a:p>
            <a:pPr algn="just"/>
            <a:r>
              <a:rPr lang="en-IQ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development boards include the following:</a:t>
            </a:r>
          </a:p>
          <a:p>
            <a:pPr algn="just"/>
            <a:endParaRPr lang="en-IQ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Q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I- Arduino Uno</a:t>
            </a:r>
          </a:p>
          <a:p>
            <a:pPr algn="just"/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IQ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Arduino Leonardo</a:t>
            </a:r>
          </a:p>
          <a:p>
            <a:pPr algn="just"/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Q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II- Arduino Mega</a:t>
            </a:r>
          </a:p>
          <a:p>
            <a:pPr algn="just"/>
            <a:r>
              <a:rPr lang="en-IQ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IV- Arduino Due</a:t>
            </a:r>
          </a:p>
          <a:p>
            <a:pPr algn="just"/>
            <a:r>
              <a:rPr lang="en-IQ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many other boards</a:t>
            </a:r>
          </a:p>
        </p:txBody>
      </p:sp>
    </p:spTree>
    <p:extLst>
      <p:ext uri="{BB962C8B-B14F-4D97-AF65-F5344CB8AC3E}">
        <p14:creationId xmlns:p14="http://schemas.microsoft.com/office/powerpoint/2010/main" val="2326816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57F2F9-FAC2-48D6-D169-AB7A653DD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8FB2C78-7345-8BDE-AA90-7B63A823CDC9}"/>
              </a:ext>
            </a:extLst>
          </p:cNvPr>
          <p:cNvSpPr txBox="1"/>
          <p:nvPr/>
        </p:nvSpPr>
        <p:spPr>
          <a:xfrm>
            <a:off x="0" y="480060"/>
            <a:ext cx="1205446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IQ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Developments boards</a:t>
            </a:r>
          </a:p>
          <a:p>
            <a:pPr algn="just"/>
            <a:endParaRPr lang="en-IQ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Q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previous 4 boards differ from each other in the used microcontroller, clock, and some other differences</a:t>
            </a:r>
          </a:p>
        </p:txBody>
      </p:sp>
    </p:spTree>
    <p:extLst>
      <p:ext uri="{BB962C8B-B14F-4D97-AF65-F5344CB8AC3E}">
        <p14:creationId xmlns:p14="http://schemas.microsoft.com/office/powerpoint/2010/main" val="25695181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002AC-D90B-CE55-1DEB-75D95006C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32CED36-DE20-F5D7-9915-EE25FE53F557}"/>
              </a:ext>
            </a:extLst>
          </p:cNvPr>
          <p:cNvSpPr txBox="1"/>
          <p:nvPr/>
        </p:nvSpPr>
        <p:spPr>
          <a:xfrm>
            <a:off x="491490" y="480060"/>
            <a:ext cx="111556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Q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B- Accessory boards </a:t>
            </a:r>
          </a:p>
          <a:p>
            <a:pPr algn="just"/>
            <a:endParaRPr lang="en-IQ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Q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are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boards that simplify adding a function to the proposed circuit. They include shield boards (sometimes called shields)</a:t>
            </a:r>
            <a:endParaRPr lang="en-IQ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8888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80A2D-5B79-6090-3B36-FD293C3C91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2E4A184-1AC3-CD96-9C76-B8E788E82263}"/>
              </a:ext>
            </a:extLst>
          </p:cNvPr>
          <p:cNvSpPr txBox="1"/>
          <p:nvPr/>
        </p:nvSpPr>
        <p:spPr>
          <a:xfrm>
            <a:off x="0" y="480060"/>
            <a:ext cx="1205446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 Arduino Uno Board:</a:t>
            </a:r>
          </a:p>
          <a:p>
            <a:pPr algn="just"/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the most commonly used Arduino board since it is very simple, and it has sufficient number of input and output pins. It also contains a memory that is capable of saving programs that perform multiple goals</a:t>
            </a:r>
          </a:p>
          <a:p>
            <a:pPr algn="just"/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IQ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1280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3ED5B6-AF47-5B08-7641-8191C414E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4C5D942-3A52-7A78-CAB8-D45E2B9E89BF}"/>
              </a:ext>
            </a:extLst>
          </p:cNvPr>
          <p:cNvSpPr txBox="1"/>
          <p:nvPr/>
        </p:nvSpPr>
        <p:spPr>
          <a:xfrm>
            <a:off x="0" y="480060"/>
            <a:ext cx="120544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 Arduino Uno Board:</a:t>
            </a:r>
          </a:p>
        </p:txBody>
      </p:sp>
      <p:pic>
        <p:nvPicPr>
          <p:cNvPr id="3" name="Picture 2" descr="A green circuit board with black wires and a black connector&#10;&#10;Description automatically generated">
            <a:extLst>
              <a:ext uri="{FF2B5EF4-FFF2-40B4-BE49-F238E27FC236}">
                <a16:creationId xmlns:a16="http://schemas.microsoft.com/office/drawing/2014/main" id="{C1A96E92-FCC0-4132-41F3-23C65ABC30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8302" y="1456213"/>
            <a:ext cx="6293279" cy="473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6837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BD7349-E1FC-001D-DB03-C0661B9653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BB4EB87-9F82-ECFA-2573-145349016E82}"/>
              </a:ext>
            </a:extLst>
          </p:cNvPr>
          <p:cNvSpPr txBox="1"/>
          <p:nvPr/>
        </p:nvSpPr>
        <p:spPr>
          <a:xfrm>
            <a:off x="0" y="480060"/>
            <a:ext cx="120544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Q" sz="4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 Examples of Arduino Circuits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A circuit board with wires&#10;&#10;Description automatically generated">
            <a:extLst>
              <a:ext uri="{FF2B5EF4-FFF2-40B4-BE49-F238E27FC236}">
                <a16:creationId xmlns:a16="http://schemas.microsoft.com/office/drawing/2014/main" id="{2D2323B5-AAAC-D58A-F158-7264A130CD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5885" y="1866435"/>
            <a:ext cx="8541177" cy="4463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9251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AAC978-8D20-2D88-6426-501725CFD7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BA3644-0388-6C98-8166-97B4A4AED10C}"/>
              </a:ext>
            </a:extLst>
          </p:cNvPr>
          <p:cNvSpPr txBox="1"/>
          <p:nvPr/>
        </p:nvSpPr>
        <p:spPr>
          <a:xfrm>
            <a:off x="0" y="480060"/>
            <a:ext cx="120544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Q" sz="4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 Examples of Arduino Circuits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close-up of a circuit board&#10;&#10;Description automatically generated">
            <a:extLst>
              <a:ext uri="{FF2B5EF4-FFF2-40B4-BE49-F238E27FC236}">
                <a16:creationId xmlns:a16="http://schemas.microsoft.com/office/drawing/2014/main" id="{2D4C982A-882F-0CBD-7D2A-FAAE5D15CD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825" y="1522999"/>
            <a:ext cx="9991849" cy="474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8957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F0E0F-6288-D702-19AE-B749330AF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EA5CCB-4D8C-C2DD-1A35-EABD298AC27C}"/>
              </a:ext>
            </a:extLst>
          </p:cNvPr>
          <p:cNvSpPr txBox="1"/>
          <p:nvPr/>
        </p:nvSpPr>
        <p:spPr>
          <a:xfrm>
            <a:off x="0" y="480060"/>
            <a:ext cx="120544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Q" sz="4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 Examples of Arduino Circuits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A remote control car on a green mat&#10;&#10;Description automatically generated">
            <a:extLst>
              <a:ext uri="{FF2B5EF4-FFF2-40B4-BE49-F238E27FC236}">
                <a16:creationId xmlns:a16="http://schemas.microsoft.com/office/drawing/2014/main" id="{039BE21F-878A-BA28-E580-3D62C272AA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837" y="1311057"/>
            <a:ext cx="10229851" cy="5305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351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3FF5F7-2638-B1E1-1B51-31DE21B476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439B79-BADA-8098-F581-ACF79CC499F1}"/>
              </a:ext>
            </a:extLst>
          </p:cNvPr>
          <p:cNvSpPr txBox="1"/>
          <p:nvPr/>
        </p:nvSpPr>
        <p:spPr>
          <a:xfrm>
            <a:off x="685800" y="400050"/>
            <a:ext cx="11506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Q" sz="4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Contents:</a:t>
            </a:r>
          </a:p>
          <a:p>
            <a:endParaRPr lang="en-IQ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Q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Aim.</a:t>
            </a:r>
          </a:p>
          <a:p>
            <a:r>
              <a:rPr lang="en-IQ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Background.</a:t>
            </a:r>
          </a:p>
          <a:p>
            <a:r>
              <a:rPr lang="en-IQ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Products of the Arduino Company.</a:t>
            </a:r>
          </a:p>
          <a:p>
            <a:r>
              <a:rPr lang="en-IQ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 Arduino Uno Board.</a:t>
            </a:r>
          </a:p>
          <a:p>
            <a:r>
              <a:rPr lang="en-IQ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 Examples of Arduino Circuits</a:t>
            </a:r>
          </a:p>
        </p:txBody>
      </p:sp>
    </p:spTree>
    <p:extLst>
      <p:ext uri="{BB962C8B-B14F-4D97-AF65-F5344CB8AC3E}">
        <p14:creationId xmlns:p14="http://schemas.microsoft.com/office/powerpoint/2010/main" val="3330487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C87CB-1066-AF87-5A17-B5F25DD3F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9BD0E1C-36A1-2CCA-449A-5BB568160C42}"/>
              </a:ext>
            </a:extLst>
          </p:cNvPr>
          <p:cNvSpPr txBox="1"/>
          <p:nvPr/>
        </p:nvSpPr>
        <p:spPr>
          <a:xfrm>
            <a:off x="0" y="480060"/>
            <a:ext cx="120544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Q" sz="4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 Examples of Arduino Circuits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circuit board with wires and a light&#10;&#10;Description automatically generated">
            <a:extLst>
              <a:ext uri="{FF2B5EF4-FFF2-40B4-BE49-F238E27FC236}">
                <a16:creationId xmlns:a16="http://schemas.microsoft.com/office/drawing/2014/main" id="{BE11C00D-EB52-662F-EA47-928258B227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0838" y="1555749"/>
            <a:ext cx="6653212" cy="5002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5370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8B19B-3466-2B36-93C5-ADFEBD6222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C0EEF2-6FD3-9441-90D4-806C867D6879}"/>
              </a:ext>
            </a:extLst>
          </p:cNvPr>
          <p:cNvSpPr txBox="1"/>
          <p:nvPr/>
        </p:nvSpPr>
        <p:spPr>
          <a:xfrm>
            <a:off x="0" y="480060"/>
            <a:ext cx="120544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Q" sz="4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 Examples of Arduino Circuits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A fingerprint scanner on a white board&#10;&#10;Description automatically generated">
            <a:extLst>
              <a:ext uri="{FF2B5EF4-FFF2-40B4-BE49-F238E27FC236}">
                <a16:creationId xmlns:a16="http://schemas.microsoft.com/office/drawing/2014/main" id="{FE8AA389-78DC-2767-21B1-2FDF740143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2537" y="1868488"/>
            <a:ext cx="9896227" cy="4703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8703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6E897B-B316-EA21-19F3-CC6815576C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8ADE127-EBF7-43B1-06C3-ADC9D2600F38}"/>
              </a:ext>
            </a:extLst>
          </p:cNvPr>
          <p:cNvSpPr txBox="1"/>
          <p:nvPr/>
        </p:nvSpPr>
        <p:spPr>
          <a:xfrm>
            <a:off x="2364105" y="1613118"/>
            <a:ext cx="746379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Q" sz="1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 very much</a:t>
            </a:r>
          </a:p>
        </p:txBody>
      </p:sp>
    </p:spTree>
    <p:extLst>
      <p:ext uri="{BB962C8B-B14F-4D97-AF65-F5344CB8AC3E}">
        <p14:creationId xmlns:p14="http://schemas.microsoft.com/office/powerpoint/2010/main" val="1604487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2ACB81-EAA2-E92E-B49C-66A0AABC2A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6DF00ED-4D08-568A-2BB6-3715B1BDEB4C}"/>
              </a:ext>
            </a:extLst>
          </p:cNvPr>
          <p:cNvSpPr txBox="1"/>
          <p:nvPr/>
        </p:nvSpPr>
        <p:spPr>
          <a:xfrm>
            <a:off x="491490" y="480060"/>
            <a:ext cx="111556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Q" sz="4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Aim:</a:t>
            </a:r>
          </a:p>
          <a:p>
            <a:pPr algn="just"/>
            <a:endParaRPr lang="en-IQ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Q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aim of this presentation is to give an idea of the Arduino programming in order to achieve various tasks</a:t>
            </a:r>
          </a:p>
        </p:txBody>
      </p:sp>
    </p:spTree>
    <p:extLst>
      <p:ext uri="{BB962C8B-B14F-4D97-AF65-F5344CB8AC3E}">
        <p14:creationId xmlns:p14="http://schemas.microsoft.com/office/powerpoint/2010/main" val="3621579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A11ECE-6316-08D6-2CCC-06A75DE5A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8728F35-D277-8BFF-FC68-FEBA73990A92}"/>
              </a:ext>
            </a:extLst>
          </p:cNvPr>
          <p:cNvSpPr txBox="1"/>
          <p:nvPr/>
        </p:nvSpPr>
        <p:spPr>
          <a:xfrm>
            <a:off x="491490" y="480060"/>
            <a:ext cx="111556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Q" sz="4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Aim:</a:t>
            </a:r>
          </a:p>
          <a:p>
            <a:pPr algn="just"/>
            <a:endParaRPr lang="en-IQ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Q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tasks are usually achieved by reading the value of a sensor and then activating a machine accordingly.</a:t>
            </a:r>
          </a:p>
        </p:txBody>
      </p:sp>
    </p:spTree>
    <p:extLst>
      <p:ext uri="{BB962C8B-B14F-4D97-AF65-F5344CB8AC3E}">
        <p14:creationId xmlns:p14="http://schemas.microsoft.com/office/powerpoint/2010/main" val="491306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5022C4-70CD-6D00-F89B-86108304DD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7388999-6E3F-DF31-B3CC-3C110AE7C1C3}"/>
              </a:ext>
            </a:extLst>
          </p:cNvPr>
          <p:cNvSpPr txBox="1"/>
          <p:nvPr/>
        </p:nvSpPr>
        <p:spPr>
          <a:xfrm>
            <a:off x="491490" y="480060"/>
            <a:ext cx="679513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Q" sz="4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Backgraound:</a:t>
            </a:r>
          </a:p>
          <a:p>
            <a:pPr algn="just"/>
            <a:endParaRPr lang="en-IQ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Q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Arduino is an Italian company founded by Massimo Banzi and David Cuartielles in 2005</a:t>
            </a:r>
          </a:p>
        </p:txBody>
      </p:sp>
      <p:pic>
        <p:nvPicPr>
          <p:cNvPr id="3" name="Picture 2" descr="A blue and white logo&#10;&#10;Description automatically generated">
            <a:extLst>
              <a:ext uri="{FF2B5EF4-FFF2-40B4-BE49-F238E27FC236}">
                <a16:creationId xmlns:a16="http://schemas.microsoft.com/office/drawing/2014/main" id="{993E943A-E252-63DF-62D5-5C09FDA44A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4277" y="896279"/>
            <a:ext cx="3932651" cy="3661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164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665773-8ABB-0046-BB78-EB1B6ACC5A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FC3D0A-A06B-078B-2C1E-5C95A4BFFBCF}"/>
              </a:ext>
            </a:extLst>
          </p:cNvPr>
          <p:cNvSpPr txBox="1"/>
          <p:nvPr/>
        </p:nvSpPr>
        <p:spPr>
          <a:xfrm>
            <a:off x="491490" y="480060"/>
            <a:ext cx="649509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Q" sz="4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Backgraound:</a:t>
            </a:r>
          </a:p>
          <a:p>
            <a:pPr algn="just"/>
            <a:endParaRPr lang="en-IQ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Q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Arduino project started as a tool for the students at the Interaction Design Institute Ivrea, Italy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F689CA8-794A-F125-EC5B-D7FDE94264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7647" y="1936750"/>
            <a:ext cx="4763216" cy="3163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013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9D880C-30EA-7AB7-F0FB-923C1EC6D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43B8BCA-3677-6D69-C54E-B904178EA13C}"/>
              </a:ext>
            </a:extLst>
          </p:cNvPr>
          <p:cNvSpPr txBox="1"/>
          <p:nvPr/>
        </p:nvSpPr>
        <p:spPr>
          <a:xfrm>
            <a:off x="469188" y="45163"/>
            <a:ext cx="7883076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Q" sz="4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Products of the Arduino Company:</a:t>
            </a:r>
            <a:endParaRPr lang="en-IQ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Q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Nowadays, the Arduino company provides both hardware and software that allows professionals and amatuers to achieve many electronic circuits that are easy to profram and connect</a:t>
            </a:r>
          </a:p>
        </p:txBody>
      </p:sp>
      <p:pic>
        <p:nvPicPr>
          <p:cNvPr id="3" name="Picture 2" descr="A computer and software icons&#10;&#10;Description automatically generated">
            <a:extLst>
              <a:ext uri="{FF2B5EF4-FFF2-40B4-BE49-F238E27FC236}">
                <a16:creationId xmlns:a16="http://schemas.microsoft.com/office/drawing/2014/main" id="{58A35A96-DD7C-1BBD-BF75-63ABFFA2A8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3776" y="1538868"/>
            <a:ext cx="3236734" cy="4125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103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3CF4BA-CE5B-8E73-424A-124046DEB1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E805012-EB88-13F0-4CB1-FF0AA5C98232}"/>
              </a:ext>
            </a:extLst>
          </p:cNvPr>
          <p:cNvSpPr txBox="1"/>
          <p:nvPr/>
        </p:nvSpPr>
        <p:spPr>
          <a:xfrm>
            <a:off x="491490" y="480060"/>
            <a:ext cx="111556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Q" sz="4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Products of the Arduino Company:</a:t>
            </a:r>
          </a:p>
          <a:p>
            <a:pPr algn="just"/>
            <a:endParaRPr lang="en-IQ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IQ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heir main software product is the Arduino IDE (Integrated Development Environment) which is a program that is downloadable for free from the website on all operating systems (Windows, Linux, MacOS, and others)</a:t>
            </a:r>
          </a:p>
        </p:txBody>
      </p:sp>
    </p:spTree>
    <p:extLst>
      <p:ext uri="{BB962C8B-B14F-4D97-AF65-F5344CB8AC3E}">
        <p14:creationId xmlns:p14="http://schemas.microsoft.com/office/powerpoint/2010/main" val="1304784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755C9-F81C-6671-4C7B-86178B0A4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BF77918-EBD6-2BDD-3EB4-682F5BFD328D}"/>
              </a:ext>
            </a:extLst>
          </p:cNvPr>
          <p:cNvSpPr txBox="1"/>
          <p:nvPr/>
        </p:nvSpPr>
        <p:spPr>
          <a:xfrm>
            <a:off x="491490" y="480060"/>
            <a:ext cx="111556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Q" sz="4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Products of the Arduino Company:</a:t>
            </a:r>
          </a:p>
          <a:p>
            <a:pPr algn="just"/>
            <a:endParaRPr lang="en-IQ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Q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Arduino IDE is a programming language that is used in order to program the Arduino board to do a specific task.</a:t>
            </a:r>
          </a:p>
          <a:p>
            <a:pPr algn="just"/>
            <a:endParaRPr lang="en-IQ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IQ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shows the operation sequence of the program step by step and allows debugging.</a:t>
            </a:r>
          </a:p>
        </p:txBody>
      </p:sp>
    </p:spTree>
    <p:extLst>
      <p:ext uri="{BB962C8B-B14F-4D97-AF65-F5344CB8AC3E}">
        <p14:creationId xmlns:p14="http://schemas.microsoft.com/office/powerpoint/2010/main" val="18880357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52</TotalTime>
  <Words>457</Words>
  <Application>Microsoft Macintosh PowerPoint</Application>
  <PresentationFormat>Widescreen</PresentationFormat>
  <Paragraphs>64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Celestial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Mohanad khamees</dc:creator>
  <cp:lastModifiedBy>Mohanad khamees</cp:lastModifiedBy>
  <cp:revision>4</cp:revision>
  <dcterms:created xsi:type="dcterms:W3CDTF">2024-11-17T07:42:37Z</dcterms:created>
  <dcterms:modified xsi:type="dcterms:W3CDTF">2024-11-17T09:37:07Z</dcterms:modified>
</cp:coreProperties>
</file>