
<file path=[Content_Types].xml><?xml version="1.0" encoding="utf-8"?>
<Types xmlns="http://schemas.openxmlformats.org/package/2006/content-types">
  <Default ContentType="image/svg+xml" Extension="svg"/>
  <Default ContentType="application/xml" Extension="xml"/>
  <Default ContentType="image/png" Extension="png"/>
  <Default ContentType="image/jpeg" Extension="jpe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drawingml.diagramData+xml" PartName="/ppt/diagrams/data1.xml"/>
  <Override ContentType="application/vnd.openxmlformats-officedocument.drawingml.diagramLayout+xml" PartName="/ppt/diagrams/layout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drawingml.diagramStyle+xml" PartName="/ppt/diagrams/quickStyl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ms-office.drawingml.diagramDrawing+xml" PartName="/ppt/diagrams/drawing1.xml"/>
  <Override ContentType="application/vnd.openxmlformats-officedocument.presentationml.presProps+xml" PartName="/ppt/presProps1.xml"/>
  <Override ContentType="application/vnd.openxmlformats-officedocument.drawingml.diagramColors+xml" PartName="/ppt/diagrams/colors1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accent3_2">
  <dgm:title val=""/>
  <dgm:desc val=""/>
  <dgm:catLst>
    <dgm:cat type="accent3" pri="13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885DAF-AA01-4E74-9399-4E6F0942CBB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accent3_2" csCatId="accent3" phldr="1"/>
      <dgm:spPr/>
      <dgm:t>
        <a:bodyPr/>
        <a:lstStyle/>
        <a:p>
          <a:endParaRPr lang="en-US"/>
        </a:p>
      </dgm:t>
    </dgm:pt>
    <dgm:pt modelId="{4EC1EE22-CF48-4680-A51B-D7E4F9BBA3C7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Developments in the healthcare system in Wales</a:t>
          </a:r>
          <a:endParaRPr lang="en-US"/>
        </a:p>
      </dgm:t>
    </dgm:pt>
    <dgm:pt modelId="{35A93BE6-B431-44B2-AC74-0F84EE101703}" type="parTrans" cxnId="{0C5FB935-1B07-486A-A63B-2DE8432EC266}">
      <dgm:prSet/>
      <dgm:spPr/>
      <dgm:t>
        <a:bodyPr/>
        <a:lstStyle/>
        <a:p>
          <a:endParaRPr lang="en-US"/>
        </a:p>
      </dgm:t>
    </dgm:pt>
    <dgm:pt modelId="{551486D9-7BC2-4195-A5AA-55324AB7A642}" type="sibTrans" cxnId="{0C5FB935-1B07-486A-A63B-2DE8432EC266}">
      <dgm:prSet/>
      <dgm:spPr/>
      <dgm:t>
        <a:bodyPr/>
        <a:lstStyle/>
        <a:p>
          <a:endParaRPr lang="en-US"/>
        </a:p>
      </dgm:t>
    </dgm:pt>
    <dgm:pt modelId="{EEA978D8-6E3C-473C-B1AB-B6A6E2864ED8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Developments in the pharmacy profession</a:t>
          </a:r>
          <a:endParaRPr lang="en-US"/>
        </a:p>
      </dgm:t>
    </dgm:pt>
    <dgm:pt modelId="{B952E69B-FFFA-4156-9EB3-DADBC3AEF164}" type="parTrans" cxnId="{EDD962AB-B546-4FE3-8C9F-957BD6E78268}">
      <dgm:prSet/>
      <dgm:spPr/>
      <dgm:t>
        <a:bodyPr/>
        <a:lstStyle/>
        <a:p>
          <a:endParaRPr lang="en-US"/>
        </a:p>
      </dgm:t>
    </dgm:pt>
    <dgm:pt modelId="{DC4502D7-6DBE-4C07-A2B5-17218E9E8699}" type="sibTrans" cxnId="{EDD962AB-B546-4FE3-8C9F-957BD6E78268}">
      <dgm:prSet/>
      <dgm:spPr/>
      <dgm:t>
        <a:bodyPr/>
        <a:lstStyle/>
        <a:p>
          <a:endParaRPr lang="en-US"/>
        </a:p>
      </dgm:t>
    </dgm:pt>
    <dgm:pt modelId="{98504ABC-2836-4D8B-8FEC-37E01C53A913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Non-medical prescribing</a:t>
          </a:r>
          <a:endParaRPr lang="en-US"/>
        </a:p>
      </dgm:t>
    </dgm:pt>
    <dgm:pt modelId="{B28677E7-69C7-47B7-B22C-7A05E46F2147}" type="parTrans" cxnId="{24534DD7-EF78-4807-B4F2-D969B91C450F}">
      <dgm:prSet/>
      <dgm:spPr/>
      <dgm:t>
        <a:bodyPr/>
        <a:lstStyle/>
        <a:p>
          <a:endParaRPr lang="en-US"/>
        </a:p>
      </dgm:t>
    </dgm:pt>
    <dgm:pt modelId="{CCA836A8-9C6E-43E0-9B56-FB5911F8A2FA}" type="sibTrans" cxnId="{24534DD7-EF78-4807-B4F2-D969B91C450F}">
      <dgm:prSet/>
      <dgm:spPr/>
      <dgm:t>
        <a:bodyPr/>
        <a:lstStyle/>
        <a:p>
          <a:endParaRPr lang="en-US"/>
        </a:p>
      </dgm:t>
    </dgm:pt>
    <dgm:pt modelId="{539929D4-AA4F-48A8-B25F-71BA53333A5A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Hospital setting</a:t>
          </a:r>
          <a:endParaRPr lang="en-US"/>
        </a:p>
      </dgm:t>
    </dgm:pt>
    <dgm:pt modelId="{FAB4BE9E-E800-40CE-A23E-122BE6CB00DD}" type="parTrans" cxnId="{51E4D341-AC3B-48C4-89BE-032B70A548D2}">
      <dgm:prSet/>
      <dgm:spPr/>
      <dgm:t>
        <a:bodyPr/>
        <a:lstStyle/>
        <a:p>
          <a:endParaRPr lang="en-US"/>
        </a:p>
      </dgm:t>
    </dgm:pt>
    <dgm:pt modelId="{55D0071A-9575-4EC8-86D6-8F2FC9784055}" type="sibTrans" cxnId="{51E4D341-AC3B-48C4-89BE-032B70A548D2}">
      <dgm:prSet/>
      <dgm:spPr/>
      <dgm:t>
        <a:bodyPr/>
        <a:lstStyle/>
        <a:p>
          <a:endParaRPr lang="en-US"/>
        </a:p>
      </dgm:t>
    </dgm:pt>
    <dgm:pt modelId="{5ECA3351-71B8-4955-BA06-14C159ADCDF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Primary and community care</a:t>
          </a:r>
          <a:endParaRPr lang="en-US"/>
        </a:p>
      </dgm:t>
    </dgm:pt>
    <dgm:pt modelId="{A67253D6-CB94-4E59-9E37-E8DEE0728A23}" type="parTrans" cxnId="{DBAAD5C5-AFC7-406F-B57E-52272BC5D60F}">
      <dgm:prSet/>
      <dgm:spPr/>
      <dgm:t>
        <a:bodyPr/>
        <a:lstStyle/>
        <a:p>
          <a:endParaRPr lang="en-US"/>
        </a:p>
      </dgm:t>
    </dgm:pt>
    <dgm:pt modelId="{EA091ADE-3BA1-486C-BAD4-B7588929CA99}" type="sibTrans" cxnId="{DBAAD5C5-AFC7-406F-B57E-52272BC5D60F}">
      <dgm:prSet/>
      <dgm:spPr/>
      <dgm:t>
        <a:bodyPr/>
        <a:lstStyle/>
        <a:p>
          <a:endParaRPr lang="en-US"/>
        </a:p>
      </dgm:t>
    </dgm:pt>
    <dgm:pt modelId="{462A00DD-7065-4F29-AE62-013C99D73EBC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Research that has been used to inform these developments </a:t>
          </a:r>
          <a:endParaRPr lang="en-US"/>
        </a:p>
      </dgm:t>
    </dgm:pt>
    <dgm:pt modelId="{06379F61-20A3-43A9-8DEB-D93D029B959C}" type="parTrans" cxnId="{345A4F88-3F0D-4EC0-978B-E84A3D8809B7}">
      <dgm:prSet/>
      <dgm:spPr/>
      <dgm:t>
        <a:bodyPr/>
        <a:lstStyle/>
        <a:p>
          <a:endParaRPr lang="en-US"/>
        </a:p>
      </dgm:t>
    </dgm:pt>
    <dgm:pt modelId="{3BE1F9C5-C4E0-40A3-852B-A829CC05FD94}" type="sibTrans" cxnId="{345A4F88-3F0D-4EC0-978B-E84A3D8809B7}">
      <dgm:prSet/>
      <dgm:spPr/>
      <dgm:t>
        <a:bodyPr/>
        <a:lstStyle/>
        <a:p>
          <a:endParaRPr lang="en-US"/>
        </a:p>
      </dgm:t>
    </dgm:pt>
    <dgm:pt modelId="{BC399E21-2E76-40E2-8246-2DE93D62C302}" type="pres">
      <dgm:prSet presAssocID="{D3885DAF-AA01-4E74-9399-4E6F0942CBBE}" presName="root" presStyleCnt="0">
        <dgm:presLayoutVars>
          <dgm:dir/>
          <dgm:resizeHandles val="exact"/>
        </dgm:presLayoutVars>
      </dgm:prSet>
      <dgm:spPr/>
    </dgm:pt>
    <dgm:pt modelId="{DA0772DB-DFB2-4616-BB27-F018A7156AE6}" type="pres">
      <dgm:prSet presAssocID="{4EC1EE22-CF48-4680-A51B-D7E4F9BBA3C7}" presName="compNode" presStyleCnt="0"/>
      <dgm:spPr/>
    </dgm:pt>
    <dgm:pt modelId="{35D69D5B-F5C4-4F3B-801E-E9492284B80D}" type="pres">
      <dgm:prSet presAssocID="{4EC1EE22-CF48-4680-A51B-D7E4F9BBA3C7}" presName="bgRect" presStyleLbl="bgShp" presStyleIdx="0" presStyleCnt="3"/>
      <dgm:spPr/>
    </dgm:pt>
    <dgm:pt modelId="{D7AA2DCC-6C51-4612-AF38-CDF2D3C06391}" type="pres">
      <dgm:prSet presAssocID="{4EC1EE22-CF48-4680-A51B-D7E4F9BBA3C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AC736C1D-4900-45A1-946C-073C5DEFA39F}" type="pres">
      <dgm:prSet presAssocID="{4EC1EE22-CF48-4680-A51B-D7E4F9BBA3C7}" presName="spaceRect" presStyleCnt="0"/>
      <dgm:spPr/>
    </dgm:pt>
    <dgm:pt modelId="{559782F3-0186-4EC5-A4E1-5145F2F8B554}" type="pres">
      <dgm:prSet presAssocID="{4EC1EE22-CF48-4680-A51B-D7E4F9BBA3C7}" presName="parTx" presStyleLbl="revTx" presStyleIdx="0" presStyleCnt="4">
        <dgm:presLayoutVars>
          <dgm:chMax val="0"/>
          <dgm:chPref val="0"/>
        </dgm:presLayoutVars>
      </dgm:prSet>
      <dgm:spPr/>
    </dgm:pt>
    <dgm:pt modelId="{E862673B-603E-4163-9951-2070086FCCA4}" type="pres">
      <dgm:prSet presAssocID="{551486D9-7BC2-4195-A5AA-55324AB7A642}" presName="sibTrans" presStyleCnt="0"/>
      <dgm:spPr/>
    </dgm:pt>
    <dgm:pt modelId="{D8C338FE-BF8F-463C-853F-79BC6DBFC4A9}" type="pres">
      <dgm:prSet presAssocID="{EEA978D8-6E3C-473C-B1AB-B6A6E2864ED8}" presName="compNode" presStyleCnt="0"/>
      <dgm:spPr/>
    </dgm:pt>
    <dgm:pt modelId="{1C5EFB87-34F8-430F-82AB-B08F6F975782}" type="pres">
      <dgm:prSet presAssocID="{EEA978D8-6E3C-473C-B1AB-B6A6E2864ED8}" presName="bgRect" presStyleLbl="bgShp" presStyleIdx="1" presStyleCnt="3"/>
      <dgm:spPr/>
    </dgm:pt>
    <dgm:pt modelId="{1AC6C909-446C-4EA0-BA1E-9D2383A2C5C4}" type="pres">
      <dgm:prSet presAssocID="{EEA978D8-6E3C-473C-B1AB-B6A6E2864ED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2E84E04C-5D99-412B-87A7-586254694DE9}" type="pres">
      <dgm:prSet presAssocID="{EEA978D8-6E3C-473C-B1AB-B6A6E2864ED8}" presName="spaceRect" presStyleCnt="0"/>
      <dgm:spPr/>
    </dgm:pt>
    <dgm:pt modelId="{EADAD9F9-B4D0-424B-A778-C9A1C71468B6}" type="pres">
      <dgm:prSet presAssocID="{EEA978D8-6E3C-473C-B1AB-B6A6E2864ED8}" presName="parTx" presStyleLbl="revTx" presStyleIdx="1" presStyleCnt="4">
        <dgm:presLayoutVars>
          <dgm:chMax val="0"/>
          <dgm:chPref val="0"/>
        </dgm:presLayoutVars>
      </dgm:prSet>
      <dgm:spPr/>
    </dgm:pt>
    <dgm:pt modelId="{167AB378-2620-4E86-9DFA-8987DD40B820}" type="pres">
      <dgm:prSet presAssocID="{EEA978D8-6E3C-473C-B1AB-B6A6E2864ED8}" presName="desTx" presStyleLbl="revTx" presStyleIdx="2" presStyleCnt="4">
        <dgm:presLayoutVars/>
      </dgm:prSet>
      <dgm:spPr/>
    </dgm:pt>
    <dgm:pt modelId="{831653E4-474E-45A7-B002-6BB09FEBA243}" type="pres">
      <dgm:prSet presAssocID="{DC4502D7-6DBE-4C07-A2B5-17218E9E8699}" presName="sibTrans" presStyleCnt="0"/>
      <dgm:spPr/>
    </dgm:pt>
    <dgm:pt modelId="{6B57BF1B-C06A-497B-9550-D8B825552BB9}" type="pres">
      <dgm:prSet presAssocID="{462A00DD-7065-4F29-AE62-013C99D73EBC}" presName="compNode" presStyleCnt="0"/>
      <dgm:spPr/>
    </dgm:pt>
    <dgm:pt modelId="{3F3C82B4-A312-4A97-91B5-D302D6505116}" type="pres">
      <dgm:prSet presAssocID="{462A00DD-7065-4F29-AE62-013C99D73EBC}" presName="bgRect" presStyleLbl="bgShp" presStyleIdx="2" presStyleCnt="3"/>
      <dgm:spPr/>
    </dgm:pt>
    <dgm:pt modelId="{FBA8A1F4-2D14-412F-AD8B-BFD13C26E6ED}" type="pres">
      <dgm:prSet presAssocID="{462A00DD-7065-4F29-AE62-013C99D73EB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890133D6-5D20-4EF0-B174-1745D63D7F62}" type="pres">
      <dgm:prSet presAssocID="{462A00DD-7065-4F29-AE62-013C99D73EBC}" presName="spaceRect" presStyleCnt="0"/>
      <dgm:spPr/>
    </dgm:pt>
    <dgm:pt modelId="{211549D8-549C-4C84-A08E-87F579F88636}" type="pres">
      <dgm:prSet presAssocID="{462A00DD-7065-4F29-AE62-013C99D73EBC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C94A4A07-091B-4E92-8E84-9CD0CC8EF592}" type="presOf" srcId="{539929D4-AA4F-48A8-B25F-71BA53333A5A}" destId="{167AB378-2620-4E86-9DFA-8987DD40B820}" srcOrd="0" destOrd="1" presId="urn:microsoft.com/office/officeart/2018/2/layout/IconVerticalSolidList"/>
    <dgm:cxn modelId="{08406C1F-38AD-421E-BEE1-B8036A6053F6}" type="presOf" srcId="{EEA978D8-6E3C-473C-B1AB-B6A6E2864ED8}" destId="{EADAD9F9-B4D0-424B-A778-C9A1C71468B6}" srcOrd="0" destOrd="0" presId="urn:microsoft.com/office/officeart/2018/2/layout/IconVerticalSolidList"/>
    <dgm:cxn modelId="{0C5FB935-1B07-486A-A63B-2DE8432EC266}" srcId="{D3885DAF-AA01-4E74-9399-4E6F0942CBBE}" destId="{4EC1EE22-CF48-4680-A51B-D7E4F9BBA3C7}" srcOrd="0" destOrd="0" parTransId="{35A93BE6-B431-44B2-AC74-0F84EE101703}" sibTransId="{551486D9-7BC2-4195-A5AA-55324AB7A642}"/>
    <dgm:cxn modelId="{161A1C39-AE08-4F7F-A274-0AD669C9A989}" type="presOf" srcId="{98504ABC-2836-4D8B-8FEC-37E01C53A913}" destId="{167AB378-2620-4E86-9DFA-8987DD40B820}" srcOrd="0" destOrd="0" presId="urn:microsoft.com/office/officeart/2018/2/layout/IconVerticalSolidList"/>
    <dgm:cxn modelId="{51E4D341-AC3B-48C4-89BE-032B70A548D2}" srcId="{EEA978D8-6E3C-473C-B1AB-B6A6E2864ED8}" destId="{539929D4-AA4F-48A8-B25F-71BA53333A5A}" srcOrd="1" destOrd="0" parTransId="{FAB4BE9E-E800-40CE-A23E-122BE6CB00DD}" sibTransId="{55D0071A-9575-4EC8-86D6-8F2FC9784055}"/>
    <dgm:cxn modelId="{EB20BC67-1777-4924-B713-4E4D4E429A3F}" type="presOf" srcId="{5ECA3351-71B8-4955-BA06-14C159ADCDF2}" destId="{167AB378-2620-4E86-9DFA-8987DD40B820}" srcOrd="0" destOrd="2" presId="urn:microsoft.com/office/officeart/2018/2/layout/IconVerticalSolidList"/>
    <dgm:cxn modelId="{345A4F88-3F0D-4EC0-978B-E84A3D8809B7}" srcId="{D3885DAF-AA01-4E74-9399-4E6F0942CBBE}" destId="{462A00DD-7065-4F29-AE62-013C99D73EBC}" srcOrd="2" destOrd="0" parTransId="{06379F61-20A3-43A9-8DEB-D93D029B959C}" sibTransId="{3BE1F9C5-C4E0-40A3-852B-A829CC05FD94}"/>
    <dgm:cxn modelId="{6FBDA6AA-30A9-46C6-86D6-1AD4AE1236D2}" type="presOf" srcId="{462A00DD-7065-4F29-AE62-013C99D73EBC}" destId="{211549D8-549C-4C84-A08E-87F579F88636}" srcOrd="0" destOrd="0" presId="urn:microsoft.com/office/officeart/2018/2/layout/IconVerticalSolidList"/>
    <dgm:cxn modelId="{EDD962AB-B546-4FE3-8C9F-957BD6E78268}" srcId="{D3885DAF-AA01-4E74-9399-4E6F0942CBBE}" destId="{EEA978D8-6E3C-473C-B1AB-B6A6E2864ED8}" srcOrd="1" destOrd="0" parTransId="{B952E69B-FFFA-4156-9EB3-DADBC3AEF164}" sibTransId="{DC4502D7-6DBE-4C07-A2B5-17218E9E8699}"/>
    <dgm:cxn modelId="{BD5817BC-92A1-4058-A67D-A386BFE60AAB}" type="presOf" srcId="{D3885DAF-AA01-4E74-9399-4E6F0942CBBE}" destId="{BC399E21-2E76-40E2-8246-2DE93D62C302}" srcOrd="0" destOrd="0" presId="urn:microsoft.com/office/officeart/2018/2/layout/IconVerticalSolidList"/>
    <dgm:cxn modelId="{DBAAD5C5-AFC7-406F-B57E-52272BC5D60F}" srcId="{EEA978D8-6E3C-473C-B1AB-B6A6E2864ED8}" destId="{5ECA3351-71B8-4955-BA06-14C159ADCDF2}" srcOrd="2" destOrd="0" parTransId="{A67253D6-CB94-4E59-9E37-E8DEE0728A23}" sibTransId="{EA091ADE-3BA1-486C-BAD4-B7588929CA99}"/>
    <dgm:cxn modelId="{24534DD7-EF78-4807-B4F2-D969B91C450F}" srcId="{EEA978D8-6E3C-473C-B1AB-B6A6E2864ED8}" destId="{98504ABC-2836-4D8B-8FEC-37E01C53A913}" srcOrd="0" destOrd="0" parTransId="{B28677E7-69C7-47B7-B22C-7A05E46F2147}" sibTransId="{CCA836A8-9C6E-43E0-9B56-FB5911F8A2FA}"/>
    <dgm:cxn modelId="{69844DDB-8478-448F-B6EC-5ED60A5307AB}" type="presOf" srcId="{4EC1EE22-CF48-4680-A51B-D7E4F9BBA3C7}" destId="{559782F3-0186-4EC5-A4E1-5145F2F8B554}" srcOrd="0" destOrd="0" presId="urn:microsoft.com/office/officeart/2018/2/layout/IconVerticalSolidList"/>
    <dgm:cxn modelId="{0C6FBBDE-DD7E-46F9-B3E9-CE0F5FAB1FD6}" type="presParOf" srcId="{BC399E21-2E76-40E2-8246-2DE93D62C302}" destId="{DA0772DB-DFB2-4616-BB27-F018A7156AE6}" srcOrd="0" destOrd="0" presId="urn:microsoft.com/office/officeart/2018/2/layout/IconVerticalSolidList"/>
    <dgm:cxn modelId="{06715026-5C2A-47C5-A0BD-2379D8598A9B}" type="presParOf" srcId="{DA0772DB-DFB2-4616-BB27-F018A7156AE6}" destId="{35D69D5B-F5C4-4F3B-801E-E9492284B80D}" srcOrd="0" destOrd="0" presId="urn:microsoft.com/office/officeart/2018/2/layout/IconVerticalSolidList"/>
    <dgm:cxn modelId="{D86C803E-F316-4C65-9A78-AB4239057F4E}" type="presParOf" srcId="{DA0772DB-DFB2-4616-BB27-F018A7156AE6}" destId="{D7AA2DCC-6C51-4612-AF38-CDF2D3C06391}" srcOrd="1" destOrd="0" presId="urn:microsoft.com/office/officeart/2018/2/layout/IconVerticalSolidList"/>
    <dgm:cxn modelId="{6208507E-1204-4BBF-AFA1-0DBE177C11B4}" type="presParOf" srcId="{DA0772DB-DFB2-4616-BB27-F018A7156AE6}" destId="{AC736C1D-4900-45A1-946C-073C5DEFA39F}" srcOrd="2" destOrd="0" presId="urn:microsoft.com/office/officeart/2018/2/layout/IconVerticalSolidList"/>
    <dgm:cxn modelId="{6450B672-3D11-464D-85E7-D414CEF80E89}" type="presParOf" srcId="{DA0772DB-DFB2-4616-BB27-F018A7156AE6}" destId="{559782F3-0186-4EC5-A4E1-5145F2F8B554}" srcOrd="3" destOrd="0" presId="urn:microsoft.com/office/officeart/2018/2/layout/IconVerticalSolidList"/>
    <dgm:cxn modelId="{6EDC7DCE-DE1A-46E5-9431-AB96E9BC9CB0}" type="presParOf" srcId="{BC399E21-2E76-40E2-8246-2DE93D62C302}" destId="{E862673B-603E-4163-9951-2070086FCCA4}" srcOrd="1" destOrd="0" presId="urn:microsoft.com/office/officeart/2018/2/layout/IconVerticalSolidList"/>
    <dgm:cxn modelId="{44392529-E009-494E-B5CD-097B10F4B6F5}" type="presParOf" srcId="{BC399E21-2E76-40E2-8246-2DE93D62C302}" destId="{D8C338FE-BF8F-463C-853F-79BC6DBFC4A9}" srcOrd="2" destOrd="0" presId="urn:microsoft.com/office/officeart/2018/2/layout/IconVerticalSolidList"/>
    <dgm:cxn modelId="{CE37B95E-7293-4DE7-9765-DD68BBF8FAAD}" type="presParOf" srcId="{D8C338FE-BF8F-463C-853F-79BC6DBFC4A9}" destId="{1C5EFB87-34F8-430F-82AB-B08F6F975782}" srcOrd="0" destOrd="0" presId="urn:microsoft.com/office/officeart/2018/2/layout/IconVerticalSolidList"/>
    <dgm:cxn modelId="{8593A596-12D1-4296-A08B-FE619C9BF72D}" type="presParOf" srcId="{D8C338FE-BF8F-463C-853F-79BC6DBFC4A9}" destId="{1AC6C909-446C-4EA0-BA1E-9D2383A2C5C4}" srcOrd="1" destOrd="0" presId="urn:microsoft.com/office/officeart/2018/2/layout/IconVerticalSolidList"/>
    <dgm:cxn modelId="{2D5CA196-050E-45AF-A670-D87A5A54D25E}" type="presParOf" srcId="{D8C338FE-BF8F-463C-853F-79BC6DBFC4A9}" destId="{2E84E04C-5D99-412B-87A7-586254694DE9}" srcOrd="2" destOrd="0" presId="urn:microsoft.com/office/officeart/2018/2/layout/IconVerticalSolidList"/>
    <dgm:cxn modelId="{0D804039-9383-46DC-80E5-F47D96C4B5F8}" type="presParOf" srcId="{D8C338FE-BF8F-463C-853F-79BC6DBFC4A9}" destId="{EADAD9F9-B4D0-424B-A778-C9A1C71468B6}" srcOrd="3" destOrd="0" presId="urn:microsoft.com/office/officeart/2018/2/layout/IconVerticalSolidList"/>
    <dgm:cxn modelId="{545B18CC-8B12-4891-92C9-51F9427777F3}" type="presParOf" srcId="{D8C338FE-BF8F-463C-853F-79BC6DBFC4A9}" destId="{167AB378-2620-4E86-9DFA-8987DD40B820}" srcOrd="4" destOrd="0" presId="urn:microsoft.com/office/officeart/2018/2/layout/IconVerticalSolidList"/>
    <dgm:cxn modelId="{D14F83E3-E426-4902-95ED-E082E6DC23CA}" type="presParOf" srcId="{BC399E21-2E76-40E2-8246-2DE93D62C302}" destId="{831653E4-474E-45A7-B002-6BB09FEBA243}" srcOrd="3" destOrd="0" presId="urn:microsoft.com/office/officeart/2018/2/layout/IconVerticalSolidList"/>
    <dgm:cxn modelId="{793004E9-F243-4EB0-A3D0-771C2BF5DC7C}" type="presParOf" srcId="{BC399E21-2E76-40E2-8246-2DE93D62C302}" destId="{6B57BF1B-C06A-497B-9550-D8B825552BB9}" srcOrd="4" destOrd="0" presId="urn:microsoft.com/office/officeart/2018/2/layout/IconVerticalSolidList"/>
    <dgm:cxn modelId="{84DE0F26-51FA-4C48-9377-C3977B16302D}" type="presParOf" srcId="{6B57BF1B-C06A-497B-9550-D8B825552BB9}" destId="{3F3C82B4-A312-4A97-91B5-D302D6505116}" srcOrd="0" destOrd="0" presId="urn:microsoft.com/office/officeart/2018/2/layout/IconVerticalSolidList"/>
    <dgm:cxn modelId="{959BD832-3B55-464A-A29F-D01EFF66BB6D}" type="presParOf" srcId="{6B57BF1B-C06A-497B-9550-D8B825552BB9}" destId="{FBA8A1F4-2D14-412F-AD8B-BFD13C26E6ED}" srcOrd="1" destOrd="0" presId="urn:microsoft.com/office/officeart/2018/2/layout/IconVerticalSolidList"/>
    <dgm:cxn modelId="{AFB37E11-8C95-4461-B8B2-F7F45100ED89}" type="presParOf" srcId="{6B57BF1B-C06A-497B-9550-D8B825552BB9}" destId="{890133D6-5D20-4EF0-B174-1745D63D7F62}" srcOrd="2" destOrd="0" presId="urn:microsoft.com/office/officeart/2018/2/layout/IconVerticalSolidList"/>
    <dgm:cxn modelId="{4839D223-25D2-45A0-B086-56533E5D23E8}" type="presParOf" srcId="{6B57BF1B-C06A-497B-9550-D8B825552BB9}" destId="{211549D8-549C-4C84-A08E-87F579F886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69D5B-F5C4-4F3B-801E-E9492284B80D}">
      <dsp:nvSpPr>
        <dsp:cNvPr id="0" name=""/>
        <dsp:cNvSpPr/>
      </dsp:nvSpPr>
      <dsp:spPr>
        <a:xfrm>
          <a:off x="0" y="491"/>
          <a:ext cx="9720262" cy="114906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AA2DCC-6C51-4612-AF38-CDF2D3C06391}">
      <dsp:nvSpPr>
        <dsp:cNvPr id="0" name=""/>
        <dsp:cNvSpPr/>
      </dsp:nvSpPr>
      <dsp:spPr>
        <a:xfrm>
          <a:off x="347593" y="259031"/>
          <a:ext cx="631988" cy="6319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9782F3-0186-4EC5-A4E1-5145F2F8B554}">
      <dsp:nvSpPr>
        <dsp:cNvPr id="0" name=""/>
        <dsp:cNvSpPr/>
      </dsp:nvSpPr>
      <dsp:spPr>
        <a:xfrm>
          <a:off x="1327175" y="491"/>
          <a:ext cx="8393086" cy="1149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10" tIns="121610" rIns="121610" bIns="12161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Developments in the healthcare system in Wales</a:t>
          </a:r>
          <a:endParaRPr lang="en-US" sz="2500" kern="1200"/>
        </a:p>
      </dsp:txBody>
      <dsp:txXfrm>
        <a:off x="1327175" y="491"/>
        <a:ext cx="8393086" cy="1149069"/>
      </dsp:txXfrm>
    </dsp:sp>
    <dsp:sp modelId="{1C5EFB87-34F8-430F-82AB-B08F6F975782}">
      <dsp:nvSpPr>
        <dsp:cNvPr id="0" name=""/>
        <dsp:cNvSpPr/>
      </dsp:nvSpPr>
      <dsp:spPr>
        <a:xfrm>
          <a:off x="0" y="1436827"/>
          <a:ext cx="9720262" cy="114906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C6C909-446C-4EA0-BA1E-9D2383A2C5C4}">
      <dsp:nvSpPr>
        <dsp:cNvPr id="0" name=""/>
        <dsp:cNvSpPr/>
      </dsp:nvSpPr>
      <dsp:spPr>
        <a:xfrm>
          <a:off x="347593" y="1695368"/>
          <a:ext cx="631988" cy="6319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DAD9F9-B4D0-424B-A778-C9A1C71468B6}">
      <dsp:nvSpPr>
        <dsp:cNvPr id="0" name=""/>
        <dsp:cNvSpPr/>
      </dsp:nvSpPr>
      <dsp:spPr>
        <a:xfrm>
          <a:off x="1327175" y="1436827"/>
          <a:ext cx="4374117" cy="1149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10" tIns="121610" rIns="121610" bIns="12161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Developments in the pharmacy profession</a:t>
          </a:r>
          <a:endParaRPr lang="en-US" sz="2500" kern="1200"/>
        </a:p>
      </dsp:txBody>
      <dsp:txXfrm>
        <a:off x="1327175" y="1436827"/>
        <a:ext cx="4374117" cy="1149069"/>
      </dsp:txXfrm>
    </dsp:sp>
    <dsp:sp modelId="{167AB378-2620-4E86-9DFA-8987DD40B820}">
      <dsp:nvSpPr>
        <dsp:cNvPr id="0" name=""/>
        <dsp:cNvSpPr/>
      </dsp:nvSpPr>
      <dsp:spPr>
        <a:xfrm>
          <a:off x="5701293" y="1436827"/>
          <a:ext cx="4018968" cy="1149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10" tIns="121610" rIns="121610" bIns="12161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Non-medical prescribing</a:t>
          </a:r>
          <a:endParaRPr lang="en-US" sz="1700" kern="120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Hospital setting</a:t>
          </a:r>
          <a:endParaRPr lang="en-US" sz="1700" kern="120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Primary and community care</a:t>
          </a:r>
          <a:endParaRPr lang="en-US" sz="1700" kern="1200"/>
        </a:p>
      </dsp:txBody>
      <dsp:txXfrm>
        <a:off x="5701293" y="1436827"/>
        <a:ext cx="4018968" cy="1149069"/>
      </dsp:txXfrm>
    </dsp:sp>
    <dsp:sp modelId="{3F3C82B4-A312-4A97-91B5-D302D6505116}">
      <dsp:nvSpPr>
        <dsp:cNvPr id="0" name=""/>
        <dsp:cNvSpPr/>
      </dsp:nvSpPr>
      <dsp:spPr>
        <a:xfrm>
          <a:off x="0" y="2873164"/>
          <a:ext cx="9720262" cy="114906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A8A1F4-2D14-412F-AD8B-BFD13C26E6ED}">
      <dsp:nvSpPr>
        <dsp:cNvPr id="0" name=""/>
        <dsp:cNvSpPr/>
      </dsp:nvSpPr>
      <dsp:spPr>
        <a:xfrm>
          <a:off x="347593" y="3131705"/>
          <a:ext cx="631988" cy="63198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1549D8-549C-4C84-A08E-87F579F88636}">
      <dsp:nvSpPr>
        <dsp:cNvPr id="0" name=""/>
        <dsp:cNvSpPr/>
      </dsp:nvSpPr>
      <dsp:spPr>
        <a:xfrm>
          <a:off x="1327175" y="2873164"/>
          <a:ext cx="8393086" cy="1149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10" tIns="121610" rIns="121610" bIns="12161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Research that has been used to inform these developments </a:t>
          </a:r>
          <a:endParaRPr lang="en-US" sz="2500" kern="1200"/>
        </a:p>
      </dsp:txBody>
      <dsp:txXfrm>
        <a:off x="1327175" y="2873164"/>
        <a:ext cx="8393086" cy="11490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77F176-36F8-4999-9A0D-81DAAAF0CCA4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34857B-F1C3-4F7F-A71D-35660876C9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254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 algn="r"/>
            <a:fld id="{1449AA12-8195-4182-A7AC-2E7E59DFBDAF}" type="datetimeFigureOut">
              <a:rPr lang="en-US" smtClean="0"/>
              <a:pPr algn="r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658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114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0755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325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3253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6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74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34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1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66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4337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449AA12-8195-4182-A7AC-2E7E59DFBDAF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9776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E0EBB-F6B4-30E6-704D-22071F6FA6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5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The evolution of Pharmacist Independent Prescribing in Wales</a:t>
            </a:r>
            <a:endParaRPr lang="en-GB" sz="35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A8F6D1-0D1C-3C43-9FFE-AE6FA9E455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Dr Rhian Deslandes </a:t>
            </a:r>
            <a:endParaRPr lang="en-GB" sz="2800" dirty="0">
              <a:solidFill>
                <a:schemeClr val="tx1"/>
              </a:solidFill>
            </a:endParaRPr>
          </a:p>
        </p:txBody>
      </p:sp>
      <p:pic>
        <p:nvPicPr>
          <p:cNvPr id="4" name="Picture 3" descr="Abstract smoke background">
            <a:extLst>
              <a:ext uri="{FF2B5EF4-FFF2-40B4-BE49-F238E27FC236}">
                <a16:creationId xmlns:a16="http://schemas.microsoft.com/office/drawing/2014/main" id="{432D79A0-1F6D-5790-736C-45D40ED24DA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427" r="17269"/>
          <a:stretch/>
        </p:blipFill>
        <p:spPr>
          <a:xfrm>
            <a:off x="1210872" y="484632"/>
            <a:ext cx="3916572" cy="3602180"/>
          </a:xfrm>
          <a:prstGeom prst="rect">
            <a:avLst/>
          </a:prstGeom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89BCD463-C8E5-7853-5604-56D24755FD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34115" y="484632"/>
            <a:ext cx="3749542" cy="3602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3122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2E4F6-4A12-DC7F-A39D-0E9965F4D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Overview  </a:t>
            </a:r>
            <a:endParaRPr lang="en-GB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D41AB9C-4D80-86E2-B1D1-E10EC7AF98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853852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6839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77435-22D4-E839-6A33-BD33E068B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Outcomes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1EDFF-86C0-4A12-16BD-964860F15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pharmacist's role in Wales, especially within primary care, has evolved to a great extent over recent years.</a:t>
            </a:r>
          </a:p>
          <a:p>
            <a:r>
              <a:rPr lang="en-US" dirty="0"/>
              <a:t>This includes increased autonomy and the introduction of additional clinical services within the community pharmacy setting. As a result, patients can access services in a much more effective manner and the burden on the GP surgery is reduced. </a:t>
            </a:r>
          </a:p>
          <a:p>
            <a:r>
              <a:rPr lang="en-US" dirty="0"/>
              <a:t>Research is critical to understand how this expansion is integrated into the wider healthcare system and to evaluate the views of both healthcare professionals </a:t>
            </a:r>
            <a:r>
              <a:rPr lang="en-US"/>
              <a:t>and patients </a:t>
            </a:r>
            <a:r>
              <a:rPr lang="en-US" dirty="0"/>
              <a:t>on it. This, in turn, can help inform policy and practice for future developments. </a:t>
            </a: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10668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