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77" r:id="rId3"/>
    <p:sldId id="258" r:id="rId4"/>
    <p:sldId id="269" r:id="rId5"/>
    <p:sldId id="257" r:id="rId6"/>
    <p:sldId id="259" r:id="rId7"/>
    <p:sldId id="270" r:id="rId8"/>
    <p:sldId id="260" r:id="rId9"/>
    <p:sldId id="281" r:id="rId10"/>
    <p:sldId id="261" r:id="rId11"/>
    <p:sldId id="271" r:id="rId12"/>
    <p:sldId id="262" r:id="rId13"/>
    <p:sldId id="278" r:id="rId14"/>
    <p:sldId id="272" r:id="rId15"/>
    <p:sldId id="263" r:id="rId16"/>
    <p:sldId id="273" r:id="rId17"/>
    <p:sldId id="264" r:id="rId18"/>
    <p:sldId id="280" r:id="rId19"/>
    <p:sldId id="265" r:id="rId20"/>
    <p:sldId id="274" r:id="rId21"/>
    <p:sldId id="266" r:id="rId22"/>
    <p:sldId id="279" r:id="rId23"/>
    <p:sldId id="275" r:id="rId24"/>
    <p:sldId id="268" r:id="rId25"/>
    <p:sldId id="267"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7"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3F3AE7F-4ECC-4589-9507-6062CEB88AB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679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50BDAC-002B-43BA-8AEB-88F388ED94F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3AE7F-4ECC-4589-9507-6062CEB88AB9}" type="slidenum">
              <a:rPr lang="en-US" smtClean="0"/>
              <a:t>‹#›</a:t>
            </a:fld>
            <a:endParaRPr lang="en-US"/>
          </a:p>
        </p:txBody>
      </p:sp>
    </p:spTree>
    <p:extLst>
      <p:ext uri="{BB962C8B-B14F-4D97-AF65-F5344CB8AC3E}">
        <p14:creationId xmlns:p14="http://schemas.microsoft.com/office/powerpoint/2010/main" val="40862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0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577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spTree>
    <p:extLst>
      <p:ext uri="{BB962C8B-B14F-4D97-AF65-F5344CB8AC3E}">
        <p14:creationId xmlns:p14="http://schemas.microsoft.com/office/powerpoint/2010/main" val="105106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14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00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8818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59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spTree>
    <p:extLst>
      <p:ext uri="{BB962C8B-B14F-4D97-AF65-F5344CB8AC3E}">
        <p14:creationId xmlns:p14="http://schemas.microsoft.com/office/powerpoint/2010/main" val="253455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50BDAC-002B-43BA-8AEB-88F388ED94F5}"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3AE7F-4ECC-4589-9507-6062CEB88AB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075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50BDAC-002B-43BA-8AEB-88F388ED94F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3AE7F-4ECC-4589-9507-6062CEB88AB9}" type="slidenum">
              <a:rPr lang="en-US" smtClean="0"/>
              <a:t>‹#›</a:t>
            </a:fld>
            <a:endParaRPr lang="en-US"/>
          </a:p>
        </p:txBody>
      </p:sp>
    </p:spTree>
    <p:extLst>
      <p:ext uri="{BB962C8B-B14F-4D97-AF65-F5344CB8AC3E}">
        <p14:creationId xmlns:p14="http://schemas.microsoft.com/office/powerpoint/2010/main" val="314248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50BDAC-002B-43BA-8AEB-88F388ED94F5}"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3AE7F-4ECC-4589-9507-6062CEB88AB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602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50BDAC-002B-43BA-8AEB-88F388ED94F5}"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3AE7F-4ECC-4589-9507-6062CEB88AB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71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0BDAC-002B-43BA-8AEB-88F388ED94F5}"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3AE7F-4ECC-4589-9507-6062CEB88AB9}" type="slidenum">
              <a:rPr lang="en-US" smtClean="0"/>
              <a:t>‹#›</a:t>
            </a:fld>
            <a:endParaRPr lang="en-US"/>
          </a:p>
        </p:txBody>
      </p:sp>
    </p:spTree>
    <p:extLst>
      <p:ext uri="{BB962C8B-B14F-4D97-AF65-F5344CB8AC3E}">
        <p14:creationId xmlns:p14="http://schemas.microsoft.com/office/powerpoint/2010/main" val="32137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50BDAC-002B-43BA-8AEB-88F388ED94F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3AE7F-4ECC-4589-9507-6062CEB88AB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0550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50BDAC-002B-43BA-8AEB-88F388ED94F5}"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3AE7F-4ECC-4589-9507-6062CEB88AB9}" type="slidenum">
              <a:rPr lang="en-US" smtClean="0"/>
              <a:t>‹#›</a:t>
            </a:fld>
            <a:endParaRPr lang="en-US"/>
          </a:p>
        </p:txBody>
      </p:sp>
    </p:spTree>
    <p:extLst>
      <p:ext uri="{BB962C8B-B14F-4D97-AF65-F5344CB8AC3E}">
        <p14:creationId xmlns:p14="http://schemas.microsoft.com/office/powerpoint/2010/main" val="134680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50BDAC-002B-43BA-8AEB-88F388ED94F5}" type="datetimeFigureOut">
              <a:rPr lang="en-US" smtClean="0"/>
              <a:t>3/5/2025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F3AE7F-4ECC-4589-9507-6062CEB88AB9}" type="slidenum">
              <a:rPr lang="en-US" smtClean="0"/>
              <a:t>‹#›</a:t>
            </a:fld>
            <a:endParaRPr lang="en-US"/>
          </a:p>
        </p:txBody>
      </p:sp>
    </p:spTree>
    <p:extLst>
      <p:ext uri="{BB962C8B-B14F-4D97-AF65-F5344CB8AC3E}">
        <p14:creationId xmlns:p14="http://schemas.microsoft.com/office/powerpoint/2010/main" val="356880661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2147455"/>
            <a:ext cx="7081261" cy="1383017"/>
          </a:xfrm>
        </p:spPr>
        <p:txBody>
          <a:bodyPr>
            <a:noAutofit/>
          </a:bodyPr>
          <a:lstStyle/>
          <a:p>
            <a:r>
              <a:rPr lang="en-US" sz="4400" b="1" dirty="0">
                <a:latin typeface="Times New Roman" panose="02020603050405020304" pitchFamily="18" charset="0"/>
                <a:cs typeface="Times New Roman" panose="02020603050405020304" pitchFamily="18" charset="0"/>
              </a:rPr>
              <a:t>Physiological Role of Fat Soluble Vitamins In Human Body</a:t>
            </a:r>
          </a:p>
        </p:txBody>
      </p:sp>
      <p:sp>
        <p:nvSpPr>
          <p:cNvPr id="3" name="Subtitle 2"/>
          <p:cNvSpPr>
            <a:spLocks noGrp="1"/>
          </p:cNvSpPr>
          <p:nvPr>
            <p:ph type="subTitle" idx="1"/>
          </p:nvPr>
        </p:nvSpPr>
        <p:spPr/>
        <p:txBody>
          <a:bodyPr>
            <a:normAutofit/>
          </a:bodyPr>
          <a:lstStyle/>
          <a:p>
            <a:r>
              <a:rPr lang="en-US" sz="3200" b="1" dirty="0">
                <a:solidFill>
                  <a:srgbClr val="FF0000"/>
                </a:solidFill>
              </a:rPr>
              <a:t>Prepared by </a:t>
            </a:r>
          </a:p>
          <a:p>
            <a:r>
              <a:rPr lang="en-US" sz="3200" b="1" dirty="0">
                <a:solidFill>
                  <a:srgbClr val="FF0000"/>
                </a:solidFill>
              </a:rPr>
              <a:t>Asst. Prof. Dr. </a:t>
            </a:r>
            <a:r>
              <a:rPr lang="en-US" sz="3200" b="1" dirty="0" err="1">
                <a:solidFill>
                  <a:srgbClr val="FF0000"/>
                </a:solidFill>
              </a:rPr>
              <a:t>Suha</a:t>
            </a:r>
            <a:r>
              <a:rPr lang="en-US" sz="3200" b="1" dirty="0">
                <a:solidFill>
                  <a:srgbClr val="FF0000"/>
                </a:solidFill>
              </a:rPr>
              <a:t> </a:t>
            </a:r>
            <a:r>
              <a:rPr lang="en-US" sz="3200" b="1" dirty="0" err="1">
                <a:solidFill>
                  <a:srgbClr val="FF0000"/>
                </a:solidFill>
              </a:rPr>
              <a:t>Talal</a:t>
            </a:r>
            <a:r>
              <a:rPr lang="en-US" sz="3200" b="1" dirty="0">
                <a:solidFill>
                  <a:srgbClr val="FF0000"/>
                </a:solidFill>
              </a:rPr>
              <a:t> </a:t>
            </a:r>
            <a:r>
              <a:rPr lang="en-US" sz="3200" b="1" dirty="0" err="1">
                <a:solidFill>
                  <a:srgbClr val="FF0000"/>
                </a:solidFill>
              </a:rPr>
              <a:t>Abd</a:t>
            </a:r>
            <a:endParaRPr lang="en-US" sz="3200" b="1" dirty="0">
              <a:solidFill>
                <a:srgbClr val="FF0000"/>
              </a:solidFill>
            </a:endParaRPr>
          </a:p>
        </p:txBody>
      </p:sp>
    </p:spTree>
    <p:extLst>
      <p:ext uri="{BB962C8B-B14F-4D97-AF65-F5344CB8AC3E}">
        <p14:creationId xmlns:p14="http://schemas.microsoft.com/office/powerpoint/2010/main" val="37332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b="1" dirty="0"/>
              <a:t>When a healthy adult quits eating vitamin A-rich foods, deficiency symptoms may not occur until the deposits have been depleted, which can take up to two years. During the growing phase, however, this period is relatively limited in children. </a:t>
            </a:r>
          </a:p>
        </p:txBody>
      </p:sp>
    </p:spTree>
    <p:extLst>
      <p:ext uri="{BB962C8B-B14F-4D97-AF65-F5344CB8AC3E}">
        <p14:creationId xmlns:p14="http://schemas.microsoft.com/office/powerpoint/2010/main" val="43596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Vitamin insufficiency is one of the most serious concerns in developing countries. More than 100 million children worldwide show signs of deficiency, making them more susceptible to infections, night or complete blindness (</a:t>
            </a:r>
            <a:r>
              <a:rPr lang="en-US" sz="2800" b="1" dirty="0" err="1"/>
              <a:t>xerophthalmia</a:t>
            </a:r>
            <a:r>
              <a:rPr lang="en-US" sz="2800" b="1" dirty="0"/>
              <a:t>), and keratinization, all of which can lead to mortality</a:t>
            </a:r>
          </a:p>
          <a:p>
            <a:endParaRPr lang="en-US" sz="2800" dirty="0"/>
          </a:p>
        </p:txBody>
      </p:sp>
    </p:spTree>
    <p:extLst>
      <p:ext uri="{BB962C8B-B14F-4D97-AF65-F5344CB8AC3E}">
        <p14:creationId xmlns:p14="http://schemas.microsoft.com/office/powerpoint/2010/main" val="217790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Vitamin D (</a:t>
            </a:r>
            <a:r>
              <a:rPr lang="en-US" b="1" dirty="0" err="1">
                <a:solidFill>
                  <a:srgbClr val="FF0000"/>
                </a:solidFill>
              </a:rPr>
              <a:t>Calciferol</a:t>
            </a:r>
            <a:r>
              <a:rPr lang="en-US" b="1" dirty="0">
                <a:solidFill>
                  <a:srgbClr val="FF0000"/>
                </a:solidFill>
              </a:rPr>
              <a:t>)</a:t>
            </a:r>
          </a:p>
        </p:txBody>
      </p:sp>
      <p:sp>
        <p:nvSpPr>
          <p:cNvPr id="3" name="Content Placeholder 2"/>
          <p:cNvSpPr>
            <a:spLocks noGrp="1"/>
          </p:cNvSpPr>
          <p:nvPr>
            <p:ph idx="1"/>
          </p:nvPr>
        </p:nvSpPr>
        <p:spPr/>
        <p:txBody>
          <a:bodyPr>
            <a:noAutofit/>
          </a:bodyPr>
          <a:lstStyle/>
          <a:p>
            <a:r>
              <a:rPr lang="en-US" sz="2800" b="1" dirty="0"/>
              <a:t>Because its biologically active form, 1,25-(OH)2colecalciferol or vitamin D3, is a hormone that may be produced in the body from cholesterol, vitamin D is not a required nutrient if enough UV radiation is received. Vitamin D is necessary for maintaining calcium and phosphorus balance as well as cell differentiation. </a:t>
            </a:r>
          </a:p>
        </p:txBody>
      </p:sp>
    </p:spTree>
    <p:extLst>
      <p:ext uri="{BB962C8B-B14F-4D97-AF65-F5344CB8AC3E}">
        <p14:creationId xmlns:p14="http://schemas.microsoft.com/office/powerpoint/2010/main" val="196504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Top 10 Vitamin D Foods You Should Have - GNC Live Well - GNC In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345" y="314183"/>
            <a:ext cx="11360727" cy="628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5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The active form of vitamin D is found in the small intestine, which increases calcium ion active transport. It enhances calcium and phosphate ion reabsorption in the kidney tubules. Vitamin D has physiological functions in non-skeletal tissues as well. </a:t>
            </a:r>
          </a:p>
          <a:p>
            <a:endParaRPr lang="en-US" sz="2800" dirty="0"/>
          </a:p>
        </p:txBody>
      </p:sp>
    </p:spTree>
    <p:extLst>
      <p:ext uri="{BB962C8B-B14F-4D97-AF65-F5344CB8AC3E}">
        <p14:creationId xmlns:p14="http://schemas.microsoft.com/office/powerpoint/2010/main" val="238491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b="1" dirty="0"/>
              <a:t>Adults can develop </a:t>
            </a:r>
            <a:r>
              <a:rPr lang="en-US" sz="2800" b="1" dirty="0" err="1"/>
              <a:t>osteocalcin</a:t>
            </a:r>
            <a:r>
              <a:rPr lang="en-US" sz="2800" b="1" dirty="0"/>
              <a:t>, a bone deformity similar to rickets. It is more common in women who do not get enough calcium, do not get enough sunlight, and have had multiple pregnancies with breastfeeding. It involves the loss of bone density, which may typically be avoided by eating enough vitamin D, calcium, and phosphorus. </a:t>
            </a:r>
          </a:p>
        </p:txBody>
      </p:sp>
    </p:spTree>
    <p:extLst>
      <p:ext uri="{BB962C8B-B14F-4D97-AF65-F5344CB8AC3E}">
        <p14:creationId xmlns:p14="http://schemas.microsoft.com/office/powerpoint/2010/main" val="188172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b="1" dirty="0"/>
              <a:t>The symptoms of vitamin D shortage (50 </a:t>
            </a:r>
            <a:r>
              <a:rPr lang="en-US" sz="2800" b="1" dirty="0" err="1"/>
              <a:t>nmol</a:t>
            </a:r>
            <a:r>
              <a:rPr lang="en-US" sz="2800" b="1" dirty="0"/>
              <a:t>/L) are similar to those of calcium deficiency because vitamin D deficiency prevents calcium from being absorbed, even if there is enough calcium in the diet. Rickets is a disease of vitamin D insufficiency in children. It's marked by structural anomalies in the bones, which become overly flexible and mushy. As a result, they are unable to endure stress, resulting in bone abnormalities such as bent legs. </a:t>
            </a:r>
            <a:endParaRPr lang="en-US" sz="2800" dirty="0"/>
          </a:p>
        </p:txBody>
      </p:sp>
    </p:spTree>
    <p:extLst>
      <p:ext uri="{BB962C8B-B14F-4D97-AF65-F5344CB8AC3E}">
        <p14:creationId xmlns:p14="http://schemas.microsoft.com/office/powerpoint/2010/main" val="582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Vitamin E (Tocopherol)</a:t>
            </a:r>
          </a:p>
        </p:txBody>
      </p:sp>
      <p:sp>
        <p:nvSpPr>
          <p:cNvPr id="3" name="Content Placeholder 2"/>
          <p:cNvSpPr>
            <a:spLocks noGrp="1"/>
          </p:cNvSpPr>
          <p:nvPr>
            <p:ph idx="1"/>
          </p:nvPr>
        </p:nvSpPr>
        <p:spPr/>
        <p:txBody>
          <a:bodyPr>
            <a:noAutofit/>
          </a:bodyPr>
          <a:lstStyle/>
          <a:p>
            <a:r>
              <a:rPr lang="en-US" sz="2800" b="1" dirty="0"/>
              <a:t>Vitamin E is the body’s primary fat-soluble antioxidant. It is found in biological membranes, where it shields membrane phospholipids’ polyunsaturated fatty acids (PUFA) from oxidative destruction by free radicals. It works in tandem with other cell-</a:t>
            </a:r>
            <a:r>
              <a:rPr lang="en-US" sz="2800" b="1" dirty="0" err="1"/>
              <a:t>defence</a:t>
            </a:r>
            <a:r>
              <a:rPr lang="en-US" sz="2800" b="1" dirty="0"/>
              <a:t> mechanisms (such as the enzymes glutathione reductase, glutathione peroxidase, and superoxide dismutase) and is influenced by the nutritional status of other minerals like selenium. </a:t>
            </a:r>
          </a:p>
        </p:txBody>
      </p:sp>
    </p:spTree>
    <p:extLst>
      <p:ext uri="{BB962C8B-B14F-4D97-AF65-F5344CB8AC3E}">
        <p14:creationId xmlns:p14="http://schemas.microsoft.com/office/powerpoint/2010/main" val="376239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1427018" y="387928"/>
            <a:ext cx="9469580" cy="6192982"/>
          </a:xfrm>
          <a:prstGeom prst="rect">
            <a:avLst/>
          </a:prstGeom>
        </p:spPr>
      </p:pic>
    </p:spTree>
    <p:extLst>
      <p:ext uri="{BB962C8B-B14F-4D97-AF65-F5344CB8AC3E}">
        <p14:creationId xmlns:p14="http://schemas.microsoft.com/office/powerpoint/2010/main" val="92750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b="1" dirty="0"/>
              <a:t>Vitamin E’s antioxidant action helps with ageing, arthritis, cancer, cardiovascular disease, cataracts, diabetes, and infections by reducing oxidative stress in cells. The most major protective effect is that of vitamin E. Vitamin E “contributes to the protection of cells from oxidative stress,” according to the EFSA.  </a:t>
            </a:r>
          </a:p>
          <a:p>
            <a:r>
              <a:rPr lang="en-US" sz="2800" b="1" dirty="0"/>
              <a:t> </a:t>
            </a:r>
          </a:p>
          <a:p>
            <a:endParaRPr lang="en-US" sz="2800" b="1" dirty="0"/>
          </a:p>
        </p:txBody>
      </p:sp>
    </p:spTree>
    <p:extLst>
      <p:ext uri="{BB962C8B-B14F-4D97-AF65-F5344CB8AC3E}">
        <p14:creationId xmlns:p14="http://schemas.microsoft.com/office/powerpoint/2010/main" val="307682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Vitamins, Minerals, Their Function, Signs of Deficiency, Food Sources,  Water &amp; FatSoluble, Anti Aging Clinic Costa R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828964"/>
            <a:ext cx="9601196" cy="541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7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Vitamin E deficiency is uncommon, however it is linked to diseases of fat malabsorption, such as cystic fibrosis. Long-term vitamin E deficiency can lead to neuromuscular dysfunction, which damages the spinal cord and retina. A sustained deficiency might produce erythrocyte </a:t>
            </a:r>
            <a:r>
              <a:rPr lang="en-US" sz="2800" b="1" dirty="0" err="1"/>
              <a:t>haemolysis</a:t>
            </a:r>
            <a:r>
              <a:rPr lang="en-US" sz="2800" b="1" dirty="0"/>
              <a:t> due to PUFA oxidation, which can be seen in preterm new-</a:t>
            </a:r>
            <a:r>
              <a:rPr lang="en-US" sz="2800" b="1" dirty="0" err="1"/>
              <a:t>borns</a:t>
            </a:r>
            <a:r>
              <a:rPr lang="en-US" sz="2800" b="1" dirty="0"/>
              <a:t>.</a:t>
            </a:r>
            <a:endParaRPr lang="en-US" sz="2800" dirty="0"/>
          </a:p>
        </p:txBody>
      </p:sp>
    </p:spTree>
    <p:extLst>
      <p:ext uri="{BB962C8B-B14F-4D97-AF65-F5344CB8AC3E}">
        <p14:creationId xmlns:p14="http://schemas.microsoft.com/office/powerpoint/2010/main" val="255166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Vitamin K (</a:t>
            </a:r>
            <a:r>
              <a:rPr lang="en-US" b="1" dirty="0" err="1">
                <a:solidFill>
                  <a:srgbClr val="FF0000"/>
                </a:solidFill>
              </a:rPr>
              <a:t>Menaquinone</a:t>
            </a:r>
            <a:r>
              <a:rPr lang="en-US" b="1" dirty="0">
                <a:solidFill>
                  <a:srgbClr val="FF0000"/>
                </a:solidFill>
              </a:rPr>
              <a:t>)</a:t>
            </a:r>
          </a:p>
        </p:txBody>
      </p:sp>
      <p:sp>
        <p:nvSpPr>
          <p:cNvPr id="3" name="Content Placeholder 2"/>
          <p:cNvSpPr>
            <a:spLocks noGrp="1"/>
          </p:cNvSpPr>
          <p:nvPr>
            <p:ph idx="1"/>
          </p:nvPr>
        </p:nvSpPr>
        <p:spPr/>
        <p:txBody>
          <a:bodyPr>
            <a:normAutofit/>
          </a:bodyPr>
          <a:lstStyle/>
          <a:p>
            <a:r>
              <a:rPr lang="en-US" sz="2800" b="1" dirty="0"/>
              <a:t>Vitamin K is required for the activation of numerous proteins involved in the blood clotting process. This vitamin is also important in the manufacture of bone proteins, which allow minerals to link together to create bones. The deficit is uncommon and is caused primarily by poor absorption. </a:t>
            </a:r>
          </a:p>
        </p:txBody>
      </p:sp>
    </p:spTree>
    <p:extLst>
      <p:ext uri="{BB962C8B-B14F-4D97-AF65-F5344CB8AC3E}">
        <p14:creationId xmlns:p14="http://schemas.microsoft.com/office/powerpoint/2010/main" val="420570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Vitamin K: Benefits, Food Sources and Deficienc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273" y="420146"/>
            <a:ext cx="10501745" cy="593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9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Bleeding is the most common symptom of vitamin K deficiency, which can lead to fatal </a:t>
            </a:r>
            <a:r>
              <a:rPr lang="en-US" sz="2800" b="1" dirty="0" err="1"/>
              <a:t>anaemia</a:t>
            </a:r>
            <a:r>
              <a:rPr lang="en-US" sz="2800" b="1" dirty="0"/>
              <a:t>. Some drugs (</a:t>
            </a:r>
            <a:r>
              <a:rPr lang="en-US" sz="2800" b="1" dirty="0" err="1"/>
              <a:t>coumarinsacenocumarol</a:t>
            </a:r>
            <a:r>
              <a:rPr lang="en-US" sz="2800" b="1" dirty="0"/>
              <a:t>, </a:t>
            </a:r>
            <a:r>
              <a:rPr lang="en-US" sz="2800" b="1" dirty="0" err="1"/>
              <a:t>Sintroms</a:t>
            </a:r>
            <a:r>
              <a:rPr lang="en-US" sz="2800" b="1" dirty="0"/>
              <a:t>, anticoagulants, blood thinners, salicylates, and antibiotics) counteract vitamin K's effect by reducing the gut bacteria required to manufacture the bioactive form. </a:t>
            </a:r>
          </a:p>
          <a:p>
            <a:endParaRPr lang="en-US" sz="2800" b="1" dirty="0"/>
          </a:p>
        </p:txBody>
      </p:sp>
    </p:spTree>
    <p:extLst>
      <p:ext uri="{BB962C8B-B14F-4D97-AF65-F5344CB8AC3E}">
        <p14:creationId xmlns:p14="http://schemas.microsoft.com/office/powerpoint/2010/main" val="183601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657" t="9813" r="10437" b="13405"/>
          <a:stretch/>
        </p:blipFill>
        <p:spPr>
          <a:xfrm>
            <a:off x="623454" y="609598"/>
            <a:ext cx="11000509" cy="5464305"/>
          </a:xfrm>
          <a:prstGeom prst="rect">
            <a:avLst/>
          </a:prstGeom>
        </p:spPr>
      </p:pic>
    </p:spTree>
    <p:extLst>
      <p:ext uri="{BB962C8B-B14F-4D97-AF65-F5344CB8AC3E}">
        <p14:creationId xmlns:p14="http://schemas.microsoft.com/office/powerpoint/2010/main" val="251596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CONCLUSION</a:t>
            </a:r>
          </a:p>
        </p:txBody>
      </p:sp>
      <p:sp>
        <p:nvSpPr>
          <p:cNvPr id="3" name="Content Placeholder 2"/>
          <p:cNvSpPr>
            <a:spLocks noGrp="1"/>
          </p:cNvSpPr>
          <p:nvPr>
            <p:ph idx="1"/>
          </p:nvPr>
        </p:nvSpPr>
        <p:spPr>
          <a:xfrm>
            <a:off x="900544" y="2424545"/>
            <a:ext cx="10681855" cy="3451323"/>
          </a:xfrm>
        </p:spPr>
        <p:txBody>
          <a:bodyPr>
            <a:noAutofit/>
          </a:bodyPr>
          <a:lstStyle/>
          <a:p>
            <a:r>
              <a:rPr lang="en-US" sz="2800" b="1" dirty="0"/>
              <a:t>To conclude, there are two types of vitamins that are vital to the human body: water-soluble vitamins and </a:t>
            </a:r>
            <a:r>
              <a:rPr lang="en-US" sz="2800" b="1" dirty="0" err="1"/>
              <a:t>fatsoluble</a:t>
            </a:r>
            <a:r>
              <a:rPr lang="en-US" sz="2800" b="1" dirty="0"/>
              <a:t> vitamins; both play an important role in the human body. Nobody can deny the importance of these vitamins to the body at all ages, and a lack of them can cause significant damage to specific regions of the body depending on the vitamin, age, and health state of each individual. Vitamins can do a more work in a small quantity. As a result, their overall daily requirement is generally also very low. </a:t>
            </a:r>
          </a:p>
        </p:txBody>
      </p:sp>
    </p:spTree>
    <p:extLst>
      <p:ext uri="{BB962C8B-B14F-4D97-AF65-F5344CB8AC3E}">
        <p14:creationId xmlns:p14="http://schemas.microsoft.com/office/powerpoint/2010/main" val="362119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ctr">
              <a:buNone/>
            </a:pPr>
            <a:r>
              <a:rPr lang="en-US" sz="13800" b="1" dirty="0">
                <a:solidFill>
                  <a:srgbClr val="FF0000"/>
                </a:solidFill>
              </a:rPr>
              <a:t>Thank you</a:t>
            </a:r>
          </a:p>
        </p:txBody>
      </p:sp>
    </p:spTree>
    <p:extLst>
      <p:ext uri="{BB962C8B-B14F-4D97-AF65-F5344CB8AC3E}">
        <p14:creationId xmlns:p14="http://schemas.microsoft.com/office/powerpoint/2010/main" val="240255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 Micronutrients are vital components that humans and other organisms require in variable amounts throughout their lives to coordinate a variety of physiological activities and maintain good health. Essential nutrients can’t be generated in humans or can’t be </a:t>
            </a:r>
            <a:r>
              <a:rPr lang="en-US" sz="2800" b="1" dirty="0" err="1"/>
              <a:t>synthesised</a:t>
            </a:r>
            <a:r>
              <a:rPr lang="en-US" sz="2800" b="1" dirty="0"/>
              <a:t> in significant levels, thus they have to be received from diet. </a:t>
            </a:r>
          </a:p>
        </p:txBody>
      </p:sp>
    </p:spTree>
    <p:extLst>
      <p:ext uri="{BB962C8B-B14F-4D97-AF65-F5344CB8AC3E}">
        <p14:creationId xmlns:p14="http://schemas.microsoft.com/office/powerpoint/2010/main" val="112684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These vitamins can be found in a variety of foods, including plant and animal sources. For good health and development, they must consume a balanced diet on a regular basis. Vitamin shortages are linked to major health issues, as well as delays in normal development and growth. </a:t>
            </a:r>
          </a:p>
          <a:p>
            <a:endParaRPr lang="en-US" sz="2800" b="1" dirty="0"/>
          </a:p>
        </p:txBody>
      </p:sp>
    </p:spTree>
    <p:extLst>
      <p:ext uri="{BB962C8B-B14F-4D97-AF65-F5344CB8AC3E}">
        <p14:creationId xmlns:p14="http://schemas.microsoft.com/office/powerpoint/2010/main" val="7572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b="1" dirty="0"/>
              <a:t>Vitamin deficits pose major health risks because they are essential for human health, growth, development, reproduction, and maintenance. Thirteen vitamins are real vitamins that can be divided into two categories: water soluble and fat soluble. Vitamins A, E, K, and D are fat soluble, and vitamins B1, B2, B3, B5, B6, B7, B9, B12, and C are water soluble.</a:t>
            </a:r>
          </a:p>
        </p:txBody>
      </p:sp>
    </p:spTree>
    <p:extLst>
      <p:ext uri="{BB962C8B-B14F-4D97-AF65-F5344CB8AC3E}">
        <p14:creationId xmlns:p14="http://schemas.microsoft.com/office/powerpoint/2010/main" val="2640420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Vitamins are a diverse set of chemical molecules that are unable to be manufactured by the human body but are required for the body's basic processes to function properly. Essential nutrients, like several beneficial phytochemicals, cannot be generated or </a:t>
            </a:r>
            <a:r>
              <a:rPr lang="en-US" sz="2800" b="1" dirty="0" err="1"/>
              <a:t>synthesised</a:t>
            </a:r>
            <a:r>
              <a:rPr lang="en-US" sz="2800" b="1" dirty="0"/>
              <a:t> in the human body (organism), either entirely or in inadequate amounts, and must therefore be received through diet. </a:t>
            </a:r>
          </a:p>
        </p:txBody>
      </p:sp>
    </p:spTree>
    <p:extLst>
      <p:ext uri="{BB962C8B-B14F-4D97-AF65-F5344CB8AC3E}">
        <p14:creationId xmlns:p14="http://schemas.microsoft.com/office/powerpoint/2010/main" val="221364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Under normal circumstances, we can receive the various vitamins via food and proper nutrition, but minimum nutritional requirements are frequently not satisfied, necessitating supplementation. Vitamins are necessary for metabolism, as well as for body growth and proper function. The body produces only vitamin D; all other vitamins must be received through food. </a:t>
            </a:r>
          </a:p>
          <a:p>
            <a:endParaRPr lang="en-US" sz="2800" b="1" dirty="0"/>
          </a:p>
        </p:txBody>
      </p:sp>
    </p:spTree>
    <p:extLst>
      <p:ext uri="{BB962C8B-B14F-4D97-AF65-F5344CB8AC3E}">
        <p14:creationId xmlns:p14="http://schemas.microsoft.com/office/powerpoint/2010/main" val="115162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rPr>
              <a:t>Vitamin A (Retinoic acid)</a:t>
            </a:r>
          </a:p>
        </p:txBody>
      </p:sp>
      <p:sp>
        <p:nvSpPr>
          <p:cNvPr id="3" name="Content Placeholder 2"/>
          <p:cNvSpPr>
            <a:spLocks noGrp="1"/>
          </p:cNvSpPr>
          <p:nvPr>
            <p:ph idx="1"/>
          </p:nvPr>
        </p:nvSpPr>
        <p:spPr/>
        <p:txBody>
          <a:bodyPr>
            <a:noAutofit/>
          </a:bodyPr>
          <a:lstStyle/>
          <a:p>
            <a:r>
              <a:rPr lang="en-US" sz="2800" b="1" dirty="0"/>
              <a:t>Vitamin A is required for reproduction, eyesight, bone growth, cell division, and epithelial tissue differentiation, as well as immune system control. Ingesting </a:t>
            </a:r>
            <a:r>
              <a:rPr lang="en-US" sz="2800" b="1" dirty="0" err="1"/>
              <a:t>provitamin</a:t>
            </a:r>
            <a:r>
              <a:rPr lang="en-US" sz="2800" b="1" dirty="0"/>
              <a:t> A carotenoids from plants, as well as </a:t>
            </a:r>
            <a:r>
              <a:rPr lang="en-US" sz="2800" b="1" dirty="0" err="1"/>
              <a:t>retynil</a:t>
            </a:r>
            <a:r>
              <a:rPr lang="en-US" sz="2800" b="1" dirty="0"/>
              <a:t> esters, retinol, or retinal, can all be converted into the active form’s retinol, retinal, and retinoic acid, ensuring these functionalities. Vitamin A insufficiency is caused by a lack of vitamin A stored in the liver. </a:t>
            </a:r>
          </a:p>
        </p:txBody>
      </p:sp>
    </p:spTree>
    <p:extLst>
      <p:ext uri="{BB962C8B-B14F-4D97-AF65-F5344CB8AC3E}">
        <p14:creationId xmlns:p14="http://schemas.microsoft.com/office/powerpoint/2010/main" val="102530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4897580" cy="1303867"/>
          </a:xfrm>
        </p:spPr>
        <p:txBody>
          <a:bodyPr/>
          <a:lstStyle/>
          <a:p>
            <a:endParaRPr lang="en-US" dirty="0"/>
          </a:p>
        </p:txBody>
      </p:sp>
      <p:pic>
        <p:nvPicPr>
          <p:cNvPr id="16" name="Content Placeholder 15"/>
          <p:cNvPicPr>
            <a:picLocks noGrp="1" noChangeAspect="1"/>
          </p:cNvPicPr>
          <p:nvPr>
            <p:ph idx="1"/>
          </p:nvPr>
        </p:nvPicPr>
        <p:blipFill>
          <a:blip r:embed="rId2"/>
          <a:stretch>
            <a:fillRect/>
          </a:stretch>
        </p:blipFill>
        <p:spPr>
          <a:xfrm>
            <a:off x="6775309" y="685799"/>
            <a:ext cx="4332143" cy="5376799"/>
          </a:xfrm>
          <a:prstGeom prst="rect">
            <a:avLst/>
          </a:prstGeom>
        </p:spPr>
      </p:pic>
      <p:pic>
        <p:nvPicPr>
          <p:cNvPr id="17" name="Picture 16"/>
          <p:cNvPicPr>
            <a:picLocks noChangeAspect="1"/>
          </p:cNvPicPr>
          <p:nvPr/>
        </p:nvPicPr>
        <p:blipFill>
          <a:blip r:embed="rId3"/>
          <a:stretch>
            <a:fillRect/>
          </a:stretch>
        </p:blipFill>
        <p:spPr>
          <a:xfrm>
            <a:off x="950126" y="2514311"/>
            <a:ext cx="5588131" cy="3718647"/>
          </a:xfrm>
          <a:prstGeom prst="rect">
            <a:avLst/>
          </a:prstGeom>
        </p:spPr>
      </p:pic>
      <p:pic>
        <p:nvPicPr>
          <p:cNvPr id="18" name="Picture 17"/>
          <p:cNvPicPr>
            <a:picLocks noChangeAspect="1"/>
          </p:cNvPicPr>
          <p:nvPr/>
        </p:nvPicPr>
        <p:blipFill>
          <a:blip r:embed="rId4"/>
          <a:stretch>
            <a:fillRect/>
          </a:stretch>
        </p:blipFill>
        <p:spPr>
          <a:xfrm>
            <a:off x="953590" y="685799"/>
            <a:ext cx="5588131" cy="1828512"/>
          </a:xfrm>
          <a:prstGeom prst="rect">
            <a:avLst/>
          </a:prstGeom>
        </p:spPr>
      </p:pic>
    </p:spTree>
    <p:extLst>
      <p:ext uri="{BB962C8B-B14F-4D97-AF65-F5344CB8AC3E}">
        <p14:creationId xmlns:p14="http://schemas.microsoft.com/office/powerpoint/2010/main" val="31120040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648</TotalTime>
  <Words>1170</Words>
  <Application>Microsoft Office PowerPoint</Application>
  <PresentationFormat>Widescreen</PresentationFormat>
  <Paragraphs>28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Garamond</vt:lpstr>
      <vt:lpstr>Times New Roman</vt:lpstr>
      <vt:lpstr>Organic</vt:lpstr>
      <vt:lpstr>Physiological Role of Fat Soluble Vitamins In Human Body</vt:lpstr>
      <vt:lpstr>PowerPoint Presentation</vt:lpstr>
      <vt:lpstr>PowerPoint Presentation</vt:lpstr>
      <vt:lpstr>PowerPoint Presentation</vt:lpstr>
      <vt:lpstr>PowerPoint Presentation</vt:lpstr>
      <vt:lpstr>PowerPoint Presentation</vt:lpstr>
      <vt:lpstr>PowerPoint Presentation</vt:lpstr>
      <vt:lpstr>Vitamin A (Retinoic acid)</vt:lpstr>
      <vt:lpstr>PowerPoint Presentation</vt:lpstr>
      <vt:lpstr>PowerPoint Presentation</vt:lpstr>
      <vt:lpstr>PowerPoint Presentation</vt:lpstr>
      <vt:lpstr>Vitamin D (Calciferol)</vt:lpstr>
      <vt:lpstr>PowerPoint Presentation</vt:lpstr>
      <vt:lpstr>PowerPoint Presentation</vt:lpstr>
      <vt:lpstr>PowerPoint Presentation</vt:lpstr>
      <vt:lpstr>PowerPoint Presentation</vt:lpstr>
      <vt:lpstr>Vitamin E (Tocopherol)</vt:lpstr>
      <vt:lpstr>PowerPoint Presentation</vt:lpstr>
      <vt:lpstr>PowerPoint Presentation</vt:lpstr>
      <vt:lpstr>PowerPoint Presentation</vt:lpstr>
      <vt:lpstr>Vitamin K (Menaquinone)</vt:lpstr>
      <vt:lpstr>PowerPoint Presentation</vt:lpstr>
      <vt:lpstr>PowerPoint Presentation</vt:lpstr>
      <vt:lpstr>PowerPoint Presentation</vt:lpstr>
      <vt:lpstr>CONCLUSION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abdalbasit Fatihallah</cp:lastModifiedBy>
  <cp:revision>17</cp:revision>
  <dcterms:created xsi:type="dcterms:W3CDTF">2023-05-18T06:09:25Z</dcterms:created>
  <dcterms:modified xsi:type="dcterms:W3CDTF">2025-03-05T19:24:28Z</dcterms:modified>
</cp:coreProperties>
</file>