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1" r:id="rId4"/>
    <p:sldId id="277" r:id="rId5"/>
    <p:sldId id="265" r:id="rId6"/>
    <p:sldId id="275" r:id="rId7"/>
    <p:sldId id="258" r:id="rId8"/>
    <p:sldId id="278" r:id="rId9"/>
    <p:sldId id="271" r:id="rId10"/>
    <p:sldId id="259" r:id="rId11"/>
    <p:sldId id="262" r:id="rId12"/>
    <p:sldId id="263" r:id="rId13"/>
    <p:sldId id="267"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426707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254186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0152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306194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305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420936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1538500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32747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332911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1FF83-F036-4570-AEAC-D7A0BA113B28}" type="datetimeFigureOut">
              <a:rPr lang="ar-IQ" smtClean="0"/>
              <a:t>06/09/1446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73840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61FF83-F036-4570-AEAC-D7A0BA113B28}" type="datetimeFigureOut">
              <a:rPr lang="ar-IQ" smtClean="0"/>
              <a:t>06/09/1446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357474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61FF83-F036-4570-AEAC-D7A0BA113B28}" type="datetimeFigureOut">
              <a:rPr lang="ar-IQ" smtClean="0"/>
              <a:t>06/09/1446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427131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61FF83-F036-4570-AEAC-D7A0BA113B28}" type="datetimeFigureOut">
              <a:rPr lang="ar-IQ" smtClean="0"/>
              <a:t>06/09/1446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219311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FF83-F036-4570-AEAC-D7A0BA113B28}" type="datetimeFigureOut">
              <a:rPr lang="ar-IQ" smtClean="0"/>
              <a:t>06/09/1446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142191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1FF83-F036-4570-AEAC-D7A0BA113B28}" type="datetimeFigureOut">
              <a:rPr lang="ar-IQ" smtClean="0"/>
              <a:t>06/09/1446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4C6AE65-8E26-4A68-9748-8D22E5267992}" type="slidenum">
              <a:rPr lang="ar-IQ" smtClean="0"/>
              <a:t>‹#›</a:t>
            </a:fld>
            <a:endParaRPr lang="ar-IQ"/>
          </a:p>
        </p:txBody>
      </p:sp>
    </p:spTree>
    <p:extLst>
      <p:ext uri="{BB962C8B-B14F-4D97-AF65-F5344CB8AC3E}">
        <p14:creationId xmlns:p14="http://schemas.microsoft.com/office/powerpoint/2010/main" val="106883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4C6AE65-8E26-4A68-9748-8D22E5267992}" type="slidenum">
              <a:rPr lang="ar-IQ" smtClean="0"/>
              <a:t>‹#›</a:t>
            </a:fld>
            <a:endParaRPr lang="ar-IQ"/>
          </a:p>
        </p:txBody>
      </p:sp>
      <p:sp>
        <p:nvSpPr>
          <p:cNvPr id="5" name="Date Placeholder 4"/>
          <p:cNvSpPr>
            <a:spLocks noGrp="1"/>
          </p:cNvSpPr>
          <p:nvPr>
            <p:ph type="dt" sz="half" idx="10"/>
          </p:nvPr>
        </p:nvSpPr>
        <p:spPr/>
        <p:txBody>
          <a:bodyPr/>
          <a:lstStyle/>
          <a:p>
            <a:fld id="{1761FF83-F036-4570-AEAC-D7A0BA113B28}" type="datetimeFigureOut">
              <a:rPr lang="ar-IQ" smtClean="0"/>
              <a:t>06/09/1446</a:t>
            </a:fld>
            <a:endParaRPr lang="ar-IQ"/>
          </a:p>
        </p:txBody>
      </p:sp>
    </p:spTree>
    <p:extLst>
      <p:ext uri="{BB962C8B-B14F-4D97-AF65-F5344CB8AC3E}">
        <p14:creationId xmlns:p14="http://schemas.microsoft.com/office/powerpoint/2010/main" val="194927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61FF83-F036-4570-AEAC-D7A0BA113B28}" type="datetimeFigureOut">
              <a:rPr lang="ar-IQ" smtClean="0"/>
              <a:t>06/09/1446</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C6AE65-8E26-4A68-9748-8D22E5267992}" type="slidenum">
              <a:rPr lang="ar-IQ" smtClean="0"/>
              <a:t>‹#›</a:t>
            </a:fld>
            <a:endParaRPr lang="ar-IQ"/>
          </a:p>
        </p:txBody>
      </p:sp>
    </p:spTree>
    <p:extLst>
      <p:ext uri="{BB962C8B-B14F-4D97-AF65-F5344CB8AC3E}">
        <p14:creationId xmlns:p14="http://schemas.microsoft.com/office/powerpoint/2010/main" val="15488859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5E16-2EE8-4E90-B47D-749E6D4B410D}"/>
              </a:ext>
            </a:extLst>
          </p:cNvPr>
          <p:cNvSpPr>
            <a:spLocks noGrp="1"/>
          </p:cNvSpPr>
          <p:nvPr>
            <p:ph type="ctrTitle"/>
          </p:nvPr>
        </p:nvSpPr>
        <p:spPr/>
        <p:txBody>
          <a:bodyPr/>
          <a:lstStyle/>
          <a:p>
            <a:r>
              <a:rPr lang="en-US" dirty="0"/>
              <a:t>l</a:t>
            </a:r>
            <a:endParaRPr lang="ar-IQ" dirty="0"/>
          </a:p>
        </p:txBody>
      </p:sp>
      <p:sp>
        <p:nvSpPr>
          <p:cNvPr id="3" name="Subtitle 2">
            <a:extLst>
              <a:ext uri="{FF2B5EF4-FFF2-40B4-BE49-F238E27FC236}">
                <a16:creationId xmlns:a16="http://schemas.microsoft.com/office/drawing/2014/main" id="{FCDD2A4C-644B-44CC-9FE7-19CB00F0B20F}"/>
              </a:ext>
            </a:extLst>
          </p:cNvPr>
          <p:cNvSpPr>
            <a:spLocks noGrp="1"/>
          </p:cNvSpPr>
          <p:nvPr>
            <p:ph type="subTitle" idx="1"/>
          </p:nvPr>
        </p:nvSpPr>
        <p:spPr>
          <a:xfrm>
            <a:off x="10214918" y="6359611"/>
            <a:ext cx="1977081" cy="498389"/>
          </a:xfrm>
        </p:spPr>
        <p:txBody>
          <a:bodyPr/>
          <a:lstStyle/>
          <a:p>
            <a:pPr algn="r"/>
            <a:r>
              <a:rPr lang="ar-AE" dirty="0"/>
              <a:t>م.م هبة خزعل</a:t>
            </a:r>
            <a:endParaRPr lang="ar-IQ" dirty="0"/>
          </a:p>
        </p:txBody>
      </p:sp>
      <p:pic>
        <p:nvPicPr>
          <p:cNvPr id="4" name="Picture 3">
            <a:extLst>
              <a:ext uri="{FF2B5EF4-FFF2-40B4-BE49-F238E27FC236}">
                <a16:creationId xmlns:a16="http://schemas.microsoft.com/office/drawing/2014/main" id="{3C98958C-49C8-4455-B097-043D5766C9CF}"/>
              </a:ext>
            </a:extLst>
          </p:cNvPr>
          <p:cNvPicPr>
            <a:picLocks noChangeAspect="1"/>
          </p:cNvPicPr>
          <p:nvPr/>
        </p:nvPicPr>
        <p:blipFill>
          <a:blip r:embed="rId2"/>
          <a:stretch>
            <a:fillRect/>
          </a:stretch>
        </p:blipFill>
        <p:spPr>
          <a:xfrm>
            <a:off x="0" y="-49426"/>
            <a:ext cx="12192000" cy="6392562"/>
          </a:xfrm>
          <a:prstGeom prst="rect">
            <a:avLst/>
          </a:prstGeom>
        </p:spPr>
      </p:pic>
    </p:spTree>
    <p:extLst>
      <p:ext uri="{BB962C8B-B14F-4D97-AF65-F5344CB8AC3E}">
        <p14:creationId xmlns:p14="http://schemas.microsoft.com/office/powerpoint/2010/main" val="190561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2090E-F5F3-4A48-92FE-5EA696420EE5}"/>
              </a:ext>
            </a:extLst>
          </p:cNvPr>
          <p:cNvSpPr>
            <a:spLocks noGrp="1"/>
          </p:cNvSpPr>
          <p:nvPr>
            <p:ph idx="1"/>
          </p:nvPr>
        </p:nvSpPr>
        <p:spPr>
          <a:xfrm>
            <a:off x="879389" y="148282"/>
            <a:ext cx="10515600" cy="6623221"/>
          </a:xfrm>
        </p:spPr>
        <p:txBody>
          <a:bodyPr>
            <a:normAutofit fontScale="92500" lnSpcReduction="20000"/>
          </a:bodyPr>
          <a:lstStyle/>
          <a:p>
            <a:pPr algn="l" rtl="0">
              <a:lnSpc>
                <a:spcPct val="150000"/>
              </a:lnSpc>
            </a:pPr>
            <a:r>
              <a:rPr lang="en-US" dirty="0">
                <a:cs typeface="+mj-cs"/>
              </a:rPr>
              <a:t>A balanced and good diet is necessary and essential for maintaining general body health as well as improving oral health .While the importance of vitamins in general health has been highly researched and developed, their relationship with oral and dental health has not been fully elucidated. Vitamins act as a catalyzer for basic metabolic events in the body that are essential for growth, development, energy, and cell maintenance .</a:t>
            </a:r>
          </a:p>
          <a:p>
            <a:pPr algn="l" rtl="0">
              <a:lnSpc>
                <a:spcPct val="150000"/>
              </a:lnSpc>
            </a:pPr>
            <a:endParaRPr lang="en-US" dirty="0">
              <a:cs typeface="+mj-cs"/>
            </a:endParaRPr>
          </a:p>
          <a:p>
            <a:pPr algn="l" rtl="0">
              <a:lnSpc>
                <a:spcPct val="150000"/>
              </a:lnSpc>
            </a:pPr>
            <a:r>
              <a:rPr lang="en-US" dirty="0">
                <a:cs typeface="+mj-cs"/>
              </a:rPr>
              <a:t>Minerals such as magnesium, calcium, and phosphorus, the basic structural components of the tooth, should be taken in sufficient levels with the diet. These minerals play a role by interacting with vitamins in strengthening the tooth structure. Especially </a:t>
            </a:r>
            <a:r>
              <a:rPr lang="en-US" dirty="0" err="1">
                <a:cs typeface="+mj-cs"/>
              </a:rPr>
              <a:t>vitD</a:t>
            </a:r>
            <a:r>
              <a:rPr lang="en-US" dirty="0">
                <a:cs typeface="+mj-cs"/>
              </a:rPr>
              <a:t> is related with calcium, magnesium, and zinc .Several possible mechanisms have been suggested to clarify the role of </a:t>
            </a:r>
            <a:r>
              <a:rPr lang="en-US" dirty="0" err="1">
                <a:cs typeface="+mj-cs"/>
              </a:rPr>
              <a:t>vitD</a:t>
            </a:r>
            <a:r>
              <a:rPr lang="en-US" dirty="0">
                <a:cs typeface="+mj-cs"/>
              </a:rPr>
              <a:t> in decreasing the risk of caries.</a:t>
            </a:r>
          </a:p>
          <a:p>
            <a:pPr algn="l" rtl="0">
              <a:lnSpc>
                <a:spcPct val="150000"/>
              </a:lnSpc>
            </a:pPr>
            <a:endParaRPr lang="en-US" dirty="0">
              <a:cs typeface="+mj-cs"/>
            </a:endParaRPr>
          </a:p>
          <a:p>
            <a:pPr algn="l" rtl="0">
              <a:lnSpc>
                <a:spcPct val="150000"/>
              </a:lnSpc>
            </a:pPr>
            <a:r>
              <a:rPr lang="en-US" dirty="0">
                <a:cs typeface="+mj-cs"/>
              </a:rPr>
              <a:t>One of these mechanisms is the regulation of serum calcium, phosphate and parathyroid hormone, which are necessary for the formation, calcification, mineralization and protection of teeth. Calcium and phosphate homeostasis is necessary for the formation, calcification, mineralization and maintenance of oral bone and teeth, as well as bone and hard tissue. Enamel and dentin defects- hypoplasia have been linked with hypocalcemia and hypophosphatemia .</a:t>
            </a:r>
          </a:p>
          <a:p>
            <a:endParaRPr lang="en-US" dirty="0"/>
          </a:p>
          <a:p>
            <a:endParaRPr lang="en-US" dirty="0"/>
          </a:p>
          <a:p>
            <a:endParaRPr lang="ar-IQ" dirty="0"/>
          </a:p>
        </p:txBody>
      </p:sp>
    </p:spTree>
    <p:extLst>
      <p:ext uri="{BB962C8B-B14F-4D97-AF65-F5344CB8AC3E}">
        <p14:creationId xmlns:p14="http://schemas.microsoft.com/office/powerpoint/2010/main" val="39714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D4621-7F1A-4FD3-9ADB-1D830D7653C4}"/>
              </a:ext>
            </a:extLst>
          </p:cNvPr>
          <p:cNvSpPr>
            <a:spLocks noGrp="1"/>
          </p:cNvSpPr>
          <p:nvPr>
            <p:ph idx="1"/>
          </p:nvPr>
        </p:nvSpPr>
        <p:spPr>
          <a:xfrm>
            <a:off x="0" y="205946"/>
            <a:ext cx="12076670" cy="6652054"/>
          </a:xfrm>
        </p:spPr>
        <p:txBody>
          <a:bodyPr>
            <a:normAutofit/>
          </a:bodyPr>
          <a:lstStyle/>
          <a:p>
            <a:pPr algn="l" rtl="0">
              <a:lnSpc>
                <a:spcPct val="150000"/>
              </a:lnSpc>
            </a:pPr>
            <a:r>
              <a:rPr lang="en-US" dirty="0">
                <a:cs typeface="+mj-cs"/>
              </a:rPr>
              <a:t>Moreover, </a:t>
            </a:r>
            <a:r>
              <a:rPr lang="en-US" dirty="0" err="1">
                <a:cs typeface="+mj-cs"/>
              </a:rPr>
              <a:t>vitD</a:t>
            </a:r>
            <a:r>
              <a:rPr lang="en-US" dirty="0">
                <a:cs typeface="+mj-cs"/>
              </a:rPr>
              <a:t> adjusts and adapts both the innate and adaptive immune system. The immunological role of </a:t>
            </a:r>
            <a:r>
              <a:rPr lang="en-US" dirty="0" err="1">
                <a:cs typeface="+mj-cs"/>
              </a:rPr>
              <a:t>vitD</a:t>
            </a:r>
            <a:r>
              <a:rPr lang="en-US" dirty="0">
                <a:cs typeface="+mj-cs"/>
              </a:rPr>
              <a:t> is stimulation of the arrangement of some antimicrobial peptides, e.g. defensins and </a:t>
            </a:r>
            <a:r>
              <a:rPr lang="en-US" dirty="0" err="1">
                <a:cs typeface="+mj-cs"/>
              </a:rPr>
              <a:t>cathelicidin</a:t>
            </a:r>
            <a:r>
              <a:rPr lang="en-US" dirty="0">
                <a:cs typeface="+mj-cs"/>
              </a:rPr>
              <a:t> (LL-37), which defend against many pathogens, counting oral bacteria .</a:t>
            </a:r>
            <a:r>
              <a:rPr lang="en-US" dirty="0" err="1">
                <a:cs typeface="+mj-cs"/>
              </a:rPr>
              <a:t>Cathelicidin</a:t>
            </a:r>
            <a:r>
              <a:rPr lang="en-US" dirty="0">
                <a:cs typeface="+mj-cs"/>
              </a:rPr>
              <a:t> (LL-37 or hCAP-18) is controlled by </a:t>
            </a:r>
            <a:r>
              <a:rPr lang="en-US" dirty="0" err="1">
                <a:cs typeface="+mj-cs"/>
              </a:rPr>
              <a:t>vitD</a:t>
            </a:r>
            <a:r>
              <a:rPr lang="en-US" dirty="0">
                <a:cs typeface="+mj-cs"/>
              </a:rPr>
              <a:t>, which has both anti-endotoxin and antimicrobial properties .</a:t>
            </a:r>
          </a:p>
          <a:p>
            <a:pPr algn="l" rtl="0">
              <a:lnSpc>
                <a:spcPct val="150000"/>
              </a:lnSpc>
            </a:pPr>
            <a:endParaRPr lang="en-US" dirty="0">
              <a:cs typeface="+mj-cs"/>
            </a:endParaRPr>
          </a:p>
          <a:p>
            <a:pPr algn="l" rtl="0">
              <a:lnSpc>
                <a:spcPct val="150000"/>
              </a:lnSpc>
            </a:pPr>
            <a:r>
              <a:rPr lang="en-US" dirty="0">
                <a:cs typeface="+mj-cs"/>
              </a:rPr>
              <a:t>In mineral deficiencies due to absorption disorders, increased tendency to bleeding, bone resorption, and early tooth loss occur .The chewing process ensures that the person receives the highest possible amount of nutrients, and the number and distribution of teeth affect chewing efficiency. Since diet selection and nutritional status are affected in early tooth loss, deficiency occurs in the intake of vitamins, that is, the two situations create a synergistic effect on each other. During the development of the tooth, the hard tissues of the tooth are strongly affected by nutritional status and thus vitamin deficiency. It is stated that there is a positive correlation between malnutrition and enamel hypoplasia and caries in the primary dentition period in children .In addition, deficiencies of these minerals cause delayed tooth eruption, bleeding gums, destruction patterns in alveolar bone, periodontal disease, enamel or dentin hypoplasia .</a:t>
            </a:r>
          </a:p>
          <a:p>
            <a:endParaRPr lang="en-US" dirty="0"/>
          </a:p>
          <a:p>
            <a:endParaRPr lang="en-US" dirty="0"/>
          </a:p>
          <a:p>
            <a:endParaRPr lang="ar-IQ" dirty="0"/>
          </a:p>
        </p:txBody>
      </p:sp>
    </p:spTree>
    <p:extLst>
      <p:ext uri="{BB962C8B-B14F-4D97-AF65-F5344CB8AC3E}">
        <p14:creationId xmlns:p14="http://schemas.microsoft.com/office/powerpoint/2010/main" val="181728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AD65-A592-4319-84B1-D62646767FDB}"/>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382AE95D-EDFB-4994-9332-D5B54714871B}"/>
              </a:ext>
            </a:extLst>
          </p:cNvPr>
          <p:cNvSpPr>
            <a:spLocks noGrp="1"/>
          </p:cNvSpPr>
          <p:nvPr>
            <p:ph idx="1"/>
          </p:nvPr>
        </p:nvSpPr>
        <p:spPr/>
        <p:txBody>
          <a:bodyPr>
            <a:normAutofit fontScale="92500" lnSpcReduction="20000"/>
          </a:bodyPr>
          <a:lstStyle/>
          <a:p>
            <a:endParaRPr lang="en-US" dirty="0"/>
          </a:p>
          <a:p>
            <a:pPr algn="l" rtl="0">
              <a:lnSpc>
                <a:spcPct val="200000"/>
              </a:lnSpc>
            </a:pPr>
            <a:r>
              <a:rPr lang="en-US" dirty="0"/>
              <a:t>Vitamin D is an essential hormone for the absorption of calcium, magnesium and phosphorus from the intestine, which is necessary for the appropriate mineralization of bones and teeth. In addition, covering the surfaces of the implants with </a:t>
            </a:r>
            <a:r>
              <a:rPr lang="en-US" dirty="0" err="1"/>
              <a:t>vitD</a:t>
            </a:r>
            <a:r>
              <a:rPr lang="en-US" dirty="0"/>
              <a:t> during implant application, which is one of the dental procedures, increases osteointegration. Moreover, applying vitD3 intraperitoneally speeds up orthodontic tooth movement, and even patients receiving </a:t>
            </a:r>
            <a:r>
              <a:rPr lang="en-US" dirty="0" err="1"/>
              <a:t>vitD</a:t>
            </a:r>
            <a:r>
              <a:rPr lang="en-US" dirty="0"/>
              <a:t> and bisphosphonate therapy can obtain orthodontic treatment</a:t>
            </a:r>
          </a:p>
          <a:p>
            <a:endParaRPr lang="ar-IQ" dirty="0"/>
          </a:p>
        </p:txBody>
      </p:sp>
    </p:spTree>
    <p:extLst>
      <p:ext uri="{BB962C8B-B14F-4D97-AF65-F5344CB8AC3E}">
        <p14:creationId xmlns:p14="http://schemas.microsoft.com/office/powerpoint/2010/main" val="372380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B41B-2B60-421F-B3C5-82EAE82E5BBD}"/>
              </a:ext>
            </a:extLst>
          </p:cNvPr>
          <p:cNvSpPr>
            <a:spLocks noGrp="1"/>
          </p:cNvSpPr>
          <p:nvPr>
            <p:ph type="title"/>
          </p:nvPr>
        </p:nvSpPr>
        <p:spPr/>
        <p:txBody>
          <a:bodyPr/>
          <a:lstStyle/>
          <a:p>
            <a:r>
              <a:rPr lang="en-US" dirty="0"/>
              <a:t>Recommended Intakes</a:t>
            </a:r>
            <a:endParaRPr lang="ar-IQ" dirty="0"/>
          </a:p>
        </p:txBody>
      </p:sp>
      <p:graphicFrame>
        <p:nvGraphicFramePr>
          <p:cNvPr id="4" name="Content Placeholder 3">
            <a:extLst>
              <a:ext uri="{FF2B5EF4-FFF2-40B4-BE49-F238E27FC236}">
                <a16:creationId xmlns:a16="http://schemas.microsoft.com/office/drawing/2014/main" id="{F9A74825-4FA1-4AFD-8BF7-AB26C328D53E}"/>
              </a:ext>
            </a:extLst>
          </p:cNvPr>
          <p:cNvGraphicFramePr>
            <a:graphicFrameLocks noGrp="1"/>
          </p:cNvGraphicFramePr>
          <p:nvPr>
            <p:ph idx="1"/>
            <p:extLst>
              <p:ext uri="{D42A27DB-BD31-4B8C-83A1-F6EECF244321}">
                <p14:modId xmlns:p14="http://schemas.microsoft.com/office/powerpoint/2010/main" val="1027453280"/>
              </p:ext>
            </p:extLst>
          </p:nvPr>
        </p:nvGraphicFramePr>
        <p:xfrm>
          <a:off x="1070919" y="2055812"/>
          <a:ext cx="10282881" cy="4583885"/>
        </p:xfrm>
        <a:graphic>
          <a:graphicData uri="http://schemas.openxmlformats.org/drawingml/2006/table">
            <a:tbl>
              <a:tblPr/>
              <a:tblGrid>
                <a:gridCol w="3427627">
                  <a:extLst>
                    <a:ext uri="{9D8B030D-6E8A-4147-A177-3AD203B41FA5}">
                      <a16:colId xmlns:a16="http://schemas.microsoft.com/office/drawing/2014/main" val="580974499"/>
                    </a:ext>
                  </a:extLst>
                </a:gridCol>
                <a:gridCol w="3427627">
                  <a:extLst>
                    <a:ext uri="{9D8B030D-6E8A-4147-A177-3AD203B41FA5}">
                      <a16:colId xmlns:a16="http://schemas.microsoft.com/office/drawing/2014/main" val="3335884533"/>
                    </a:ext>
                  </a:extLst>
                </a:gridCol>
                <a:gridCol w="3427627">
                  <a:extLst>
                    <a:ext uri="{9D8B030D-6E8A-4147-A177-3AD203B41FA5}">
                      <a16:colId xmlns:a16="http://schemas.microsoft.com/office/drawing/2014/main" val="4288004908"/>
                    </a:ext>
                  </a:extLst>
                </a:gridCol>
              </a:tblGrid>
              <a:tr h="916777">
                <a:tc>
                  <a:txBody>
                    <a:bodyPr/>
                    <a:lstStyle/>
                    <a:p>
                      <a:pPr algn="l" fontAlgn="t"/>
                      <a:r>
                        <a:rPr lang="en-US" b="1" dirty="0">
                          <a:effectLst/>
                        </a:rPr>
                        <a:t>Age</a:t>
                      </a:r>
                    </a:p>
                  </a:txBody>
                  <a:tcPr marR="76200" marT="60960" marB="60960">
                    <a:lnL>
                      <a:noFill/>
                    </a:lnL>
                    <a:lnR>
                      <a:noFill/>
                    </a:lnR>
                    <a:lnT>
                      <a:noFill/>
                    </a:lnT>
                    <a:lnB>
                      <a:noFill/>
                    </a:lnB>
                    <a:solidFill>
                      <a:schemeClr val="accent1"/>
                    </a:solidFill>
                  </a:tcPr>
                </a:tc>
                <a:tc>
                  <a:txBody>
                    <a:bodyPr/>
                    <a:lstStyle/>
                    <a:p>
                      <a:pPr algn="l" fontAlgn="t"/>
                      <a:r>
                        <a:rPr lang="en-US" b="1">
                          <a:effectLst/>
                        </a:rPr>
                        <a:t>Male</a:t>
                      </a:r>
                    </a:p>
                  </a:txBody>
                  <a:tcPr marL="76200" marR="76200" marT="60960" marB="60960">
                    <a:lnL>
                      <a:noFill/>
                    </a:lnL>
                    <a:lnR>
                      <a:noFill/>
                    </a:lnR>
                    <a:lnT>
                      <a:noFill/>
                    </a:lnT>
                    <a:lnB>
                      <a:noFill/>
                    </a:lnB>
                    <a:solidFill>
                      <a:schemeClr val="accent1"/>
                    </a:solidFill>
                  </a:tcPr>
                </a:tc>
                <a:tc>
                  <a:txBody>
                    <a:bodyPr/>
                    <a:lstStyle/>
                    <a:p>
                      <a:pPr algn="l" fontAlgn="t"/>
                      <a:r>
                        <a:rPr lang="en-US" b="1">
                          <a:effectLst/>
                        </a:rPr>
                        <a:t>Female</a:t>
                      </a:r>
                    </a:p>
                  </a:txBody>
                  <a:tcPr marL="76200" marR="76200" marT="60960" marB="60960">
                    <a:lnL>
                      <a:noFill/>
                    </a:lnL>
                    <a:lnR>
                      <a:noFill/>
                    </a:lnR>
                    <a:lnT>
                      <a:noFill/>
                    </a:lnT>
                    <a:lnB>
                      <a:noFill/>
                    </a:lnB>
                    <a:solidFill>
                      <a:schemeClr val="accent1"/>
                    </a:solidFill>
                  </a:tcPr>
                </a:tc>
                <a:extLst>
                  <a:ext uri="{0D108BD9-81ED-4DB2-BD59-A6C34878D82A}">
                    <a16:rowId xmlns:a16="http://schemas.microsoft.com/office/drawing/2014/main" val="982274354"/>
                  </a:ext>
                </a:extLst>
              </a:tr>
              <a:tr h="916777">
                <a:tc>
                  <a:txBody>
                    <a:bodyPr/>
                    <a:lstStyle/>
                    <a:p>
                      <a:r>
                        <a:rPr lang="en-US" b="1" dirty="0">
                          <a:effectLst/>
                        </a:rPr>
                        <a:t>14–18 years</a:t>
                      </a:r>
                      <a:endParaRPr lang="en-US" dirty="0">
                        <a:effectLst/>
                      </a:endParaRPr>
                    </a:p>
                  </a:txBody>
                  <a:tcPr marR="76200" marT="60960" marB="60960" anchor="ctr">
                    <a:lnL>
                      <a:noFill/>
                    </a:lnL>
                    <a:lnR>
                      <a:noFill/>
                    </a:lnR>
                    <a:lnT>
                      <a:noFill/>
                    </a:lnT>
                    <a:lnB>
                      <a:noFill/>
                    </a:lnB>
                    <a:solidFill>
                      <a:schemeClr val="accent1"/>
                    </a:solidFill>
                  </a:tcPr>
                </a:tc>
                <a:tc>
                  <a:txBody>
                    <a:bodyPr/>
                    <a:lstStyle/>
                    <a:p>
                      <a:r>
                        <a:rPr lang="en-US" b="1">
                          <a:effectLst/>
                        </a:rPr>
                        <a:t>15 mcg</a:t>
                      </a:r>
                      <a:r>
                        <a:rPr lang="en-US">
                          <a:effectLst/>
                        </a:rPr>
                        <a:t> </a:t>
                      </a:r>
                      <a:r>
                        <a:rPr lang="en-US" b="1">
                          <a:effectLst/>
                        </a:rPr>
                        <a:t>(600 IU)</a:t>
                      </a:r>
                      <a:endParaRPr lang="en-US">
                        <a:effectLst/>
                      </a:endParaRPr>
                    </a:p>
                  </a:txBody>
                  <a:tcPr marL="76200" marR="76200" marT="60960" marB="60960" anchor="ctr">
                    <a:lnL>
                      <a:noFill/>
                    </a:lnL>
                    <a:lnR>
                      <a:noFill/>
                    </a:lnR>
                    <a:lnT>
                      <a:noFill/>
                    </a:lnT>
                    <a:lnB>
                      <a:noFill/>
                    </a:lnB>
                    <a:solidFill>
                      <a:schemeClr val="accent1"/>
                    </a:solidFill>
                  </a:tcPr>
                </a:tc>
                <a:tc>
                  <a:txBody>
                    <a:bodyPr/>
                    <a:lstStyle/>
                    <a:p>
                      <a:r>
                        <a:rPr lang="en-US" b="1">
                          <a:effectLst/>
                        </a:rPr>
                        <a:t>15 mcg</a:t>
                      </a:r>
                      <a:r>
                        <a:rPr lang="en-US">
                          <a:effectLst/>
                        </a:rPr>
                        <a:t> </a:t>
                      </a:r>
                      <a:r>
                        <a:rPr lang="en-US" b="1">
                          <a:effectLst/>
                        </a:rPr>
                        <a:t>(600 IU)</a:t>
                      </a:r>
                      <a:endParaRPr lang="en-US">
                        <a:effectLst/>
                      </a:endParaRPr>
                    </a:p>
                  </a:txBody>
                  <a:tcPr marL="76200" marR="76200" marT="60960" marB="60960" anchor="ctr">
                    <a:lnL>
                      <a:noFill/>
                    </a:lnL>
                    <a:lnR>
                      <a:noFill/>
                    </a:lnR>
                    <a:lnT>
                      <a:noFill/>
                    </a:lnT>
                    <a:lnB>
                      <a:noFill/>
                    </a:lnB>
                    <a:solidFill>
                      <a:schemeClr val="accent1"/>
                    </a:solidFill>
                  </a:tcPr>
                </a:tc>
                <a:extLst>
                  <a:ext uri="{0D108BD9-81ED-4DB2-BD59-A6C34878D82A}">
                    <a16:rowId xmlns:a16="http://schemas.microsoft.com/office/drawing/2014/main" val="2880944731"/>
                  </a:ext>
                </a:extLst>
              </a:tr>
              <a:tr h="916777">
                <a:tc>
                  <a:txBody>
                    <a:bodyPr/>
                    <a:lstStyle/>
                    <a:p>
                      <a:r>
                        <a:rPr lang="en-US" dirty="0">
                          <a:effectLst/>
                        </a:rPr>
                        <a:t>19–50 years</a:t>
                      </a:r>
                    </a:p>
                  </a:txBody>
                  <a:tcPr marR="76200" marT="60960" marB="60960" anchor="ctr">
                    <a:lnL>
                      <a:noFill/>
                    </a:lnL>
                    <a:lnR>
                      <a:noFill/>
                    </a:lnR>
                    <a:lnT>
                      <a:noFill/>
                    </a:lnT>
                    <a:lnB>
                      <a:noFill/>
                    </a:lnB>
                    <a:solidFill>
                      <a:schemeClr val="accent1"/>
                    </a:solidFill>
                  </a:tcPr>
                </a:tc>
                <a:tc>
                  <a:txBody>
                    <a:bodyPr/>
                    <a:lstStyle/>
                    <a:p>
                      <a:r>
                        <a:rPr lang="en-US">
                          <a:effectLst/>
                        </a:rPr>
                        <a:t>15 mcg (600 IU)</a:t>
                      </a:r>
                    </a:p>
                  </a:txBody>
                  <a:tcPr marL="76200" marR="76200" marT="60960" marB="60960" anchor="ctr">
                    <a:lnL>
                      <a:noFill/>
                    </a:lnL>
                    <a:lnR>
                      <a:noFill/>
                    </a:lnR>
                    <a:lnT>
                      <a:noFill/>
                    </a:lnT>
                    <a:lnB>
                      <a:noFill/>
                    </a:lnB>
                    <a:solidFill>
                      <a:schemeClr val="accent1"/>
                    </a:solidFill>
                  </a:tcPr>
                </a:tc>
                <a:tc>
                  <a:txBody>
                    <a:bodyPr/>
                    <a:lstStyle/>
                    <a:p>
                      <a:r>
                        <a:rPr lang="en-US">
                          <a:effectLst/>
                        </a:rPr>
                        <a:t>15 mcg (600 IU)</a:t>
                      </a:r>
                    </a:p>
                  </a:txBody>
                  <a:tcPr marL="76200" marR="76200" marT="60960" marB="60960" anchor="ctr">
                    <a:lnL>
                      <a:noFill/>
                    </a:lnL>
                    <a:lnR>
                      <a:noFill/>
                    </a:lnR>
                    <a:lnT>
                      <a:noFill/>
                    </a:lnT>
                    <a:lnB>
                      <a:noFill/>
                    </a:lnB>
                    <a:solidFill>
                      <a:schemeClr val="accent1"/>
                    </a:solidFill>
                  </a:tcPr>
                </a:tc>
                <a:extLst>
                  <a:ext uri="{0D108BD9-81ED-4DB2-BD59-A6C34878D82A}">
                    <a16:rowId xmlns:a16="http://schemas.microsoft.com/office/drawing/2014/main" val="3360776200"/>
                  </a:ext>
                </a:extLst>
              </a:tr>
              <a:tr h="916777">
                <a:tc>
                  <a:txBody>
                    <a:bodyPr/>
                    <a:lstStyle/>
                    <a:p>
                      <a:r>
                        <a:rPr lang="en-US">
                          <a:effectLst/>
                        </a:rPr>
                        <a:t>51–70 years</a:t>
                      </a:r>
                    </a:p>
                  </a:txBody>
                  <a:tcPr marR="76200" marT="60960" marB="60960" anchor="ctr">
                    <a:lnL>
                      <a:noFill/>
                    </a:lnL>
                    <a:lnR>
                      <a:noFill/>
                    </a:lnR>
                    <a:lnT>
                      <a:noFill/>
                    </a:lnT>
                    <a:lnB>
                      <a:noFill/>
                    </a:lnB>
                    <a:solidFill>
                      <a:schemeClr val="accent1"/>
                    </a:solidFill>
                  </a:tcPr>
                </a:tc>
                <a:tc>
                  <a:txBody>
                    <a:bodyPr/>
                    <a:lstStyle/>
                    <a:p>
                      <a:r>
                        <a:rPr lang="en-US">
                          <a:effectLst/>
                        </a:rPr>
                        <a:t>15 mcg (600 IU)</a:t>
                      </a:r>
                    </a:p>
                  </a:txBody>
                  <a:tcPr marL="76200" marR="76200" marT="60960" marB="60960" anchor="ctr">
                    <a:lnL>
                      <a:noFill/>
                    </a:lnL>
                    <a:lnR>
                      <a:noFill/>
                    </a:lnR>
                    <a:lnT>
                      <a:noFill/>
                    </a:lnT>
                    <a:lnB>
                      <a:noFill/>
                    </a:lnB>
                    <a:solidFill>
                      <a:schemeClr val="accent1"/>
                    </a:solidFill>
                  </a:tcPr>
                </a:tc>
                <a:tc>
                  <a:txBody>
                    <a:bodyPr/>
                    <a:lstStyle/>
                    <a:p>
                      <a:r>
                        <a:rPr lang="en-US">
                          <a:effectLst/>
                        </a:rPr>
                        <a:t>15 mcg (600 IU)</a:t>
                      </a:r>
                    </a:p>
                  </a:txBody>
                  <a:tcPr marL="76200" marR="76200" marT="60960" marB="60960" anchor="ctr">
                    <a:lnL>
                      <a:noFill/>
                    </a:lnL>
                    <a:lnR>
                      <a:noFill/>
                    </a:lnR>
                    <a:lnT>
                      <a:noFill/>
                    </a:lnT>
                    <a:lnB>
                      <a:noFill/>
                    </a:lnB>
                    <a:solidFill>
                      <a:schemeClr val="accent1"/>
                    </a:solidFill>
                  </a:tcPr>
                </a:tc>
                <a:extLst>
                  <a:ext uri="{0D108BD9-81ED-4DB2-BD59-A6C34878D82A}">
                    <a16:rowId xmlns:a16="http://schemas.microsoft.com/office/drawing/2014/main" val="203841599"/>
                  </a:ext>
                </a:extLst>
              </a:tr>
              <a:tr h="916777">
                <a:tc>
                  <a:txBody>
                    <a:bodyPr/>
                    <a:lstStyle/>
                    <a:p>
                      <a:r>
                        <a:rPr lang="en-US">
                          <a:effectLst/>
                        </a:rPr>
                        <a:t>&gt;70 years</a:t>
                      </a:r>
                    </a:p>
                  </a:txBody>
                  <a:tcPr marR="76200" marT="60960" marB="60960" anchor="ctr">
                    <a:lnL>
                      <a:noFill/>
                    </a:lnL>
                    <a:lnR>
                      <a:noFill/>
                    </a:lnR>
                    <a:lnT>
                      <a:noFill/>
                    </a:lnT>
                    <a:lnB>
                      <a:noFill/>
                    </a:lnB>
                    <a:solidFill>
                      <a:schemeClr val="accent1"/>
                    </a:solidFill>
                  </a:tcPr>
                </a:tc>
                <a:tc>
                  <a:txBody>
                    <a:bodyPr/>
                    <a:lstStyle/>
                    <a:p>
                      <a:r>
                        <a:rPr lang="en-US">
                          <a:effectLst/>
                        </a:rPr>
                        <a:t>20 mcg (800 IU)</a:t>
                      </a:r>
                    </a:p>
                  </a:txBody>
                  <a:tcPr marL="76200" marR="76200" marT="60960" marB="60960" anchor="ctr">
                    <a:lnL>
                      <a:noFill/>
                    </a:lnL>
                    <a:lnR>
                      <a:noFill/>
                    </a:lnR>
                    <a:lnT>
                      <a:noFill/>
                    </a:lnT>
                    <a:lnB>
                      <a:noFill/>
                    </a:lnB>
                    <a:solidFill>
                      <a:schemeClr val="accent1"/>
                    </a:solidFill>
                  </a:tcPr>
                </a:tc>
                <a:tc>
                  <a:txBody>
                    <a:bodyPr/>
                    <a:lstStyle/>
                    <a:p>
                      <a:r>
                        <a:rPr lang="en-US" dirty="0">
                          <a:effectLst/>
                        </a:rPr>
                        <a:t>20 mcg (800 IU)</a:t>
                      </a:r>
                    </a:p>
                  </a:txBody>
                  <a:tcPr marL="76200" marR="76200" marT="60960" marB="60960" anchor="ctr">
                    <a:lnL>
                      <a:noFill/>
                    </a:lnL>
                    <a:lnR>
                      <a:noFill/>
                    </a:lnR>
                    <a:lnT>
                      <a:noFill/>
                    </a:lnT>
                    <a:lnB>
                      <a:noFill/>
                    </a:lnB>
                    <a:solidFill>
                      <a:schemeClr val="accent1"/>
                    </a:solidFill>
                  </a:tcPr>
                </a:tc>
                <a:extLst>
                  <a:ext uri="{0D108BD9-81ED-4DB2-BD59-A6C34878D82A}">
                    <a16:rowId xmlns:a16="http://schemas.microsoft.com/office/drawing/2014/main" val="37184328"/>
                  </a:ext>
                </a:extLst>
              </a:tr>
            </a:tbl>
          </a:graphicData>
        </a:graphic>
      </p:graphicFrame>
      <p:sp>
        <p:nvSpPr>
          <p:cNvPr id="5" name="Rectangle 1">
            <a:extLst>
              <a:ext uri="{FF2B5EF4-FFF2-40B4-BE49-F238E27FC236}">
                <a16:creationId xmlns:a16="http://schemas.microsoft.com/office/drawing/2014/main" id="{8037967A-5B5F-4CB3-9197-2679605F820C}"/>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1200" b="0" i="0" u="none" strike="noStrike" cap="none" normalizeH="0" baseline="0">
                <a:ln>
                  <a:noFill/>
                </a:ln>
                <a:solidFill>
                  <a:srgbClr val="1F1F1F"/>
                </a:solidFill>
                <a:effectLst/>
                <a:latin typeface="Google Sans"/>
              </a:rPr>
              <a:t>Recommended Intakes</a:t>
            </a:r>
            <a:endParaRPr kumimoji="0" lang="ar-IQ" altLang="ar-IQ"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916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9ED2-DB59-4B1C-B05D-3042D0E55FC2}"/>
              </a:ext>
            </a:extLst>
          </p:cNvPr>
          <p:cNvSpPr>
            <a:spLocks noGrp="1"/>
          </p:cNvSpPr>
          <p:nvPr>
            <p:ph type="title"/>
          </p:nvPr>
        </p:nvSpPr>
        <p:spPr/>
        <p:txBody>
          <a:bodyPr/>
          <a:lstStyle/>
          <a:p>
            <a:pPr algn="ctr"/>
            <a:r>
              <a:rPr lang="en-US" b="1" dirty="0"/>
              <a:t>Conclusion</a:t>
            </a:r>
            <a:br>
              <a:rPr lang="en-US" dirty="0"/>
            </a:br>
            <a:endParaRPr lang="ar-IQ" dirty="0"/>
          </a:p>
        </p:txBody>
      </p:sp>
      <p:sp>
        <p:nvSpPr>
          <p:cNvPr id="3" name="Content Placeholder 2">
            <a:extLst>
              <a:ext uri="{FF2B5EF4-FFF2-40B4-BE49-F238E27FC236}">
                <a16:creationId xmlns:a16="http://schemas.microsoft.com/office/drawing/2014/main" id="{70208F48-BC98-420E-B6DA-4F238BF0A84F}"/>
              </a:ext>
            </a:extLst>
          </p:cNvPr>
          <p:cNvSpPr>
            <a:spLocks noGrp="1"/>
          </p:cNvSpPr>
          <p:nvPr>
            <p:ph idx="1"/>
          </p:nvPr>
        </p:nvSpPr>
        <p:spPr/>
        <p:txBody>
          <a:bodyPr>
            <a:normAutofit fontScale="92500" lnSpcReduction="20000"/>
          </a:bodyPr>
          <a:lstStyle/>
          <a:p>
            <a:pPr algn="l" rtl="0">
              <a:lnSpc>
                <a:spcPct val="200000"/>
              </a:lnSpc>
            </a:pPr>
            <a:r>
              <a:rPr lang="en-US" dirty="0">
                <a:cs typeface="+mj-cs"/>
              </a:rPr>
              <a:t>Vitamin D has been linked with tooth decay, gingivitis, and tooth loss. Vitamin D, in particular, as a promising oral health-protective agent, is said to lessen the incidence of caries and periodontitis, leading to a low-precision result. In order to prevent tooth decay, which is a serious public health problem, existing structural defects in teeth (enamel and dentin </a:t>
            </a:r>
            <a:r>
              <a:rPr lang="en-US" dirty="0" err="1">
                <a:cs typeface="+mj-cs"/>
              </a:rPr>
              <a:t>hypoplasias</a:t>
            </a:r>
            <a:r>
              <a:rPr lang="en-US" dirty="0">
                <a:cs typeface="+mj-cs"/>
              </a:rPr>
              <a:t>) and to maintain oral health, the awareness of health care providers should be increased. It seems to be an issue that should not be overlooked, especially from the early stages of life, to control </a:t>
            </a:r>
            <a:r>
              <a:rPr lang="en-US" dirty="0" err="1">
                <a:cs typeface="+mj-cs"/>
              </a:rPr>
              <a:t>vitD</a:t>
            </a:r>
            <a:r>
              <a:rPr lang="en-US" dirty="0">
                <a:cs typeface="+mj-cs"/>
              </a:rPr>
              <a:t> levels for oral health.</a:t>
            </a:r>
            <a:endParaRPr lang="ar-IQ" dirty="0">
              <a:cs typeface="+mj-cs"/>
            </a:endParaRPr>
          </a:p>
        </p:txBody>
      </p:sp>
    </p:spTree>
    <p:extLst>
      <p:ext uri="{BB962C8B-B14F-4D97-AF65-F5344CB8AC3E}">
        <p14:creationId xmlns:p14="http://schemas.microsoft.com/office/powerpoint/2010/main" val="108249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75AE8-4DAC-46A3-A186-4D3C19E1BCC4}"/>
              </a:ext>
            </a:extLst>
          </p:cNvPr>
          <p:cNvSpPr>
            <a:spLocks noGrp="1"/>
          </p:cNvSpPr>
          <p:nvPr>
            <p:ph idx="1"/>
          </p:nvPr>
        </p:nvSpPr>
        <p:spPr>
          <a:xfrm>
            <a:off x="838200" y="749644"/>
            <a:ext cx="10515600" cy="6124832"/>
          </a:xfrm>
        </p:spPr>
        <p:txBody>
          <a:bodyPr>
            <a:normAutofit/>
          </a:bodyPr>
          <a:lstStyle/>
          <a:p>
            <a:pPr algn="l">
              <a:lnSpc>
                <a:spcPct val="200000"/>
              </a:lnSpc>
            </a:pPr>
            <a:r>
              <a:rPr lang="en-US" b="1" dirty="0"/>
              <a:t>vitamin D </a:t>
            </a:r>
            <a:r>
              <a:rPr lang="en-US" dirty="0"/>
              <a:t>has been associated with bone health. it is important for optimal functioning of many organs and tissues throughout the body. </a:t>
            </a:r>
            <a:r>
              <a:rPr lang="en-US" dirty="0">
                <a:cs typeface="+mj-cs"/>
              </a:rPr>
              <a:t>Vitamin  D  </a:t>
            </a:r>
            <a:r>
              <a:rPr lang="en-US" dirty="0" err="1">
                <a:cs typeface="+mj-cs"/>
              </a:rPr>
              <a:t>defciency</a:t>
            </a:r>
            <a:r>
              <a:rPr lang="en-US" dirty="0">
                <a:cs typeface="+mj-cs"/>
              </a:rPr>
              <a:t> or insufficiency is prevalent in practically every </a:t>
            </a:r>
            <a:r>
              <a:rPr lang="en-US" dirty="0"/>
              <a:t>segment of the population, including children and young adults. </a:t>
            </a:r>
          </a:p>
          <a:p>
            <a:pPr algn="l">
              <a:lnSpc>
                <a:spcPct val="200000"/>
              </a:lnSpc>
            </a:pPr>
            <a:r>
              <a:rPr lang="en-US" dirty="0"/>
              <a:t>The key source of </a:t>
            </a:r>
            <a:r>
              <a:rPr lang="en-US" dirty="0" err="1"/>
              <a:t>vitD</a:t>
            </a:r>
            <a:r>
              <a:rPr lang="en-US" dirty="0"/>
              <a:t> is the sunlight, and the level of 25-hydroxy </a:t>
            </a:r>
            <a:r>
              <a:rPr lang="en-US" dirty="0" err="1"/>
              <a:t>vitD</a:t>
            </a:r>
            <a:r>
              <a:rPr lang="en-US" dirty="0"/>
              <a:t> (25 (OH) D) in serum varies depending on the seasonal change of sunlight. Fatty fish like salmon, mackerel and herring, and fats from fish, containing cod liver oil, are among the rare foods that naturally comprise </a:t>
            </a:r>
            <a:r>
              <a:rPr lang="en-US" dirty="0" err="1"/>
              <a:t>vitD</a:t>
            </a:r>
            <a:r>
              <a:rPr lang="en-US" dirty="0"/>
              <a:t>. Milk, some juice products, some bread, yogurts and cheeses are supplied with </a:t>
            </a:r>
            <a:r>
              <a:rPr lang="en-US" dirty="0" err="1"/>
              <a:t>vitD</a:t>
            </a:r>
            <a:r>
              <a:rPr lang="en-US" dirty="0"/>
              <a:t> in the US. Furthermore, commercially available multivitamin preparations contain varying amounts of </a:t>
            </a:r>
            <a:r>
              <a:rPr lang="en-US" dirty="0" err="1"/>
              <a:t>vitD</a:t>
            </a:r>
            <a:r>
              <a:rPr lang="en-US" dirty="0"/>
              <a:t> and are offered for daily use to </a:t>
            </a:r>
            <a:r>
              <a:rPr lang="en-US" dirty="0" err="1"/>
              <a:t>individualsSources</a:t>
            </a:r>
            <a:r>
              <a:rPr lang="en-US" dirty="0"/>
              <a:t> of vitamin D.</a:t>
            </a:r>
          </a:p>
          <a:p>
            <a:pPr algn="l">
              <a:lnSpc>
                <a:spcPct val="200000"/>
              </a:lnSpc>
            </a:pPr>
            <a:endParaRPr lang="en-US" dirty="0"/>
          </a:p>
          <a:p>
            <a:endParaRPr lang="ar-IQ" dirty="0"/>
          </a:p>
        </p:txBody>
      </p:sp>
    </p:spTree>
    <p:extLst>
      <p:ext uri="{BB962C8B-B14F-4D97-AF65-F5344CB8AC3E}">
        <p14:creationId xmlns:p14="http://schemas.microsoft.com/office/powerpoint/2010/main" val="121285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332D-1592-4F8A-B53C-B6B1FBD8EB97}"/>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FFEEA611-8209-46D3-B712-1503FE73707B}"/>
              </a:ext>
            </a:extLst>
          </p:cNvPr>
          <p:cNvSpPr>
            <a:spLocks noGrp="1"/>
          </p:cNvSpPr>
          <p:nvPr>
            <p:ph idx="1"/>
          </p:nvPr>
        </p:nvSpPr>
        <p:spPr/>
        <p:txBody>
          <a:bodyPr>
            <a:normAutofit/>
          </a:bodyPr>
          <a:lstStyle/>
          <a:p>
            <a:pPr algn="l" rtl="0">
              <a:lnSpc>
                <a:spcPct val="200000"/>
              </a:lnSpc>
            </a:pPr>
            <a:r>
              <a:rPr lang="en-US" dirty="0"/>
              <a:t>Vitamin D deficiency (VDD) owing to significant sunlight decrease in today’s conditions and the use of sunscreens that increase in both summer and winter months is considered as a pandemic issue. The amount of vitamin D (</a:t>
            </a:r>
            <a:r>
              <a:rPr lang="en-US" dirty="0" err="1"/>
              <a:t>vitD</a:t>
            </a:r>
            <a:r>
              <a:rPr lang="en-US" dirty="0"/>
              <a:t>) intake from food is very low. This amount cannot meet the daily </a:t>
            </a:r>
            <a:r>
              <a:rPr lang="en-US" dirty="0" err="1"/>
              <a:t>vitD</a:t>
            </a:r>
            <a:r>
              <a:rPr lang="en-US" dirty="0"/>
              <a:t> requirement for both adults and children</a:t>
            </a:r>
          </a:p>
        </p:txBody>
      </p:sp>
    </p:spTree>
    <p:extLst>
      <p:ext uri="{BB962C8B-B14F-4D97-AF65-F5344CB8AC3E}">
        <p14:creationId xmlns:p14="http://schemas.microsoft.com/office/powerpoint/2010/main" val="160011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0BFD-3E9B-4EEB-BC7E-C7A470E2FAFE}"/>
              </a:ext>
            </a:extLst>
          </p:cNvPr>
          <p:cNvSpPr>
            <a:spLocks noGrp="1"/>
          </p:cNvSpPr>
          <p:nvPr>
            <p:ph type="title"/>
          </p:nvPr>
        </p:nvSpPr>
        <p:spPr/>
        <p:txBody>
          <a:bodyPr/>
          <a:lstStyle/>
          <a:p>
            <a:endParaRPr lang="ar-IQ" dirty="0"/>
          </a:p>
        </p:txBody>
      </p:sp>
      <p:sp>
        <p:nvSpPr>
          <p:cNvPr id="3" name="Content Placeholder 2">
            <a:extLst>
              <a:ext uri="{FF2B5EF4-FFF2-40B4-BE49-F238E27FC236}">
                <a16:creationId xmlns:a16="http://schemas.microsoft.com/office/drawing/2014/main" id="{CC205909-FF95-4D90-AE28-0C4B9ED84FA7}"/>
              </a:ext>
            </a:extLst>
          </p:cNvPr>
          <p:cNvSpPr>
            <a:spLocks noGrp="1"/>
          </p:cNvSpPr>
          <p:nvPr>
            <p:ph idx="1"/>
          </p:nvPr>
        </p:nvSpPr>
        <p:spPr/>
        <p:txBody>
          <a:bodyPr/>
          <a:lstStyle/>
          <a:p>
            <a:pPr algn="l" rtl="0">
              <a:lnSpc>
                <a:spcPct val="200000"/>
              </a:lnSpc>
            </a:pPr>
            <a:r>
              <a:rPr lang="en-US" dirty="0">
                <a:cs typeface="+mj-cs"/>
              </a:rPr>
              <a:t>the signs of Vitamin A deficiency related to oral health are include</a:t>
            </a:r>
          </a:p>
          <a:p>
            <a:pPr algn="l" rtl="0">
              <a:lnSpc>
                <a:spcPct val="200000"/>
              </a:lnSpc>
            </a:pPr>
            <a:r>
              <a:rPr lang="en-US" dirty="0">
                <a:cs typeface="+mj-cs"/>
              </a:rPr>
              <a:t> dry mouth, swollen and bleeding gums, </a:t>
            </a:r>
          </a:p>
          <a:p>
            <a:pPr algn="l" rtl="0">
              <a:lnSpc>
                <a:spcPct val="200000"/>
              </a:lnSpc>
            </a:pPr>
            <a:r>
              <a:rPr lang="en-US" dirty="0">
                <a:cs typeface="+mj-cs"/>
              </a:rPr>
              <a:t>frequent mouth infections, poor wound healing in the mouth, and night blindness</a:t>
            </a:r>
          </a:p>
          <a:p>
            <a:endParaRPr lang="ar-IQ" dirty="0"/>
          </a:p>
        </p:txBody>
      </p:sp>
    </p:spTree>
    <p:extLst>
      <p:ext uri="{BB962C8B-B14F-4D97-AF65-F5344CB8AC3E}">
        <p14:creationId xmlns:p14="http://schemas.microsoft.com/office/powerpoint/2010/main" val="102606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AE4B-2AA7-40AE-BA4E-4CCDEDFD068A}"/>
              </a:ext>
            </a:extLst>
          </p:cNvPr>
          <p:cNvSpPr>
            <a:spLocks noGrp="1"/>
          </p:cNvSpPr>
          <p:nvPr>
            <p:ph type="title"/>
          </p:nvPr>
        </p:nvSpPr>
        <p:spPr/>
        <p:txBody>
          <a:bodyPr>
            <a:normAutofit fontScale="90000"/>
          </a:bodyPr>
          <a:lstStyle/>
          <a:p>
            <a:r>
              <a:rPr lang="en-US" b="1" dirty="0"/>
              <a:t>How does vitamin D deficiency affect teeth?</a:t>
            </a:r>
            <a:br>
              <a:rPr lang="en-US" dirty="0"/>
            </a:br>
            <a:endParaRPr lang="ar-IQ" dirty="0"/>
          </a:p>
        </p:txBody>
      </p:sp>
      <p:sp>
        <p:nvSpPr>
          <p:cNvPr id="3" name="Content Placeholder 2">
            <a:extLst>
              <a:ext uri="{FF2B5EF4-FFF2-40B4-BE49-F238E27FC236}">
                <a16:creationId xmlns:a16="http://schemas.microsoft.com/office/drawing/2014/main" id="{6D150FC7-74AF-4C6F-9C41-72E765B742A8}"/>
              </a:ext>
            </a:extLst>
          </p:cNvPr>
          <p:cNvSpPr>
            <a:spLocks noGrp="1"/>
          </p:cNvSpPr>
          <p:nvPr>
            <p:ph idx="1"/>
          </p:nvPr>
        </p:nvSpPr>
        <p:spPr>
          <a:xfrm>
            <a:off x="677334" y="1930400"/>
            <a:ext cx="8596668" cy="3880773"/>
          </a:xfrm>
        </p:spPr>
        <p:txBody>
          <a:bodyPr>
            <a:normAutofit lnSpcReduction="10000"/>
          </a:bodyPr>
          <a:lstStyle/>
          <a:p>
            <a:pPr algn="l" rtl="0">
              <a:lnSpc>
                <a:spcPct val="150000"/>
              </a:lnSpc>
            </a:pPr>
            <a:r>
              <a:rPr lang="en-US" dirty="0"/>
              <a:t>Vitamin D plays a key role in bone and tooth mineralization, and when levels are unregulated it can lead to the “rachitic tooth”, which is a defective and hypo mineralized organ highly susceptible to fracture and decay . Vitamin D Deficiency is a risk factor for delayed tooth eruption Associated with Persistent primary tooth.</a:t>
            </a:r>
          </a:p>
          <a:p>
            <a:pPr algn="l" rtl="0">
              <a:lnSpc>
                <a:spcPct val="150000"/>
              </a:lnSpc>
            </a:pPr>
            <a:r>
              <a:rPr lang="en-US" dirty="0"/>
              <a:t>Lack of vitamin D can lead to dental caries, and weak or brittle teeth that easily break, chip, and crack. A controlled study made up of 2,827 children found a reduction of 47% in cavities of the children who received vitamin D supplements.</a:t>
            </a:r>
          </a:p>
          <a:p>
            <a:endParaRPr lang="ar-IQ" dirty="0"/>
          </a:p>
        </p:txBody>
      </p:sp>
    </p:spTree>
    <p:extLst>
      <p:ext uri="{BB962C8B-B14F-4D97-AF65-F5344CB8AC3E}">
        <p14:creationId xmlns:p14="http://schemas.microsoft.com/office/powerpoint/2010/main" val="193894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7FBC-FE76-4FEE-A4E4-8BBBB2C25A5F}"/>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1ECD3314-2921-4C8A-A9F1-33AC543DFF29}"/>
              </a:ext>
            </a:extLst>
          </p:cNvPr>
          <p:cNvSpPr>
            <a:spLocks noGrp="1"/>
          </p:cNvSpPr>
          <p:nvPr>
            <p:ph idx="1"/>
          </p:nvPr>
        </p:nvSpPr>
        <p:spPr>
          <a:xfrm>
            <a:off x="677334" y="2168827"/>
            <a:ext cx="8596668" cy="3880773"/>
          </a:xfrm>
        </p:spPr>
        <p:txBody>
          <a:bodyPr>
            <a:normAutofit fontScale="85000" lnSpcReduction="20000"/>
          </a:bodyPr>
          <a:lstStyle/>
          <a:p>
            <a:pPr algn="l" rtl="0">
              <a:lnSpc>
                <a:spcPct val="210000"/>
              </a:lnSpc>
            </a:pPr>
            <a:r>
              <a:rPr lang="en-US" dirty="0"/>
              <a:t>Sleep bruxism was associated with vitamin D deficiency and low consumption of calcium and was also associated with increased scores of anxiety and depression. Further investigations should be performed to check if vitamin D and calcium supplementation could relieve sleep bruxism. </a:t>
            </a:r>
          </a:p>
          <a:p>
            <a:pPr algn="l" rtl="0">
              <a:lnSpc>
                <a:spcPct val="210000"/>
              </a:lnSpc>
            </a:pPr>
            <a:r>
              <a:rPr lang="en-US" dirty="0"/>
              <a:t>Both dietary Vitamin D </a:t>
            </a:r>
            <a:r>
              <a:rPr lang="en-US" dirty="0" err="1"/>
              <a:t>excessand</a:t>
            </a:r>
            <a:r>
              <a:rPr lang="en-US" dirty="0"/>
              <a:t> deficiency have been suggested to be involved in the pathophysiology of common permanent tooth resorption.</a:t>
            </a:r>
          </a:p>
          <a:p>
            <a:pPr algn="l" rtl="0">
              <a:lnSpc>
                <a:spcPct val="210000"/>
              </a:lnSpc>
            </a:pPr>
            <a:r>
              <a:rPr lang="en-US" dirty="0"/>
              <a:t> vitamin D deficiency can show up as yellow teeth. Yellow or brown spots on teeth are a symptom of rickets, a condition caused by chronic low levels of vitamin D.</a:t>
            </a:r>
          </a:p>
          <a:p>
            <a:endParaRPr lang="ar-IQ" dirty="0"/>
          </a:p>
        </p:txBody>
      </p:sp>
    </p:spTree>
    <p:extLst>
      <p:ext uri="{BB962C8B-B14F-4D97-AF65-F5344CB8AC3E}">
        <p14:creationId xmlns:p14="http://schemas.microsoft.com/office/powerpoint/2010/main" val="342460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87EC-AD41-4EDA-AFE0-5368F00EB7F3}"/>
              </a:ext>
            </a:extLst>
          </p:cNvPr>
          <p:cNvSpPr>
            <a:spLocks noGrp="1"/>
          </p:cNvSpPr>
          <p:nvPr>
            <p:ph type="title"/>
          </p:nvPr>
        </p:nvSpPr>
        <p:spPr>
          <a:xfrm>
            <a:off x="1233616" y="373362"/>
            <a:ext cx="10515600" cy="1325563"/>
          </a:xfrm>
        </p:spPr>
        <p:txBody>
          <a:bodyPr/>
          <a:lstStyle/>
          <a:p>
            <a:r>
              <a:rPr lang="en-US" b="1" dirty="0"/>
              <a:t>VITAMIN D AND PERIODONTAL HEALTH</a:t>
            </a:r>
            <a:endParaRPr lang="ar-IQ" b="1" dirty="0"/>
          </a:p>
        </p:txBody>
      </p:sp>
      <p:sp>
        <p:nvSpPr>
          <p:cNvPr id="3" name="Content Placeholder 2">
            <a:extLst>
              <a:ext uri="{FF2B5EF4-FFF2-40B4-BE49-F238E27FC236}">
                <a16:creationId xmlns:a16="http://schemas.microsoft.com/office/drawing/2014/main" id="{CEFED0AF-12AB-403C-88F6-7978C98147EC}"/>
              </a:ext>
            </a:extLst>
          </p:cNvPr>
          <p:cNvSpPr>
            <a:spLocks noGrp="1"/>
          </p:cNvSpPr>
          <p:nvPr>
            <p:ph idx="1"/>
          </p:nvPr>
        </p:nvSpPr>
        <p:spPr>
          <a:xfrm>
            <a:off x="838200" y="1825624"/>
            <a:ext cx="10515600" cy="4962354"/>
          </a:xfrm>
        </p:spPr>
        <p:txBody>
          <a:bodyPr>
            <a:normAutofit/>
          </a:bodyPr>
          <a:lstStyle/>
          <a:p>
            <a:pPr algn="l">
              <a:lnSpc>
                <a:spcPct val="200000"/>
              </a:lnSpc>
            </a:pPr>
            <a:r>
              <a:rPr lang="en-US" sz="2000" dirty="0">
                <a:cs typeface="+mj-cs"/>
              </a:rPr>
              <a:t>More recent studies showed </a:t>
            </a:r>
            <a:r>
              <a:rPr lang="en-US" sz="2000" dirty="0" err="1">
                <a:cs typeface="+mj-cs"/>
              </a:rPr>
              <a:t>signifcant</a:t>
            </a:r>
            <a:r>
              <a:rPr lang="en-US" sz="2000" dirty="0">
                <a:cs typeface="+mj-cs"/>
              </a:rPr>
              <a:t> associations between periodontal health and intake of vitamin D and </a:t>
            </a:r>
            <a:r>
              <a:rPr lang="en-US" sz="2000" dirty="0" err="1">
                <a:cs typeface="+mj-cs"/>
              </a:rPr>
              <a:t>calciumand</a:t>
            </a:r>
            <a:r>
              <a:rPr lang="en-US" sz="2000" dirty="0">
                <a:cs typeface="+mj-cs"/>
              </a:rPr>
              <a:t> that dietary supplementation with calcium and vitamin D may improve periodontal health, increase bone mineral density in the mandible and inhibit alveolar bone resorption In a recently published longitudinal study,. reported that calcium and vitamin D supplementation may reduce the severity of periodontal disease if used at doses higher than 800-1,000 IU daily and supported the rational for testing the potential </a:t>
            </a:r>
            <a:r>
              <a:rPr lang="en-US" sz="2000" dirty="0" err="1">
                <a:cs typeface="+mj-cs"/>
              </a:rPr>
              <a:t>benefcial</a:t>
            </a:r>
            <a:r>
              <a:rPr lang="en-US" sz="2000" dirty="0">
                <a:cs typeface="+mj-cs"/>
              </a:rPr>
              <a:t>  role of  vitamin D  on periodontal  disease in randomized clinical trials. </a:t>
            </a:r>
            <a:endParaRPr lang="ar-IQ" sz="2000" dirty="0">
              <a:cs typeface="+mj-cs"/>
            </a:endParaRPr>
          </a:p>
        </p:txBody>
      </p:sp>
    </p:spTree>
    <p:extLst>
      <p:ext uri="{BB962C8B-B14F-4D97-AF65-F5344CB8AC3E}">
        <p14:creationId xmlns:p14="http://schemas.microsoft.com/office/powerpoint/2010/main" val="406429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9BBA-8340-4DB4-82B8-C8719797007E}"/>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C43F7BC4-5E71-49CC-B0EC-8D3BE81FD972}"/>
              </a:ext>
            </a:extLst>
          </p:cNvPr>
          <p:cNvSpPr>
            <a:spLocks noGrp="1"/>
          </p:cNvSpPr>
          <p:nvPr>
            <p:ph idx="1"/>
          </p:nvPr>
        </p:nvSpPr>
        <p:spPr/>
        <p:txBody>
          <a:bodyPr/>
          <a:lstStyle/>
          <a:p>
            <a:pPr algn="l" rtl="0">
              <a:lnSpc>
                <a:spcPct val="150000"/>
              </a:lnSpc>
            </a:pPr>
            <a:r>
              <a:rPr lang="en-US" dirty="0"/>
              <a:t>They also noted that vitamin D, in addition to its role in bone and calcium homeostasis, acts as an anti-inflammatory agent because it inhibits immune cell cytokine expression and causes monocyte/macrophages to secrete molecules that have a strong antibiotic effect. Indeed, vitamin D deficiency may be linked to increased risk of infectious diseases. This suggests that vitamin D may be of benefit in the treatment of periodontitis, not only because of its direct effects on bone metabolism, but also because it may have antibiotic effects on periodontopathogens and inhibit inflammatory  mediators  that  contribute  to  the  periodontal destruction.</a:t>
            </a:r>
            <a:endParaRPr lang="ar-IQ" dirty="0"/>
          </a:p>
        </p:txBody>
      </p:sp>
    </p:spTree>
    <p:extLst>
      <p:ext uri="{BB962C8B-B14F-4D97-AF65-F5344CB8AC3E}">
        <p14:creationId xmlns:p14="http://schemas.microsoft.com/office/powerpoint/2010/main" val="229409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F21-44E7-4D3E-AE84-1CDE4A16B3AC}"/>
              </a:ext>
            </a:extLst>
          </p:cNvPr>
          <p:cNvSpPr>
            <a:spLocks noGrp="1"/>
          </p:cNvSpPr>
          <p:nvPr>
            <p:ph type="title"/>
          </p:nvPr>
        </p:nvSpPr>
        <p:spPr>
          <a:xfrm>
            <a:off x="1390135" y="422790"/>
            <a:ext cx="10515600" cy="1325563"/>
          </a:xfrm>
        </p:spPr>
        <p:txBody>
          <a:bodyPr/>
          <a:lstStyle/>
          <a:p>
            <a:r>
              <a:rPr lang="en-US" dirty="0"/>
              <a:t>Effects on Teeth</a:t>
            </a:r>
            <a:endParaRPr lang="ar-IQ" dirty="0"/>
          </a:p>
        </p:txBody>
      </p:sp>
      <p:pic>
        <p:nvPicPr>
          <p:cNvPr id="4" name="Content Placeholder 3">
            <a:extLst>
              <a:ext uri="{FF2B5EF4-FFF2-40B4-BE49-F238E27FC236}">
                <a16:creationId xmlns:a16="http://schemas.microsoft.com/office/drawing/2014/main" id="{00E9FC76-0F2D-413F-9DBE-617B659A1A58}"/>
              </a:ext>
            </a:extLst>
          </p:cNvPr>
          <p:cNvPicPr>
            <a:picLocks noGrp="1" noChangeAspect="1"/>
          </p:cNvPicPr>
          <p:nvPr>
            <p:ph idx="1"/>
          </p:nvPr>
        </p:nvPicPr>
        <p:blipFill>
          <a:blip r:embed="rId2"/>
          <a:stretch>
            <a:fillRect/>
          </a:stretch>
        </p:blipFill>
        <p:spPr>
          <a:xfrm>
            <a:off x="1877325" y="2160588"/>
            <a:ext cx="6197387" cy="3881437"/>
          </a:xfrm>
          <a:prstGeom prst="rect">
            <a:avLst/>
          </a:prstGeom>
        </p:spPr>
      </p:pic>
    </p:spTree>
    <p:extLst>
      <p:ext uri="{BB962C8B-B14F-4D97-AF65-F5344CB8AC3E}">
        <p14:creationId xmlns:p14="http://schemas.microsoft.com/office/powerpoint/2010/main" val="11328708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120</TotalTime>
  <Words>1385</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Google Sans</vt:lpstr>
      <vt:lpstr>Trebuchet MS</vt:lpstr>
      <vt:lpstr>Wingdings 3</vt:lpstr>
      <vt:lpstr>Facet</vt:lpstr>
      <vt:lpstr>l</vt:lpstr>
      <vt:lpstr>PowerPoint Presentation</vt:lpstr>
      <vt:lpstr>PowerPoint Presentation</vt:lpstr>
      <vt:lpstr>PowerPoint Presentation</vt:lpstr>
      <vt:lpstr>How does vitamin D deficiency affect teeth? </vt:lpstr>
      <vt:lpstr>PowerPoint Presentation</vt:lpstr>
      <vt:lpstr>VITAMIN D AND PERIODONTAL HEALTH</vt:lpstr>
      <vt:lpstr>PowerPoint Presentation</vt:lpstr>
      <vt:lpstr>Effects on Teeth</vt:lpstr>
      <vt:lpstr>PowerPoint Presentation</vt:lpstr>
      <vt:lpstr>PowerPoint Presentation</vt:lpstr>
      <vt:lpstr>PowerPoint Presentation</vt:lpstr>
      <vt:lpstr>Recommended Intakes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Taiba</dc:creator>
  <cp:lastModifiedBy>abdalbasit Fatihallah</cp:lastModifiedBy>
  <cp:revision>7</cp:revision>
  <dcterms:created xsi:type="dcterms:W3CDTF">2025-03-01T08:47:43Z</dcterms:created>
  <dcterms:modified xsi:type="dcterms:W3CDTF">2025-03-05T19:25:16Z</dcterms:modified>
</cp:coreProperties>
</file>