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3" r:id="rId7"/>
    <p:sldId id="264" r:id="rId8"/>
    <p:sldId id="265" r:id="rId9"/>
    <p:sldId id="266" r:id="rId10"/>
    <p:sldId id="267" r:id="rId11"/>
    <p:sldId id="268" r:id="rId12"/>
  </p:sldIdLst>
  <p:sldSz cx="12192000" cy="6858000"/>
  <p:notesSz cx="6858000" cy="9144000"/>
  <p:defaultText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8BCDBA-5285-479C-B07C-FDE6AD1518B9}" v="2" dt="2025-02-25T05:27:01.2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57"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D0758-BFD3-324C-5660-A824995CF3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r-IQ"/>
          </a:p>
        </p:txBody>
      </p:sp>
      <p:sp>
        <p:nvSpPr>
          <p:cNvPr id="3" name="Subtitle 2">
            <a:extLst>
              <a:ext uri="{FF2B5EF4-FFF2-40B4-BE49-F238E27FC236}">
                <a16:creationId xmlns:a16="http://schemas.microsoft.com/office/drawing/2014/main" id="{18853A9B-CE9A-842E-E99A-AF3445D379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r-IQ"/>
          </a:p>
        </p:txBody>
      </p:sp>
      <p:sp>
        <p:nvSpPr>
          <p:cNvPr id="4" name="Date Placeholder 3">
            <a:extLst>
              <a:ext uri="{FF2B5EF4-FFF2-40B4-BE49-F238E27FC236}">
                <a16:creationId xmlns:a16="http://schemas.microsoft.com/office/drawing/2014/main" id="{C2C80832-37A7-C63C-714E-BE18968A1896}"/>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5" name="Footer Placeholder 4">
            <a:extLst>
              <a:ext uri="{FF2B5EF4-FFF2-40B4-BE49-F238E27FC236}">
                <a16:creationId xmlns:a16="http://schemas.microsoft.com/office/drawing/2014/main" id="{6537BD12-EDBE-BFF8-55D6-3BB59B252244}"/>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B08759C9-13CF-6079-3BF7-BC3133DF0353}"/>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1126995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E088E-DF99-E856-C88D-6899F3B8205C}"/>
              </a:ext>
            </a:extLst>
          </p:cNvPr>
          <p:cNvSpPr>
            <a:spLocks noGrp="1"/>
          </p:cNvSpPr>
          <p:nvPr>
            <p:ph type="title"/>
          </p:nvPr>
        </p:nvSpPr>
        <p:spPr/>
        <p:txBody>
          <a:bodyPr/>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92A39AC5-2D66-F64E-23C9-8B5E658CF7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E354C68B-E94B-CE66-5817-BCCFD5157855}"/>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5" name="Footer Placeholder 4">
            <a:extLst>
              <a:ext uri="{FF2B5EF4-FFF2-40B4-BE49-F238E27FC236}">
                <a16:creationId xmlns:a16="http://schemas.microsoft.com/office/drawing/2014/main" id="{A20ED513-6235-5869-BDF8-092383C94C47}"/>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799FB0A1-4C0B-55D4-0A13-A8A896540DA6}"/>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2686022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1D96A45-B568-1915-F789-8F5C31020C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r-IQ"/>
          </a:p>
        </p:txBody>
      </p:sp>
      <p:sp>
        <p:nvSpPr>
          <p:cNvPr id="3" name="Vertical Text Placeholder 2">
            <a:extLst>
              <a:ext uri="{FF2B5EF4-FFF2-40B4-BE49-F238E27FC236}">
                <a16:creationId xmlns:a16="http://schemas.microsoft.com/office/drawing/2014/main" id="{D0CF5F8E-026F-6719-5602-674ECCCAC6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D7262B04-19C0-ED53-9198-2E3C5621CE76}"/>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5" name="Footer Placeholder 4">
            <a:extLst>
              <a:ext uri="{FF2B5EF4-FFF2-40B4-BE49-F238E27FC236}">
                <a16:creationId xmlns:a16="http://schemas.microsoft.com/office/drawing/2014/main" id="{356AF75D-0B53-21B9-8D3A-9A671A18EAE9}"/>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0B00D9A0-525C-BE95-1194-47C5EACD35E8}"/>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557773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67A13-7BB3-BB56-EF7B-ECABA584FA54}"/>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F85848BE-47BE-745A-69A9-F7CF7F41C65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0B3ECBBD-6D2E-ACA6-3E23-CF2082F3F32E}"/>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5" name="Footer Placeholder 4">
            <a:extLst>
              <a:ext uri="{FF2B5EF4-FFF2-40B4-BE49-F238E27FC236}">
                <a16:creationId xmlns:a16="http://schemas.microsoft.com/office/drawing/2014/main" id="{4C990F33-3328-C4B3-4D06-D6C383329D4A}"/>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8330AE3C-CB69-3977-93DE-CED3ECD8D980}"/>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66471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C6281-16F8-19F0-AF04-A5663DCB0A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r-IQ"/>
          </a:p>
        </p:txBody>
      </p:sp>
      <p:sp>
        <p:nvSpPr>
          <p:cNvPr id="3" name="Text Placeholder 2">
            <a:extLst>
              <a:ext uri="{FF2B5EF4-FFF2-40B4-BE49-F238E27FC236}">
                <a16:creationId xmlns:a16="http://schemas.microsoft.com/office/drawing/2014/main" id="{FB784ED8-D285-F32E-F653-7058D99910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73C98D-7038-F8E9-2B43-3FBB674AA4BC}"/>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5" name="Footer Placeholder 4">
            <a:extLst>
              <a:ext uri="{FF2B5EF4-FFF2-40B4-BE49-F238E27FC236}">
                <a16:creationId xmlns:a16="http://schemas.microsoft.com/office/drawing/2014/main" id="{591AB0FF-8D1C-258B-5DA0-9D90A3F7AB03}"/>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18D96ECE-F43E-5D3B-838A-63A500167BB1}"/>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1541580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546CC-478F-7C34-F287-ADF0DFE4A005}"/>
              </a:ext>
            </a:extLst>
          </p:cNvPr>
          <p:cNvSpPr>
            <a:spLocks noGrp="1"/>
          </p:cNvSpPr>
          <p:nvPr>
            <p:ph type="title"/>
          </p:nvPr>
        </p:nvSpPr>
        <p:spPr/>
        <p:txBody>
          <a:bodyPr/>
          <a:lstStyle/>
          <a:p>
            <a:r>
              <a:rPr lang="en-US"/>
              <a:t>Click to edit Master title style</a:t>
            </a:r>
            <a:endParaRPr lang="ar-IQ"/>
          </a:p>
        </p:txBody>
      </p:sp>
      <p:sp>
        <p:nvSpPr>
          <p:cNvPr id="3" name="Content Placeholder 2">
            <a:extLst>
              <a:ext uri="{FF2B5EF4-FFF2-40B4-BE49-F238E27FC236}">
                <a16:creationId xmlns:a16="http://schemas.microsoft.com/office/drawing/2014/main" id="{E656A69E-6320-B936-DC35-4279B16C7F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Content Placeholder 3">
            <a:extLst>
              <a:ext uri="{FF2B5EF4-FFF2-40B4-BE49-F238E27FC236}">
                <a16:creationId xmlns:a16="http://schemas.microsoft.com/office/drawing/2014/main" id="{85D12477-A92F-0AEC-B71D-55D855B315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Date Placeholder 4">
            <a:extLst>
              <a:ext uri="{FF2B5EF4-FFF2-40B4-BE49-F238E27FC236}">
                <a16:creationId xmlns:a16="http://schemas.microsoft.com/office/drawing/2014/main" id="{103FBAC1-D392-FF79-6635-868A33B0AD4C}"/>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6" name="Footer Placeholder 5">
            <a:extLst>
              <a:ext uri="{FF2B5EF4-FFF2-40B4-BE49-F238E27FC236}">
                <a16:creationId xmlns:a16="http://schemas.microsoft.com/office/drawing/2014/main" id="{7E136552-0B0A-E857-AE72-F12717E854E9}"/>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449E9EB9-4235-F533-A259-9CB8E2CDB372}"/>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2068575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7CF81-FF5F-EDC8-C0FF-90155E0D0EFD}"/>
              </a:ext>
            </a:extLst>
          </p:cNvPr>
          <p:cNvSpPr>
            <a:spLocks noGrp="1"/>
          </p:cNvSpPr>
          <p:nvPr>
            <p:ph type="title"/>
          </p:nvPr>
        </p:nvSpPr>
        <p:spPr>
          <a:xfrm>
            <a:off x="839788" y="365125"/>
            <a:ext cx="10515600" cy="1325563"/>
          </a:xfrm>
        </p:spPr>
        <p:txBody>
          <a:bodyPr/>
          <a:lstStyle/>
          <a:p>
            <a:r>
              <a:rPr lang="en-US"/>
              <a:t>Click to edit Master title style</a:t>
            </a:r>
            <a:endParaRPr lang="ar-IQ"/>
          </a:p>
        </p:txBody>
      </p:sp>
      <p:sp>
        <p:nvSpPr>
          <p:cNvPr id="3" name="Text Placeholder 2">
            <a:extLst>
              <a:ext uri="{FF2B5EF4-FFF2-40B4-BE49-F238E27FC236}">
                <a16:creationId xmlns:a16="http://schemas.microsoft.com/office/drawing/2014/main" id="{C8521B18-A2FD-3937-0C07-BFEF090364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D07E1C-350A-11E9-2A4F-E0B2955F6C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5" name="Text Placeholder 4">
            <a:extLst>
              <a:ext uri="{FF2B5EF4-FFF2-40B4-BE49-F238E27FC236}">
                <a16:creationId xmlns:a16="http://schemas.microsoft.com/office/drawing/2014/main" id="{6F670AA2-6FEF-6A23-AEAC-39862D322E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C3B4DD-FE06-05B8-CFFB-C8D8793B1D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7" name="Date Placeholder 6">
            <a:extLst>
              <a:ext uri="{FF2B5EF4-FFF2-40B4-BE49-F238E27FC236}">
                <a16:creationId xmlns:a16="http://schemas.microsoft.com/office/drawing/2014/main" id="{7F6356A9-1D67-5570-0893-21FDFDFAA30F}"/>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8" name="Footer Placeholder 7">
            <a:extLst>
              <a:ext uri="{FF2B5EF4-FFF2-40B4-BE49-F238E27FC236}">
                <a16:creationId xmlns:a16="http://schemas.microsoft.com/office/drawing/2014/main" id="{5C5B41C0-0D3A-8E63-C4AA-674E0984580C}"/>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7604F1CA-179C-1412-DAC8-5C1D07E27B54}"/>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520387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726BC-54BE-1EB7-2C09-60C9B3AE6CD5}"/>
              </a:ext>
            </a:extLst>
          </p:cNvPr>
          <p:cNvSpPr>
            <a:spLocks noGrp="1"/>
          </p:cNvSpPr>
          <p:nvPr>
            <p:ph type="title"/>
          </p:nvPr>
        </p:nvSpPr>
        <p:spPr/>
        <p:txBody>
          <a:bodyPr/>
          <a:lstStyle/>
          <a:p>
            <a:r>
              <a:rPr lang="en-US"/>
              <a:t>Click to edit Master title style</a:t>
            </a:r>
            <a:endParaRPr lang="ar-IQ"/>
          </a:p>
        </p:txBody>
      </p:sp>
      <p:sp>
        <p:nvSpPr>
          <p:cNvPr id="3" name="Date Placeholder 2">
            <a:extLst>
              <a:ext uri="{FF2B5EF4-FFF2-40B4-BE49-F238E27FC236}">
                <a16:creationId xmlns:a16="http://schemas.microsoft.com/office/drawing/2014/main" id="{224BD304-B7D1-5CA1-00D9-2811E596495B}"/>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4" name="Footer Placeholder 3">
            <a:extLst>
              <a:ext uri="{FF2B5EF4-FFF2-40B4-BE49-F238E27FC236}">
                <a16:creationId xmlns:a16="http://schemas.microsoft.com/office/drawing/2014/main" id="{4DA817AD-BCC2-DA62-CF65-376736A019B1}"/>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7FAB7676-FD93-62D0-823E-F4DFD98B943C}"/>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3285676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F1435B-C561-E514-3EA2-045406F3FE22}"/>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3" name="Footer Placeholder 2">
            <a:extLst>
              <a:ext uri="{FF2B5EF4-FFF2-40B4-BE49-F238E27FC236}">
                <a16:creationId xmlns:a16="http://schemas.microsoft.com/office/drawing/2014/main" id="{4A3E92B6-7E56-7BA7-B25F-F1D3E18DF0F4}"/>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F60BF5CD-9300-2178-464B-AF02B6D065F9}"/>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4034930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8BFE7-1C43-D850-3ADC-E8D7812C67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Content Placeholder 2">
            <a:extLst>
              <a:ext uri="{FF2B5EF4-FFF2-40B4-BE49-F238E27FC236}">
                <a16:creationId xmlns:a16="http://schemas.microsoft.com/office/drawing/2014/main" id="{FDCAE73F-559A-711F-D97B-38FBE9A104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Text Placeholder 3">
            <a:extLst>
              <a:ext uri="{FF2B5EF4-FFF2-40B4-BE49-F238E27FC236}">
                <a16:creationId xmlns:a16="http://schemas.microsoft.com/office/drawing/2014/main" id="{FDD84BE8-CF06-4FF3-B6C4-9F1855DA76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1B2DFB-DDE3-AF77-037E-585B15C0830C}"/>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6" name="Footer Placeholder 5">
            <a:extLst>
              <a:ext uri="{FF2B5EF4-FFF2-40B4-BE49-F238E27FC236}">
                <a16:creationId xmlns:a16="http://schemas.microsoft.com/office/drawing/2014/main" id="{60318402-39C0-663C-5724-E9E334A4DD00}"/>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61BB8170-410F-92FC-6096-61FBE124EC68}"/>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20551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8FADC-9825-4B4E-DBE6-F2E4ABD2D1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r-IQ"/>
          </a:p>
        </p:txBody>
      </p:sp>
      <p:sp>
        <p:nvSpPr>
          <p:cNvPr id="3" name="Picture Placeholder 2">
            <a:extLst>
              <a:ext uri="{FF2B5EF4-FFF2-40B4-BE49-F238E27FC236}">
                <a16:creationId xmlns:a16="http://schemas.microsoft.com/office/drawing/2014/main" id="{6233AEC5-D540-8930-5F6A-EA13040EC2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a:extLst>
              <a:ext uri="{FF2B5EF4-FFF2-40B4-BE49-F238E27FC236}">
                <a16:creationId xmlns:a16="http://schemas.microsoft.com/office/drawing/2014/main" id="{5286947F-CA3E-FBEC-3483-80A14875C1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7C7E2E5-BC46-1461-1A99-FC9011315EC4}"/>
              </a:ext>
            </a:extLst>
          </p:cNvPr>
          <p:cNvSpPr>
            <a:spLocks noGrp="1"/>
          </p:cNvSpPr>
          <p:nvPr>
            <p:ph type="dt" sz="half" idx="10"/>
          </p:nvPr>
        </p:nvSpPr>
        <p:spPr/>
        <p:txBody>
          <a:bodyPr/>
          <a:lstStyle/>
          <a:p>
            <a:fld id="{4051FBB5-D64A-412A-98CB-AA449F2F4090}" type="datetimeFigureOut">
              <a:rPr lang="ar-IQ" smtClean="0"/>
              <a:t>06/09/1446</a:t>
            </a:fld>
            <a:endParaRPr lang="ar-IQ"/>
          </a:p>
        </p:txBody>
      </p:sp>
      <p:sp>
        <p:nvSpPr>
          <p:cNvPr id="6" name="Footer Placeholder 5">
            <a:extLst>
              <a:ext uri="{FF2B5EF4-FFF2-40B4-BE49-F238E27FC236}">
                <a16:creationId xmlns:a16="http://schemas.microsoft.com/office/drawing/2014/main" id="{050DA949-0E91-DD35-0F68-85B5138EE516}"/>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62C0B1B4-CC6F-75BB-473C-A75213429890}"/>
              </a:ext>
            </a:extLst>
          </p:cNvPr>
          <p:cNvSpPr>
            <a:spLocks noGrp="1"/>
          </p:cNvSpPr>
          <p:nvPr>
            <p:ph type="sldNum" sz="quarter" idx="12"/>
          </p:nvPr>
        </p:nvSpPr>
        <p:spPr/>
        <p:txBody>
          <a:bodyPr/>
          <a:lstStyle/>
          <a:p>
            <a:fld id="{C916E8FD-8768-485F-AE9E-D05C6513FB3A}" type="slidenum">
              <a:rPr lang="ar-IQ" smtClean="0"/>
              <a:t>‹#›</a:t>
            </a:fld>
            <a:endParaRPr lang="ar-IQ"/>
          </a:p>
        </p:txBody>
      </p:sp>
    </p:spTree>
    <p:extLst>
      <p:ext uri="{BB962C8B-B14F-4D97-AF65-F5344CB8AC3E}">
        <p14:creationId xmlns:p14="http://schemas.microsoft.com/office/powerpoint/2010/main" val="1285604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82D3D0-A5E3-3AA6-35CE-182F910381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r-IQ"/>
          </a:p>
        </p:txBody>
      </p:sp>
      <p:sp>
        <p:nvSpPr>
          <p:cNvPr id="3" name="Text Placeholder 2">
            <a:extLst>
              <a:ext uri="{FF2B5EF4-FFF2-40B4-BE49-F238E27FC236}">
                <a16:creationId xmlns:a16="http://schemas.microsoft.com/office/drawing/2014/main" id="{E7D85671-0030-423D-F428-A6DBD7E46A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4" name="Date Placeholder 3">
            <a:extLst>
              <a:ext uri="{FF2B5EF4-FFF2-40B4-BE49-F238E27FC236}">
                <a16:creationId xmlns:a16="http://schemas.microsoft.com/office/drawing/2014/main" id="{67BF569C-621A-63E6-82C2-6361BDBB31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51FBB5-D64A-412A-98CB-AA449F2F4090}" type="datetimeFigureOut">
              <a:rPr lang="ar-IQ" smtClean="0"/>
              <a:t>06/09/1446</a:t>
            </a:fld>
            <a:endParaRPr lang="ar-IQ"/>
          </a:p>
        </p:txBody>
      </p:sp>
      <p:sp>
        <p:nvSpPr>
          <p:cNvPr id="5" name="Footer Placeholder 4">
            <a:extLst>
              <a:ext uri="{FF2B5EF4-FFF2-40B4-BE49-F238E27FC236}">
                <a16:creationId xmlns:a16="http://schemas.microsoft.com/office/drawing/2014/main" id="{50D086EB-C770-16EC-7BBD-CF12D0DC1A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ar-IQ"/>
          </a:p>
        </p:txBody>
      </p:sp>
      <p:sp>
        <p:nvSpPr>
          <p:cNvPr id="6" name="Slide Number Placeholder 5">
            <a:extLst>
              <a:ext uri="{FF2B5EF4-FFF2-40B4-BE49-F238E27FC236}">
                <a16:creationId xmlns:a16="http://schemas.microsoft.com/office/drawing/2014/main" id="{9BBE9C34-C63D-A38B-D893-968DBCF4FF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16E8FD-8768-485F-AE9E-D05C6513FB3A}" type="slidenum">
              <a:rPr lang="ar-IQ" smtClean="0"/>
              <a:t>‹#›</a:t>
            </a:fld>
            <a:endParaRPr lang="ar-IQ"/>
          </a:p>
        </p:txBody>
      </p:sp>
    </p:spTree>
    <p:extLst>
      <p:ext uri="{BB962C8B-B14F-4D97-AF65-F5344CB8AC3E}">
        <p14:creationId xmlns:p14="http://schemas.microsoft.com/office/powerpoint/2010/main" val="2525007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611F987-8F17-CFB6-BC8C-F058B3AB2450}"/>
              </a:ext>
            </a:extLst>
          </p:cNvPr>
          <p:cNvSpPr>
            <a:spLocks noGrp="1"/>
          </p:cNvSpPr>
          <p:nvPr>
            <p:ph type="subTitle" idx="1"/>
          </p:nvPr>
        </p:nvSpPr>
        <p:spPr>
          <a:xfrm>
            <a:off x="2722259" y="4111589"/>
            <a:ext cx="6121594" cy="1074664"/>
          </a:xfrm>
          <a:solidFill>
            <a:schemeClr val="accent3">
              <a:lumMod val="20000"/>
              <a:lumOff val="80000"/>
            </a:schemeClr>
          </a:solidFill>
        </p:spPr>
        <p:txBody>
          <a:bodyPr/>
          <a:lstStyle/>
          <a:p>
            <a:r>
              <a:rPr lang="ar-IQ" dirty="0"/>
              <a:t>اعداد</a:t>
            </a:r>
            <a:endParaRPr lang="ar-IQ" sz="3200" dirty="0"/>
          </a:p>
          <a:p>
            <a:r>
              <a:rPr lang="ar-IQ" sz="3200" dirty="0"/>
              <a:t>م. وسن لفته عبدالله</a:t>
            </a:r>
          </a:p>
        </p:txBody>
      </p:sp>
      <p:sp>
        <p:nvSpPr>
          <p:cNvPr id="4" name="Oval 3">
            <a:extLst>
              <a:ext uri="{FF2B5EF4-FFF2-40B4-BE49-F238E27FC236}">
                <a16:creationId xmlns:a16="http://schemas.microsoft.com/office/drawing/2014/main" id="{7FA501C4-F495-8C21-41A6-AAED1378385B}"/>
              </a:ext>
            </a:extLst>
          </p:cNvPr>
          <p:cNvSpPr/>
          <p:nvPr/>
        </p:nvSpPr>
        <p:spPr>
          <a:xfrm>
            <a:off x="2156867" y="1067963"/>
            <a:ext cx="6896391" cy="2470974"/>
          </a:xfrm>
          <a:prstGeom prst="ellipse">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3200" dirty="0">
                <a:solidFill>
                  <a:schemeClr val="tx1"/>
                </a:solidFill>
                <a:cs typeface="+mj-cs"/>
              </a:rPr>
              <a:t>العنف والابتزاز الالكتروني</a:t>
            </a:r>
          </a:p>
        </p:txBody>
      </p:sp>
    </p:spTree>
    <p:extLst>
      <p:ext uri="{BB962C8B-B14F-4D97-AF65-F5344CB8AC3E}">
        <p14:creationId xmlns:p14="http://schemas.microsoft.com/office/powerpoint/2010/main" val="538947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6F3A9-C015-E157-5C2D-0DEE7E1938B9}"/>
              </a:ext>
            </a:extLst>
          </p:cNvPr>
          <p:cNvSpPr>
            <a:spLocks noGrp="1"/>
          </p:cNvSpPr>
          <p:nvPr>
            <p:ph type="title"/>
          </p:nvPr>
        </p:nvSpPr>
        <p:spPr>
          <a:solidFill>
            <a:schemeClr val="accent3">
              <a:lumMod val="20000"/>
              <a:lumOff val="80000"/>
            </a:schemeClr>
          </a:solidFill>
          <a:ln>
            <a:solidFill>
              <a:schemeClr val="accent2">
                <a:lumMod val="75000"/>
              </a:schemeClr>
            </a:solidFill>
          </a:ln>
        </p:spPr>
        <p:txBody>
          <a:bodyPr/>
          <a:lstStyle/>
          <a:p>
            <a:pPr marL="228600" marR="0" lvl="0" indent="-228600" algn="ctr" defTabSz="914400" rtl="1" eaLnBrk="1" fontAlgn="auto" latinLnBrk="0" hangingPunct="1">
              <a:lnSpc>
                <a:spcPct val="90000"/>
              </a:lnSpc>
              <a:spcBef>
                <a:spcPts val="1000"/>
              </a:spcBef>
              <a:spcAft>
                <a:spcPts val="0"/>
              </a:spcAft>
              <a:tabLst/>
              <a:defRPr/>
            </a:pPr>
            <a:r>
              <a:rPr kumimoji="0" lang="ar-IQ" b="1" i="1" u="sng" strike="noStrike" kern="1200" cap="none" spc="0" normalizeH="0" baseline="0" noProof="0" dirty="0">
                <a:ln>
                  <a:noFill/>
                </a:ln>
                <a:solidFill>
                  <a:srgbClr val="FF0000"/>
                </a:solidFill>
                <a:effectLst/>
                <a:uLnTx/>
                <a:uFillTx/>
                <a:latin typeface="SimplifiedArabic-Bold"/>
                <a:ea typeface="+mn-ea"/>
                <a:cs typeface="Arial" panose="020B0604020202020204" pitchFamily="34" charset="0"/>
              </a:rPr>
              <a:t>ثانيا: الآثار النفسية</a:t>
            </a:r>
            <a:br>
              <a:rPr kumimoji="0" lang="ar-IQ" sz="2800" b="1" i="0" u="none" strike="noStrike" kern="1200" cap="none" spc="0" normalizeH="0" baseline="0" noProof="0" dirty="0">
                <a:ln>
                  <a:noFill/>
                </a:ln>
                <a:solidFill>
                  <a:prstClr val="black"/>
                </a:solidFill>
                <a:effectLst/>
                <a:uLnTx/>
                <a:uFillTx/>
                <a:latin typeface="SimplifiedArabic-Bold"/>
                <a:ea typeface="+mn-ea"/>
                <a:cs typeface="Arial" panose="020B0604020202020204" pitchFamily="34" charset="0"/>
              </a:rPr>
            </a:br>
            <a:endParaRPr lang="ar-IQ" dirty="0"/>
          </a:p>
        </p:txBody>
      </p:sp>
      <p:sp>
        <p:nvSpPr>
          <p:cNvPr id="3" name="Content Placeholder 2">
            <a:extLst>
              <a:ext uri="{FF2B5EF4-FFF2-40B4-BE49-F238E27FC236}">
                <a16:creationId xmlns:a16="http://schemas.microsoft.com/office/drawing/2014/main" id="{0A0F385D-B807-3A31-D7F8-0BE7EB406AFF}"/>
              </a:ext>
            </a:extLst>
          </p:cNvPr>
          <p:cNvSpPr>
            <a:spLocks noGrp="1"/>
          </p:cNvSpPr>
          <p:nvPr>
            <p:ph idx="1"/>
          </p:nvPr>
        </p:nvSpPr>
        <p:spPr>
          <a:solidFill>
            <a:schemeClr val="bg2"/>
          </a:solidFill>
          <a:ln>
            <a:solidFill>
              <a:schemeClr val="accent6">
                <a:lumMod val="75000"/>
              </a:schemeClr>
            </a:solidFill>
          </a:ln>
        </p:spPr>
        <p:txBody>
          <a:bodyPr>
            <a:normAutofit fontScale="92500"/>
          </a:bodyPr>
          <a:lstStyle/>
          <a:p>
            <a:pPr marL="0" indent="0" algn="r" rtl="1">
              <a:buNone/>
            </a:pPr>
            <a:r>
              <a:rPr lang="ar-IQ" sz="1600" b="0" i="0" u="none" strike="noStrike" baseline="0" dirty="0">
                <a:latin typeface="SimplifiedArabic"/>
              </a:rPr>
              <a:t> </a:t>
            </a:r>
            <a:endParaRPr lang="ar-IQ" sz="3200" b="0" i="0" u="none" strike="noStrike" baseline="0" dirty="0">
              <a:latin typeface="SimplifiedArabic"/>
            </a:endParaRPr>
          </a:p>
          <a:p>
            <a:pPr marL="0" indent="0" algn="r" rtl="1">
              <a:lnSpc>
                <a:spcPct val="150000"/>
              </a:lnSpc>
              <a:buNone/>
            </a:pPr>
            <a:r>
              <a:rPr lang="ar-IQ" sz="3200" b="0" i="0" u="none" strike="noStrike" baseline="0" dirty="0">
                <a:latin typeface="SimplifiedArabic"/>
              </a:rPr>
              <a:t>  يترتب علي إرتكاب جريمة الابتزازالإلكتروني آثار نفسية سلبية بالغة علي الضحية كالقلق والتوتر, والشعور الدائم بالذنب, وصعوبة النوم, وعدم التركيز, والخوف وكثرة الشك في الآخرين المحيطين حوله ويكون حساس تجاه سلوك المحيطين به خاصة من لهم خبرة في التكنولوجيا والحاسب الآلي بالاضافة الي التفكير الدائم في التخلص من ظلم الجاني باي طريقة كانت, وخاصة اذا تمادى الجاني في ايقاع ظلمه عليه</a:t>
            </a:r>
            <a:endParaRPr lang="ar-IQ" sz="3200" dirty="0"/>
          </a:p>
        </p:txBody>
      </p:sp>
    </p:spTree>
    <p:extLst>
      <p:ext uri="{BB962C8B-B14F-4D97-AF65-F5344CB8AC3E}">
        <p14:creationId xmlns:p14="http://schemas.microsoft.com/office/powerpoint/2010/main" val="3636601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F8EACF09-024F-2660-A7C4-030668F8A00A}"/>
              </a:ext>
            </a:extLst>
          </p:cNvPr>
          <p:cNvSpPr>
            <a:spLocks noGrp="1"/>
          </p:cNvSpPr>
          <p:nvPr>
            <p:ph idx="1"/>
          </p:nvPr>
        </p:nvSpPr>
        <p:spPr>
          <a:xfrm>
            <a:off x="640080" y="2872899"/>
            <a:ext cx="4243589" cy="3320668"/>
          </a:xfrm>
        </p:spPr>
        <p:txBody>
          <a:bodyPr>
            <a:normAutofit/>
          </a:bodyPr>
          <a:lstStyle/>
          <a:p>
            <a:pPr marL="0" indent="0" algn="ctr">
              <a:buNone/>
            </a:pPr>
            <a:r>
              <a:rPr lang="en-US" sz="6000" b="1" i="1" u="sng" dirty="0"/>
              <a:t>Thank you</a:t>
            </a:r>
          </a:p>
        </p:txBody>
      </p:sp>
      <p:pic>
        <p:nvPicPr>
          <p:cNvPr id="4" name="Content Placeholder 3">
            <a:extLst>
              <a:ext uri="{FF2B5EF4-FFF2-40B4-BE49-F238E27FC236}">
                <a16:creationId xmlns:a16="http://schemas.microsoft.com/office/drawing/2014/main" id="{ACEA6E29-5D9E-B549-259F-7865B74B1FBB}"/>
              </a:ext>
            </a:extLst>
          </p:cNvPr>
          <p:cNvPicPr>
            <a:picLocks noChangeAspect="1"/>
          </p:cNvPicPr>
          <p:nvPr/>
        </p:nvPicPr>
        <p:blipFill>
          <a:blip r:embed="rId2"/>
          <a:srcRect b="55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678908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34F40F0C-E3DD-D080-9858-5D9BD455D734}"/>
              </a:ext>
            </a:extLst>
          </p:cNvPr>
          <p:cNvSpPr/>
          <p:nvPr/>
        </p:nvSpPr>
        <p:spPr>
          <a:xfrm>
            <a:off x="4041508" y="481631"/>
            <a:ext cx="3210871" cy="1130784"/>
          </a:xfrm>
          <a:prstGeom prst="ellipse">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4400" i="1" dirty="0">
                <a:solidFill>
                  <a:schemeClr val="tx1"/>
                </a:solidFill>
              </a:rPr>
              <a:t>المقدمة</a:t>
            </a:r>
          </a:p>
        </p:txBody>
      </p:sp>
      <p:sp>
        <p:nvSpPr>
          <p:cNvPr id="7" name="Rectangle: Diagonal Corners Rounded 6">
            <a:extLst>
              <a:ext uri="{FF2B5EF4-FFF2-40B4-BE49-F238E27FC236}">
                <a16:creationId xmlns:a16="http://schemas.microsoft.com/office/drawing/2014/main" id="{7523714F-6497-5CB5-18E0-D31C7BE8D68A}"/>
              </a:ext>
            </a:extLst>
          </p:cNvPr>
          <p:cNvSpPr/>
          <p:nvPr/>
        </p:nvSpPr>
        <p:spPr>
          <a:xfrm>
            <a:off x="404849" y="1835780"/>
            <a:ext cx="11119383" cy="4739524"/>
          </a:xfrm>
          <a:prstGeom prst="round2Diag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lnSpc>
                <a:spcPct val="150000"/>
              </a:lnSpc>
            </a:pPr>
            <a:r>
              <a:rPr lang="ar-IQ" sz="2000" b="1" dirty="0">
                <a:solidFill>
                  <a:schemeClr val="tx1"/>
                </a:solidFill>
              </a:rPr>
              <a:t>أدت الثورة العلمية الحديثة في عالم التحول الرقمي إلي تخزين غالب أسرار الافراد على الشبكات الالكترونية، على نحو جعل من اليسير الوصول إلي تلك المعلومات والاسرار من خلال إختراق الانظمة الالكترونية المحملة عليها، وأدى تراكم هذه الاسرار المخزنة إلي جعلها على المحك و عرضة للعبث بها والاضرار بمصالح أصحابها ، ليس هذا فحسب وإنما ساهم ذلك أيضا في ظهور أنماط حديثة من الجرائم نتيجة الهجمات السيبرانية التي تتعرض لها المواقع الالكترونية </a:t>
            </a:r>
            <a:r>
              <a:rPr lang="ar-IQ" sz="2000" b="1" dirty="0">
                <a:solidFill>
                  <a:schemeClr val="tx1"/>
                </a:solidFill>
                <a:cs typeface="+mj-cs"/>
              </a:rPr>
              <a:t>كالتجسس الالكتروني والابتزاز الالكتروني والارهاب وغيرها من الجرائم التي قد تظهر مستقبال في ظل هذا التطور التكنولوجي المذهل. وتبدو خطورة جريمة الابتزاز الالكتروني – موضوع البحث - فيما يمارسه الجاني من تهديد للمجني عليه علي نحو قد يجبره علي القيام بفعل أو اإلمتناع عن عمل وهو مسلوب إلارادة.</a:t>
            </a:r>
          </a:p>
        </p:txBody>
      </p:sp>
    </p:spTree>
    <p:extLst>
      <p:ext uri="{BB962C8B-B14F-4D97-AF65-F5344CB8AC3E}">
        <p14:creationId xmlns:p14="http://schemas.microsoft.com/office/powerpoint/2010/main" val="1560127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CCD853-90D9-4392-F070-44DB6363C975}"/>
              </a:ext>
            </a:extLst>
          </p:cNvPr>
          <p:cNvSpPr>
            <a:spLocks noGrp="1"/>
          </p:cNvSpPr>
          <p:nvPr>
            <p:ph idx="1"/>
          </p:nvPr>
        </p:nvSpPr>
        <p:spPr/>
        <p:txBody>
          <a:bodyPr/>
          <a:lstStyle/>
          <a:p>
            <a:pPr marL="0" indent="0">
              <a:buNone/>
            </a:pPr>
            <a:endParaRPr lang="ar-IQ" dirty="0"/>
          </a:p>
        </p:txBody>
      </p:sp>
      <p:sp>
        <p:nvSpPr>
          <p:cNvPr id="4" name="Scroll: Horizontal 3">
            <a:extLst>
              <a:ext uri="{FF2B5EF4-FFF2-40B4-BE49-F238E27FC236}">
                <a16:creationId xmlns:a16="http://schemas.microsoft.com/office/drawing/2014/main" id="{7D5DD79E-A9F1-FE37-BD48-18D29C16AEAE}"/>
              </a:ext>
            </a:extLst>
          </p:cNvPr>
          <p:cNvSpPr/>
          <p:nvPr/>
        </p:nvSpPr>
        <p:spPr>
          <a:xfrm>
            <a:off x="537473" y="125644"/>
            <a:ext cx="11014680" cy="6498522"/>
          </a:xfrm>
          <a:prstGeom prst="horizontalScroll">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lnSpc>
                <a:spcPct val="150000"/>
              </a:lnSpc>
            </a:pPr>
            <a:r>
              <a:rPr lang="ar-IQ" sz="2400" b="1" dirty="0">
                <a:solidFill>
                  <a:schemeClr val="tx1"/>
                </a:solidFill>
              </a:rPr>
              <a:t>كما قد يتم استدراج المجني عليه ثم ابتزازه وترهيبه بنشر صور أو معلومات سريه تخصه مقابل دفع مبالغ مالية أو استغالل الضحية للقيام بأعمال غير مشروعة، وتختلف بذلك أسباب هذه الجريمة وصورها، وقد وظهرت العديد من الشكاوى خاصة من النساء اآلتي يتعرضن للابتزاز بشكل مستمر من قبل بعض </a:t>
            </a:r>
            <a:r>
              <a:rPr lang="ar-IQ" sz="2400" b="1" dirty="0">
                <a:solidFill>
                  <a:schemeClr val="tx1"/>
                </a:solidFill>
                <a:cs typeface="+mj-cs"/>
              </a:rPr>
              <a:t>الجناة، ويترتب على هذه الجريمة آثار سلبية خطيرة مما يستلزم مواجهة قانونية وأمنية فعالة لهذه الجريمة.</a:t>
            </a:r>
          </a:p>
        </p:txBody>
      </p:sp>
    </p:spTree>
    <p:extLst>
      <p:ext uri="{BB962C8B-B14F-4D97-AF65-F5344CB8AC3E}">
        <p14:creationId xmlns:p14="http://schemas.microsoft.com/office/powerpoint/2010/main" val="819230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FC3010-9D90-CFAD-5DCD-F07A1D464CDD}"/>
              </a:ext>
            </a:extLst>
          </p:cNvPr>
          <p:cNvSpPr>
            <a:spLocks noGrp="1"/>
          </p:cNvSpPr>
          <p:nvPr>
            <p:ph idx="1"/>
          </p:nvPr>
        </p:nvSpPr>
        <p:spPr>
          <a:xfrm>
            <a:off x="838200" y="1825624"/>
            <a:ext cx="10515600" cy="4763639"/>
          </a:xfrm>
          <a:solidFill>
            <a:schemeClr val="tx2">
              <a:lumMod val="10000"/>
              <a:lumOff val="90000"/>
            </a:schemeClr>
          </a:solidFill>
        </p:spPr>
        <p:txBody>
          <a:bodyPr/>
          <a:lstStyle/>
          <a:p>
            <a:pPr marL="0" indent="0" algn="r" rtl="1">
              <a:buNone/>
            </a:pPr>
            <a:r>
              <a:rPr lang="ar-IQ" b="1" i="1" dirty="0">
                <a:solidFill>
                  <a:srgbClr val="FF0000"/>
                </a:solidFill>
              </a:rPr>
              <a:t>يمر إلابتزازالالكتروني بست مراحل متعاقبة: </a:t>
            </a:r>
          </a:p>
          <a:p>
            <a:pPr marL="0" indent="0" algn="r">
              <a:buNone/>
            </a:pPr>
            <a:r>
              <a:rPr lang="ar-IQ" dirty="0">
                <a:solidFill>
                  <a:srgbClr val="FF0000"/>
                </a:solidFill>
              </a:rPr>
              <a:t>1-</a:t>
            </a:r>
            <a:r>
              <a:rPr lang="ar-IQ" dirty="0"/>
              <a:t> الطلب : عندما يطلب الجاني من المجني عليه القيام بفعل او االمتناع عنه</a:t>
            </a:r>
          </a:p>
          <a:p>
            <a:pPr marL="0" indent="0" algn="r">
              <a:buNone/>
            </a:pPr>
            <a:r>
              <a:rPr lang="ar-IQ" dirty="0"/>
              <a:t> </a:t>
            </a:r>
            <a:r>
              <a:rPr lang="ar-IQ" dirty="0">
                <a:solidFill>
                  <a:srgbClr val="FF0000"/>
                </a:solidFill>
              </a:rPr>
              <a:t>2-</a:t>
            </a:r>
            <a:r>
              <a:rPr lang="ar-IQ" dirty="0"/>
              <a:t> المقاومة : عندما تظهر الضحية قلقها وترفض تنفيذ الطلب</a:t>
            </a:r>
          </a:p>
          <a:p>
            <a:pPr marL="0" indent="0" algn="r">
              <a:buNone/>
            </a:pPr>
            <a:r>
              <a:rPr lang="ar-IQ" dirty="0">
                <a:solidFill>
                  <a:srgbClr val="FF0000"/>
                </a:solidFill>
              </a:rPr>
              <a:t>3-</a:t>
            </a:r>
            <a:r>
              <a:rPr lang="ar-IQ" dirty="0"/>
              <a:t> الضغط: يبدأ المبتز في تضييق الخناق علي الضحية ويحاصرها </a:t>
            </a:r>
          </a:p>
          <a:p>
            <a:pPr marL="0" indent="0" algn="r">
              <a:buNone/>
            </a:pPr>
            <a:r>
              <a:rPr lang="ar-IQ" dirty="0">
                <a:solidFill>
                  <a:srgbClr val="FF0000"/>
                </a:solidFill>
              </a:rPr>
              <a:t>4-</a:t>
            </a:r>
            <a:r>
              <a:rPr lang="ar-IQ" dirty="0"/>
              <a:t> التهديد: يبدأ المبتز بتهديد الضحية بأن عدم تنفيذها لاوامره سيترتب عليه عواقب وخيمة تجعلها تندم علي عدم الانصياع لاوامره</a:t>
            </a:r>
          </a:p>
          <a:p>
            <a:pPr marL="0" indent="0" algn="r">
              <a:buNone/>
            </a:pPr>
            <a:r>
              <a:rPr lang="ar-IQ" dirty="0">
                <a:solidFill>
                  <a:srgbClr val="FF0000"/>
                </a:solidFill>
              </a:rPr>
              <a:t>5-</a:t>
            </a:r>
            <a:r>
              <a:rPr lang="ar-IQ" dirty="0"/>
              <a:t> إلازعان : تحت تأثير الخوف من الفضيحة تستسلم الضحية وتقوم بتنفيذ ما يطلبه منها المبتز.</a:t>
            </a:r>
          </a:p>
          <a:p>
            <a:pPr marL="0" indent="0" algn="r">
              <a:buNone/>
            </a:pPr>
            <a:r>
              <a:rPr lang="ar-IQ" dirty="0">
                <a:solidFill>
                  <a:srgbClr val="FF0000"/>
                </a:solidFill>
              </a:rPr>
              <a:t>6-</a:t>
            </a:r>
            <a:r>
              <a:rPr lang="ar-IQ" dirty="0"/>
              <a:t> التكرار يعيد المبتز طلباته مرات ومرات فهي حلقة ال تنتهي بمجرد تنفيذ الضحية طلباته</a:t>
            </a:r>
          </a:p>
        </p:txBody>
      </p:sp>
      <p:sp>
        <p:nvSpPr>
          <p:cNvPr id="4" name="Oval 3">
            <a:extLst>
              <a:ext uri="{FF2B5EF4-FFF2-40B4-BE49-F238E27FC236}">
                <a16:creationId xmlns:a16="http://schemas.microsoft.com/office/drawing/2014/main" id="{487E6F69-A22E-8DE7-1AD6-ED774220D8FF}"/>
              </a:ext>
            </a:extLst>
          </p:cNvPr>
          <p:cNvSpPr/>
          <p:nvPr/>
        </p:nvSpPr>
        <p:spPr>
          <a:xfrm>
            <a:off x="3413295" y="579353"/>
            <a:ext cx="4927988" cy="1109844"/>
          </a:xfrm>
          <a:prstGeom prst="ellipse">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1" anchor="ctr"/>
          <a:lstStyle/>
          <a:p>
            <a:pPr algn="ctr"/>
            <a:r>
              <a:rPr lang="ar-IQ" sz="2800" b="1" i="1" dirty="0">
                <a:solidFill>
                  <a:schemeClr val="tx1"/>
                </a:solidFill>
              </a:rPr>
              <a:t>مراحل الابتزاز الالكتروني</a:t>
            </a:r>
          </a:p>
        </p:txBody>
      </p:sp>
    </p:spTree>
    <p:extLst>
      <p:ext uri="{BB962C8B-B14F-4D97-AF65-F5344CB8AC3E}">
        <p14:creationId xmlns:p14="http://schemas.microsoft.com/office/powerpoint/2010/main" val="3150180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8726E-9C76-686B-73CD-7D3027A7899C}"/>
              </a:ext>
            </a:extLst>
          </p:cNvPr>
          <p:cNvSpPr>
            <a:spLocks noGrp="1"/>
          </p:cNvSpPr>
          <p:nvPr>
            <p:ph type="title"/>
          </p:nvPr>
        </p:nvSpPr>
        <p:spPr>
          <a:xfrm>
            <a:off x="439750" y="365125"/>
            <a:ext cx="10914050" cy="1325563"/>
          </a:xfrm>
          <a:solidFill>
            <a:schemeClr val="accent2">
              <a:lumMod val="20000"/>
              <a:lumOff val="80000"/>
            </a:schemeClr>
          </a:solidFill>
        </p:spPr>
        <p:txBody>
          <a:bodyPr/>
          <a:lstStyle/>
          <a:p>
            <a:pPr algn="ctr"/>
            <a:r>
              <a:rPr lang="ar-IQ" sz="4400" b="1" i="1" u="none" strike="noStrike" baseline="0" dirty="0">
                <a:latin typeface="SimplifiedArabic-Bold"/>
              </a:rPr>
              <a:t>خصائص جريمة الابتزاز الإلكتروني</a:t>
            </a:r>
            <a:endParaRPr lang="ar-IQ" i="1" dirty="0"/>
          </a:p>
        </p:txBody>
      </p:sp>
      <p:sp>
        <p:nvSpPr>
          <p:cNvPr id="3" name="Content Placeholder 2">
            <a:extLst>
              <a:ext uri="{FF2B5EF4-FFF2-40B4-BE49-F238E27FC236}">
                <a16:creationId xmlns:a16="http://schemas.microsoft.com/office/drawing/2014/main" id="{27707F7F-1C94-44DD-B645-CF05E331B32A}"/>
              </a:ext>
            </a:extLst>
          </p:cNvPr>
          <p:cNvSpPr>
            <a:spLocks noGrp="1"/>
          </p:cNvSpPr>
          <p:nvPr>
            <p:ph idx="1"/>
          </p:nvPr>
        </p:nvSpPr>
        <p:spPr>
          <a:xfrm>
            <a:off x="439750" y="1690688"/>
            <a:ext cx="10914050" cy="4954417"/>
          </a:xfrm>
          <a:solidFill>
            <a:schemeClr val="bg2">
              <a:lumMod val="90000"/>
            </a:schemeClr>
          </a:solidFill>
        </p:spPr>
        <p:txBody>
          <a:bodyPr>
            <a:normAutofit fontScale="92500" lnSpcReduction="20000"/>
          </a:bodyPr>
          <a:lstStyle/>
          <a:p>
            <a:pPr marL="0" indent="0" algn="r" rtl="1">
              <a:buNone/>
            </a:pPr>
            <a:endParaRPr lang="ar-IQ" b="1" i="1" dirty="0">
              <a:solidFill>
                <a:srgbClr val="FF0000"/>
              </a:solidFill>
              <a:latin typeface="SimplifiedArabic-Bold"/>
            </a:endParaRPr>
          </a:p>
          <a:p>
            <a:pPr marL="0" indent="0" algn="r" rtl="1">
              <a:buNone/>
            </a:pPr>
            <a:r>
              <a:rPr lang="ar-IQ" b="1" i="1" dirty="0">
                <a:solidFill>
                  <a:srgbClr val="FF0000"/>
                </a:solidFill>
                <a:latin typeface="SimplifiedArabic-Bold"/>
              </a:rPr>
              <a:t>1-</a:t>
            </a:r>
            <a:r>
              <a:rPr lang="ar-IQ" sz="2800" b="1" i="1" u="none" strike="noStrike" baseline="0" dirty="0">
                <a:solidFill>
                  <a:srgbClr val="FF0000"/>
                </a:solidFill>
                <a:latin typeface="SimplifiedArabic-Bold"/>
              </a:rPr>
              <a:t> الابتزاز الإلكتروني جريمة تمس حرمة الحياة الخاصة:</a:t>
            </a:r>
          </a:p>
          <a:p>
            <a:pPr marL="0" indent="0" algn="r" rtl="1">
              <a:buNone/>
            </a:pPr>
            <a:endParaRPr lang="ar-IQ" sz="2800" b="1" i="0" u="none" strike="noStrike" baseline="0" dirty="0">
              <a:latin typeface="SimplifiedArabic-Bold"/>
            </a:endParaRPr>
          </a:p>
          <a:p>
            <a:pPr marL="0" indent="0" algn="just" rtl="1">
              <a:lnSpc>
                <a:spcPct val="150000"/>
              </a:lnSpc>
              <a:buNone/>
            </a:pPr>
            <a:r>
              <a:rPr lang="ar-IQ" sz="3200" b="0" i="0" u="none" strike="noStrike" baseline="0" dirty="0">
                <a:latin typeface="SimplifiedArabic"/>
                <a:cs typeface="+mj-cs"/>
              </a:rPr>
              <a:t>   تتسم جريمة الإبتزازالإلكتروني بارتباطها بالإعتداء علي حرمة الحياة الخاصة</a:t>
            </a:r>
          </a:p>
          <a:p>
            <a:pPr marL="0" indent="0" algn="just" rtl="1">
              <a:lnSpc>
                <a:spcPct val="150000"/>
              </a:lnSpc>
              <a:buNone/>
            </a:pPr>
            <a:r>
              <a:rPr lang="ar-IQ" sz="3200" b="0" i="0" u="none" strike="noStrike" baseline="0" dirty="0">
                <a:latin typeface="SimplifiedArabic"/>
                <a:cs typeface="+mj-cs"/>
              </a:rPr>
              <a:t>للمجني عليه، فالجاني لن يتمكن في غالب الأمر من تهديد المجني عليه وإلقاء</a:t>
            </a:r>
          </a:p>
          <a:p>
            <a:pPr marL="0" indent="0" algn="just" rtl="1">
              <a:lnSpc>
                <a:spcPct val="150000"/>
              </a:lnSpc>
              <a:buNone/>
            </a:pPr>
            <a:r>
              <a:rPr lang="ar-IQ" sz="3200" b="0" i="0" u="none" strike="noStrike" baseline="0" dirty="0">
                <a:latin typeface="SimplifiedArabic"/>
                <a:cs typeface="+mj-cs"/>
              </a:rPr>
              <a:t>الخوف في نفسه علي نحو يدفعه نحو الإنصياع وتلبية رغبات الجاني الا إذا كان</a:t>
            </a:r>
          </a:p>
          <a:p>
            <a:pPr marL="0" indent="0" algn="just" rtl="1">
              <a:lnSpc>
                <a:spcPct val="150000"/>
              </a:lnSpc>
              <a:buNone/>
            </a:pPr>
            <a:r>
              <a:rPr lang="ar-IQ" sz="3200" b="0" i="0" u="none" strike="noStrike" baseline="0" dirty="0">
                <a:latin typeface="SimplifiedArabic"/>
                <a:cs typeface="+mj-cs"/>
              </a:rPr>
              <a:t>الأخير يحوز بين يديه معلومات شخصية وأمور يخشي المجني عليه فضحها</a:t>
            </a:r>
          </a:p>
          <a:p>
            <a:pPr marL="0" indent="0" algn="just" rtl="1">
              <a:lnSpc>
                <a:spcPct val="150000"/>
              </a:lnSpc>
              <a:buNone/>
            </a:pPr>
            <a:r>
              <a:rPr lang="ar-IQ" sz="3200" b="0" i="0" u="none" strike="noStrike" baseline="0" dirty="0">
                <a:latin typeface="SimplifiedArabic"/>
                <a:cs typeface="+mj-cs"/>
              </a:rPr>
              <a:t>ونشرها</a:t>
            </a:r>
            <a:endParaRPr lang="ar-IQ" sz="3200" dirty="0">
              <a:cs typeface="+mj-cs"/>
            </a:endParaRPr>
          </a:p>
        </p:txBody>
      </p:sp>
    </p:spTree>
    <p:extLst>
      <p:ext uri="{BB962C8B-B14F-4D97-AF65-F5344CB8AC3E}">
        <p14:creationId xmlns:p14="http://schemas.microsoft.com/office/powerpoint/2010/main" val="3626432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AED45E-E9DD-9CC9-BA57-47F5C8A67FDF}"/>
              </a:ext>
            </a:extLst>
          </p:cNvPr>
          <p:cNvSpPr>
            <a:spLocks noGrp="1"/>
          </p:cNvSpPr>
          <p:nvPr>
            <p:ph idx="1"/>
          </p:nvPr>
        </p:nvSpPr>
        <p:spPr>
          <a:xfrm>
            <a:off x="838200" y="397869"/>
            <a:ext cx="10515600" cy="5779094"/>
          </a:xfrm>
          <a:solidFill>
            <a:schemeClr val="accent5">
              <a:lumMod val="20000"/>
              <a:lumOff val="80000"/>
            </a:schemeClr>
          </a:solidFill>
        </p:spPr>
        <p:txBody>
          <a:bodyPr>
            <a:normAutofit fontScale="92500" lnSpcReduction="20000"/>
          </a:bodyPr>
          <a:lstStyle/>
          <a:p>
            <a:pPr marL="0" indent="0" algn="r" rtl="1">
              <a:buNone/>
            </a:pPr>
            <a:r>
              <a:rPr lang="ar-IQ" sz="2800" b="1" i="1" u="none" strike="noStrike" baseline="0" dirty="0">
                <a:solidFill>
                  <a:srgbClr val="FF0000"/>
                </a:solidFill>
                <a:latin typeface="SimplifiedArabic-Bold"/>
              </a:rPr>
              <a:t>2- الوسائط الإلكترونية الحديثة وسيلة الجاني في الإبتزاز الإلكتروني:</a:t>
            </a:r>
          </a:p>
          <a:p>
            <a:pPr marL="0" indent="0" algn="r" rtl="1">
              <a:buNone/>
            </a:pPr>
            <a:endParaRPr lang="ar-IQ" sz="2800" b="1" i="1" u="none" strike="noStrike" baseline="0" dirty="0">
              <a:solidFill>
                <a:srgbClr val="FF0000"/>
              </a:solidFill>
              <a:latin typeface="SimplifiedArabic-Bold"/>
            </a:endParaRPr>
          </a:p>
          <a:p>
            <a:pPr marL="0" indent="0" algn="r" rtl="1">
              <a:lnSpc>
                <a:spcPct val="150000"/>
              </a:lnSpc>
              <a:buNone/>
            </a:pPr>
            <a:r>
              <a:rPr lang="ar-IQ" dirty="0">
                <a:latin typeface="SimplifiedArabic"/>
              </a:rPr>
              <a:t>   </a:t>
            </a:r>
            <a:r>
              <a:rPr lang="ar-IQ" sz="3200" b="0" i="0" u="none" strike="noStrike" baseline="0" dirty="0">
                <a:latin typeface="SimplifiedArabic"/>
              </a:rPr>
              <a:t>يتسم الإبتزاز الإلكتروني عن الإبتزاز في صورته التقليدية في كونه يتم عبر</a:t>
            </a:r>
          </a:p>
          <a:p>
            <a:pPr marL="0" indent="0" algn="r" rtl="1">
              <a:lnSpc>
                <a:spcPct val="150000"/>
              </a:lnSpc>
              <a:buNone/>
            </a:pPr>
            <a:r>
              <a:rPr lang="ar-IQ" sz="3200" b="0" i="0" u="none" strike="noStrike" baseline="0" dirty="0">
                <a:latin typeface="SimplifiedArabic"/>
              </a:rPr>
              <a:t>الوسائل الإلكترونية الحديثة، ويستخدم في ذلك شبكة الإنترنت بحيث يتمكن الجاني</a:t>
            </a:r>
          </a:p>
          <a:p>
            <a:pPr marL="0" indent="0" algn="r" rtl="1">
              <a:lnSpc>
                <a:spcPct val="150000"/>
              </a:lnSpc>
              <a:buNone/>
            </a:pPr>
            <a:r>
              <a:rPr lang="ar-IQ" sz="3200" b="0" i="0" u="none" strike="noStrike" baseline="0" dirty="0">
                <a:latin typeface="SimplifiedArabic"/>
              </a:rPr>
              <a:t>من خلالها الوصول والتحصل علي المعلومات الشخصية للمجني عليه تمهيدا لتهديده</a:t>
            </a:r>
          </a:p>
          <a:p>
            <a:pPr marL="0" indent="0" algn="r" rtl="1">
              <a:lnSpc>
                <a:spcPct val="150000"/>
              </a:lnSpc>
              <a:buNone/>
            </a:pPr>
            <a:r>
              <a:rPr lang="ar-IQ" sz="3200" b="0" i="0" u="none" strike="noStrike" baseline="0" dirty="0">
                <a:latin typeface="SimplifiedArabic"/>
              </a:rPr>
              <a:t>بفضحها ونشرها، أي انه يلزم لإتمام هذه الصورة من الجريمة أن يتوفر لدي الجاني</a:t>
            </a:r>
          </a:p>
          <a:p>
            <a:pPr marL="0" indent="0" algn="r" rtl="1">
              <a:lnSpc>
                <a:spcPct val="150000"/>
              </a:lnSpc>
              <a:buNone/>
            </a:pPr>
            <a:r>
              <a:rPr lang="ar-IQ" sz="3200" b="0" i="0" u="none" strike="noStrike" baseline="0" dirty="0">
                <a:latin typeface="SimplifiedArabic"/>
              </a:rPr>
              <a:t>تقنيات إلكترونية حديثة ، فهي لا تتم الا بواسطة تقنية المعلومات مستعينا في ذلك</a:t>
            </a:r>
          </a:p>
          <a:p>
            <a:pPr marL="0" indent="0" algn="r" rtl="1">
              <a:lnSpc>
                <a:spcPct val="150000"/>
              </a:lnSpc>
              <a:buNone/>
            </a:pPr>
            <a:r>
              <a:rPr lang="ar-IQ" sz="3200" b="0" i="0" u="none" strike="noStrike" baseline="0" dirty="0">
                <a:latin typeface="SimplifiedArabic"/>
              </a:rPr>
              <a:t>بأجهزة الحاسب الآلي والهواتف الذكية المتصلة بشبكة الانترنت.الوسائط الإلكترونية من خلال الهواتف الذكية أو أجهزة الحاسوب أو غيرها.</a:t>
            </a:r>
            <a:endParaRPr lang="ar-IQ" sz="3200" dirty="0"/>
          </a:p>
        </p:txBody>
      </p:sp>
    </p:spTree>
    <p:extLst>
      <p:ext uri="{BB962C8B-B14F-4D97-AF65-F5344CB8AC3E}">
        <p14:creationId xmlns:p14="http://schemas.microsoft.com/office/powerpoint/2010/main" val="3772898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780C02-5BD9-3A07-0A6D-389B37FEBBB6}"/>
              </a:ext>
            </a:extLst>
          </p:cNvPr>
          <p:cNvSpPr>
            <a:spLocks noGrp="1"/>
          </p:cNvSpPr>
          <p:nvPr>
            <p:ph idx="1"/>
          </p:nvPr>
        </p:nvSpPr>
        <p:spPr>
          <a:xfrm>
            <a:off x="838200" y="335047"/>
            <a:ext cx="10515600" cy="5841916"/>
          </a:xfrm>
          <a:solidFill>
            <a:schemeClr val="accent2">
              <a:lumMod val="20000"/>
              <a:lumOff val="80000"/>
            </a:schemeClr>
          </a:solidFill>
        </p:spPr>
        <p:txBody>
          <a:bodyPr>
            <a:normAutofit/>
          </a:bodyPr>
          <a:lstStyle/>
          <a:p>
            <a:pPr marL="0" indent="0" algn="r" rtl="1">
              <a:buNone/>
            </a:pPr>
            <a:r>
              <a:rPr lang="ar-IQ" sz="2800" b="1" i="1" u="none" strike="noStrike" baseline="0" dirty="0">
                <a:solidFill>
                  <a:srgbClr val="FF0000"/>
                </a:solidFill>
                <a:latin typeface="SimplifiedArabic-Bold"/>
              </a:rPr>
              <a:t>3- الابتزاز الإلكتروني عابر للحدود:</a:t>
            </a:r>
          </a:p>
          <a:p>
            <a:pPr marL="0" indent="0" algn="r" rtl="1">
              <a:buNone/>
            </a:pPr>
            <a:endParaRPr lang="ar-IQ" sz="2800" b="1" i="1" u="none" strike="noStrike" baseline="0" dirty="0">
              <a:solidFill>
                <a:srgbClr val="FF0000"/>
              </a:solidFill>
              <a:latin typeface="SimplifiedArabic-Bold"/>
            </a:endParaRPr>
          </a:p>
          <a:p>
            <a:pPr marL="0" indent="0" algn="justLow" rtl="1">
              <a:lnSpc>
                <a:spcPct val="150000"/>
              </a:lnSpc>
              <a:buNone/>
            </a:pPr>
            <a:r>
              <a:rPr lang="ar-IQ" sz="2800" b="0" i="0" u="none" strike="noStrike" baseline="0" dirty="0">
                <a:latin typeface="SimplifiedArabic"/>
              </a:rPr>
              <a:t>   إذا كانت السرقة أو النصب أو الضرب أو غيرها من الجرائم التقليدية الأخرى تتم داخل إقليم الدولة، فإن الابتزازالإلكتروني عابر للحدود، فهو لا يحترم الحدود السياسية ومن الممكن ارتكابه عن بعد، مما قد يجعل العالم بأسره مسرحا للجريمة لمرتكبها، فيمكن أن يكون الجاني في قارة والمجني عليه في قارة أخرى، فهي تعد شكلا جديدا من الجرائم العابرة للحدود الوطنية أو الإقليمية أو القارية. فهذه الخاصية تسبغ على الابتزاز الإلكتروني الصبغة العالمية، حيث يمكن أن يكون المجرم في الابتزاز الإلكتروني موجودا في الصين ويكون المجني عليه في مصر،وهو ما يتطلب وجود تعاون دولي في مكافحة هذه الجرائم حول العالم.</a:t>
            </a:r>
            <a:endParaRPr lang="ar-IQ" dirty="0"/>
          </a:p>
        </p:txBody>
      </p:sp>
    </p:spTree>
    <p:extLst>
      <p:ext uri="{BB962C8B-B14F-4D97-AF65-F5344CB8AC3E}">
        <p14:creationId xmlns:p14="http://schemas.microsoft.com/office/powerpoint/2010/main" val="3088572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835E0F-8A52-4B19-1CFE-59C680B4B84E}"/>
              </a:ext>
            </a:extLst>
          </p:cNvPr>
          <p:cNvSpPr>
            <a:spLocks noGrp="1"/>
          </p:cNvSpPr>
          <p:nvPr>
            <p:ph idx="1"/>
          </p:nvPr>
        </p:nvSpPr>
        <p:spPr>
          <a:xfrm>
            <a:off x="404849" y="209406"/>
            <a:ext cx="11468391" cy="6407780"/>
          </a:xfrm>
          <a:solidFill>
            <a:schemeClr val="accent1">
              <a:lumMod val="20000"/>
              <a:lumOff val="80000"/>
            </a:schemeClr>
          </a:solidFill>
          <a:ln>
            <a:solidFill>
              <a:schemeClr val="accent5"/>
            </a:solidFill>
          </a:ln>
        </p:spPr>
        <p:txBody>
          <a:bodyPr/>
          <a:lstStyle/>
          <a:p>
            <a:pPr marL="0" indent="0" algn="r" rtl="1">
              <a:buNone/>
            </a:pPr>
            <a:r>
              <a:rPr lang="ar-IQ" sz="3200" b="1" i="1" u="none" strike="noStrike" baseline="0" dirty="0">
                <a:solidFill>
                  <a:srgbClr val="FF0000"/>
                </a:solidFill>
                <a:latin typeface="SimplifiedArabic-Bold"/>
              </a:rPr>
              <a:t>4-صعوبة إثبات الابتزازالإلكتروني:</a:t>
            </a:r>
          </a:p>
          <a:p>
            <a:pPr marL="0" indent="0" algn="r" rtl="1">
              <a:buNone/>
            </a:pPr>
            <a:endParaRPr lang="ar-IQ" sz="2800" b="0" i="0" u="none" strike="noStrike" baseline="0" dirty="0">
              <a:latin typeface="SimplifiedArabic"/>
            </a:endParaRPr>
          </a:p>
          <a:p>
            <a:pPr marL="0" indent="0" algn="r" rtl="1">
              <a:lnSpc>
                <a:spcPct val="150000"/>
              </a:lnSpc>
              <a:buNone/>
            </a:pPr>
            <a:r>
              <a:rPr lang="ar-IQ" dirty="0">
                <a:latin typeface="SimplifiedArabic"/>
              </a:rPr>
              <a:t>   </a:t>
            </a:r>
            <a:r>
              <a:rPr lang="ar-IQ" sz="2800" b="0" i="0" u="none" strike="noStrike" baseline="0" dirty="0">
                <a:latin typeface="SimplifiedArabic"/>
              </a:rPr>
              <a:t>تسهم طبيعة جريمة الابتزازالإلكتروني من حيث انها جريمة ليس لها آثار مادية وتعتمد بالأساس علي إستخدام التقنيات الدقيقة والحديثة في تمكين مرتكبيها من طمس أفعالهم الاجرامية وإخفاء هوياتهم مما يصعب مهمة جهات التحقيق والمحاكمة في إثبات الجريمة خاصة وأنها من الجرائم التي ترتكب في الغالب من جاني يقطن في دولة مغايرة للتي يعيش بها المجني عليه، كما انه تصعب ادانة الجاني لغياب الدليل المادي الكافي كما هو حاصل في الجرائم التقليدية والأكثر من ذلك يستطيع الجاني أن يصل الي الأدلة ويتلفها.</a:t>
            </a:r>
            <a:endParaRPr lang="ar-IQ" dirty="0"/>
          </a:p>
        </p:txBody>
      </p:sp>
    </p:spTree>
    <p:extLst>
      <p:ext uri="{BB962C8B-B14F-4D97-AF65-F5344CB8AC3E}">
        <p14:creationId xmlns:p14="http://schemas.microsoft.com/office/powerpoint/2010/main" val="3187161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9D19D-065A-86B0-E1A0-26EDDD43A5D9}"/>
              </a:ext>
            </a:extLst>
          </p:cNvPr>
          <p:cNvSpPr>
            <a:spLocks noGrp="1"/>
          </p:cNvSpPr>
          <p:nvPr>
            <p:ph type="title"/>
          </p:nvPr>
        </p:nvSpPr>
        <p:spPr>
          <a:solidFill>
            <a:schemeClr val="bg2">
              <a:lumMod val="90000"/>
            </a:schemeClr>
          </a:solidFill>
        </p:spPr>
        <p:txBody>
          <a:bodyPr/>
          <a:lstStyle/>
          <a:p>
            <a:pPr marL="228600" marR="0" lvl="0" indent="-228600" algn="ctr" defTabSz="914400" rtl="1" eaLnBrk="1" fontAlgn="auto" latinLnBrk="0" hangingPunct="1">
              <a:lnSpc>
                <a:spcPct val="90000"/>
              </a:lnSpc>
              <a:spcBef>
                <a:spcPts val="1000"/>
              </a:spcBef>
              <a:spcAft>
                <a:spcPts val="0"/>
              </a:spcAft>
              <a:tabLst/>
              <a:defRPr/>
            </a:pPr>
            <a:r>
              <a:rPr kumimoji="0" lang="ar-IQ" sz="2800" b="1" i="1" u="sng" strike="noStrike" kern="1200" cap="none" spc="0" normalizeH="0" baseline="0" noProof="0" dirty="0">
                <a:ln>
                  <a:noFill/>
                </a:ln>
                <a:solidFill>
                  <a:prstClr val="black"/>
                </a:solidFill>
                <a:effectLst/>
                <a:uLnTx/>
                <a:uFillTx/>
                <a:latin typeface="SimplifiedArabic-Bold"/>
                <a:ea typeface="+mn-ea"/>
                <a:cs typeface="Arial" panose="020B0604020202020204" pitchFamily="34" charset="0"/>
              </a:rPr>
              <a:t>آثار جريمة الابتزاز الالكتروني</a:t>
            </a:r>
            <a:br>
              <a:rPr kumimoji="0" lang="ar-IQ" sz="2200" b="1" i="0" u="none" strike="noStrike" kern="1200" cap="none" spc="0" normalizeH="0" baseline="0" noProof="0" dirty="0">
                <a:ln>
                  <a:noFill/>
                </a:ln>
                <a:solidFill>
                  <a:prstClr val="black"/>
                </a:solidFill>
                <a:effectLst/>
                <a:uLnTx/>
                <a:uFillTx/>
                <a:latin typeface="SimplifiedArabic-Bold"/>
                <a:ea typeface="+mn-ea"/>
                <a:cs typeface="Arial" panose="020B0604020202020204" pitchFamily="34" charset="0"/>
              </a:rPr>
            </a:br>
            <a:endParaRPr lang="ar-IQ" dirty="0"/>
          </a:p>
        </p:txBody>
      </p:sp>
      <p:sp>
        <p:nvSpPr>
          <p:cNvPr id="3" name="Content Placeholder 2">
            <a:extLst>
              <a:ext uri="{FF2B5EF4-FFF2-40B4-BE49-F238E27FC236}">
                <a16:creationId xmlns:a16="http://schemas.microsoft.com/office/drawing/2014/main" id="{069BE53B-B649-A8EB-1FF9-CE732860D66B}"/>
              </a:ext>
            </a:extLst>
          </p:cNvPr>
          <p:cNvSpPr>
            <a:spLocks noGrp="1"/>
          </p:cNvSpPr>
          <p:nvPr>
            <p:ph idx="1"/>
          </p:nvPr>
        </p:nvSpPr>
        <p:spPr>
          <a:solidFill>
            <a:schemeClr val="accent2">
              <a:lumMod val="20000"/>
              <a:lumOff val="80000"/>
            </a:schemeClr>
          </a:solidFill>
          <a:ln>
            <a:solidFill>
              <a:schemeClr val="accent2"/>
            </a:solidFill>
          </a:ln>
        </p:spPr>
        <p:txBody>
          <a:bodyPr/>
          <a:lstStyle/>
          <a:p>
            <a:pPr marL="228600" marR="0" lvl="0" indent="-228600" algn="r"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ar-IQ" sz="3200" b="1" i="1" u="sng" strike="noStrike" kern="1200" cap="none" spc="0" normalizeH="0" baseline="0" noProof="0" dirty="0">
                <a:ln>
                  <a:noFill/>
                </a:ln>
                <a:solidFill>
                  <a:srgbClr val="FF0000"/>
                </a:solidFill>
                <a:effectLst/>
                <a:uLnTx/>
                <a:uFillTx/>
                <a:latin typeface="SimplifiedArabic-Bold"/>
                <a:ea typeface="+mn-ea"/>
                <a:cs typeface="Arial" panose="020B0604020202020204" pitchFamily="34" charset="0"/>
              </a:rPr>
              <a:t>أولا : الآثار الشرعية :</a:t>
            </a:r>
          </a:p>
          <a:p>
            <a:pPr marL="0" marR="0" lvl="0" indent="0" algn="just" defTabSz="914400" rtl="1" eaLnBrk="1" fontAlgn="auto" latinLnBrk="0" hangingPunct="1">
              <a:lnSpc>
                <a:spcPct val="150000"/>
              </a:lnSpc>
              <a:spcBef>
                <a:spcPts val="1000"/>
              </a:spcBef>
              <a:spcAft>
                <a:spcPts val="0"/>
              </a:spcAft>
              <a:buClrTx/>
              <a:buSzTx/>
              <a:buNone/>
              <a:tabLst/>
              <a:defRPr/>
            </a:pPr>
            <a:r>
              <a:rPr kumimoji="0" lang="ar-IQ" sz="2200" b="0" i="0" u="none" strike="noStrike" kern="1200" cap="none" spc="0" normalizeH="0" baseline="0" noProof="0" dirty="0">
                <a:ln>
                  <a:noFill/>
                </a:ln>
                <a:solidFill>
                  <a:prstClr val="black"/>
                </a:solidFill>
                <a:effectLst/>
                <a:uLnTx/>
                <a:uFillTx/>
                <a:latin typeface="SimplifiedArabic"/>
                <a:ea typeface="+mn-ea"/>
                <a:cs typeface="Arial" panose="020B0604020202020204" pitchFamily="34" charset="0"/>
              </a:rPr>
              <a:t>   </a:t>
            </a:r>
            <a:r>
              <a:rPr kumimoji="0" lang="ar-IQ" sz="3200" b="0" i="0" u="none" strike="noStrike" kern="1200" cap="none" spc="0" normalizeH="0" baseline="0" noProof="0" dirty="0">
                <a:ln>
                  <a:noFill/>
                </a:ln>
                <a:solidFill>
                  <a:prstClr val="black"/>
                </a:solidFill>
                <a:effectLst/>
                <a:uLnTx/>
                <a:uFillTx/>
                <a:latin typeface="SimplifiedArabic"/>
                <a:ea typeface="+mn-ea"/>
                <a:cs typeface="Arial" panose="020B0604020202020204" pitchFamily="34" charset="0"/>
              </a:rPr>
              <a:t>إن من أعظم الآثار السيئة لجريمة الابتزاز الالكتروني هي الوقوع في معصية التعالي وانتهاك محارمه, الامر الذي يعرض الفرد والمجتمع للعقاب الاخري ويعرضه لسخط التعالي لا سيما عندما يتم الجهر بالمعصية واعلانها ذلك لان التعالي يغضب اذا انتهكت محارمه. </a:t>
            </a:r>
            <a:endParaRPr lang="ar-IQ" dirty="0"/>
          </a:p>
        </p:txBody>
      </p:sp>
    </p:spTree>
    <p:extLst>
      <p:ext uri="{BB962C8B-B14F-4D97-AF65-F5344CB8AC3E}">
        <p14:creationId xmlns:p14="http://schemas.microsoft.com/office/powerpoint/2010/main" val="33815571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69</TotalTime>
  <Words>788</Words>
  <Application>Microsoft Office PowerPoint</Application>
  <PresentationFormat>Widescreen</PresentationFormat>
  <Paragraphs>44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SimplifiedArabic</vt:lpstr>
      <vt:lpstr>SimplifiedArabic-Bold</vt:lpstr>
      <vt:lpstr>Office Theme</vt:lpstr>
      <vt:lpstr>PowerPoint Presentation</vt:lpstr>
      <vt:lpstr>PowerPoint Presentation</vt:lpstr>
      <vt:lpstr>PowerPoint Presentation</vt:lpstr>
      <vt:lpstr>PowerPoint Presentation</vt:lpstr>
      <vt:lpstr>خصائص جريمة الابتزاز الإلكتروني</vt:lpstr>
      <vt:lpstr>PowerPoint Presentation</vt:lpstr>
      <vt:lpstr>PowerPoint Presentation</vt:lpstr>
      <vt:lpstr>PowerPoint Presentation</vt:lpstr>
      <vt:lpstr>آثار جريمة الابتزاز الالكتروني </vt:lpstr>
      <vt:lpstr>ثانيا: الآثار النفسية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Wasan Lafta</dc:creator>
  <cp:lastModifiedBy>abdalbasit Fatihallah</cp:lastModifiedBy>
  <cp:revision>6</cp:revision>
  <dcterms:created xsi:type="dcterms:W3CDTF">2025-02-25T05:23:16Z</dcterms:created>
  <dcterms:modified xsi:type="dcterms:W3CDTF">2025-03-05T19:04:23Z</dcterms:modified>
</cp:coreProperties>
</file>