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7" r:id="rId22"/>
    <p:sldId id="279" r:id="rId23"/>
    <p:sldId id="2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1E90AF-3407-4530-A1D4-FF16A14CE17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4212210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E90AF-3407-4530-A1D4-FF16A14CE17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1967218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E90AF-3407-4530-A1D4-FF16A14CE17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373549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1E90AF-3407-4530-A1D4-FF16A14CE17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122999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1E90AF-3407-4530-A1D4-FF16A14CE179}" type="datetimeFigureOut">
              <a:rPr lang="en-US" smtClean="0"/>
              <a:t>1/19/2025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2209106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1E90AF-3407-4530-A1D4-FF16A14CE179}"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115318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E90AF-3407-4530-A1D4-FF16A14CE179}" type="datetimeFigureOut">
              <a:rPr lang="en-US" smtClean="0"/>
              <a:t>1/19/2025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700790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1E90AF-3407-4530-A1D4-FF16A14CE179}" type="datetimeFigureOut">
              <a:rPr lang="en-US" smtClean="0"/>
              <a:t>1/19/2025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42068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1E90AF-3407-4530-A1D4-FF16A14CE179}" type="datetimeFigureOut">
              <a:rPr lang="en-US" smtClean="0"/>
              <a:t>1/19/2025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67770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E90AF-3407-4530-A1D4-FF16A14CE179}"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352359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1E90AF-3407-4530-A1D4-FF16A14CE179}" type="datetimeFigureOut">
              <a:rPr lang="en-US" smtClean="0"/>
              <a:t>1/19/2025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A7AED-BC8D-48FD-ACFA-366AE7BD3D1F}" type="slidenum">
              <a:rPr lang="en-US" smtClean="0"/>
              <a:t>‹#›</a:t>
            </a:fld>
            <a:endParaRPr lang="en-US"/>
          </a:p>
        </p:txBody>
      </p:sp>
    </p:spTree>
    <p:extLst>
      <p:ext uri="{BB962C8B-B14F-4D97-AF65-F5344CB8AC3E}">
        <p14:creationId xmlns:p14="http://schemas.microsoft.com/office/powerpoint/2010/main" val="3475234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E90AF-3407-4530-A1D4-FF16A14CE179}" type="datetimeFigureOut">
              <a:rPr lang="en-US" smtClean="0"/>
              <a:t>1/19/2025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A7AED-BC8D-48FD-ACFA-366AE7BD3D1F}" type="slidenum">
              <a:rPr lang="en-US" smtClean="0"/>
              <a:t>‹#›</a:t>
            </a:fld>
            <a:endParaRPr lang="en-US"/>
          </a:p>
        </p:txBody>
      </p:sp>
    </p:spTree>
    <p:extLst>
      <p:ext uri="{BB962C8B-B14F-4D97-AF65-F5344CB8AC3E}">
        <p14:creationId xmlns:p14="http://schemas.microsoft.com/office/powerpoint/2010/main" val="39155990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008" y="395785"/>
            <a:ext cx="9509760" cy="2265528"/>
          </a:xfrm>
        </p:spPr>
        <p:txBody>
          <a:bodyPr>
            <a:normAutofit/>
          </a:bodyPr>
          <a:lstStyle/>
          <a:p>
            <a:pPr algn="ctr"/>
            <a:r>
              <a:rPr lang="ar-SA" sz="5400" b="1" dirty="0"/>
              <a:t>هرمونات السعادة وتاثيرها على </a:t>
            </a:r>
            <a:r>
              <a:rPr lang="ar-IQ" sz="5400" b="1" dirty="0"/>
              <a:t>ال</a:t>
            </a:r>
            <a:r>
              <a:rPr lang="ar-SA" sz="5400" b="1" dirty="0"/>
              <a:t>صحة ال</a:t>
            </a:r>
            <a:r>
              <a:rPr lang="ar-IQ" sz="5400" b="1"/>
              <a:t>عامة</a:t>
            </a:r>
            <a:endParaRPr lang="ar-SA" sz="5400" b="1" dirty="0"/>
          </a:p>
        </p:txBody>
      </p:sp>
      <p:pic>
        <p:nvPicPr>
          <p:cNvPr id="4" name="Content Placeholder 3"/>
          <p:cNvPicPr>
            <a:picLocks noGrp="1" noChangeAspect="1"/>
          </p:cNvPicPr>
          <p:nvPr>
            <p:ph idx="1"/>
          </p:nvPr>
        </p:nvPicPr>
        <p:blipFill>
          <a:blip r:embed="rId2"/>
          <a:stretch>
            <a:fillRect/>
          </a:stretch>
        </p:blipFill>
        <p:spPr>
          <a:xfrm>
            <a:off x="2538484" y="2414016"/>
            <a:ext cx="6987653" cy="3099680"/>
          </a:xfrm>
          <a:prstGeom prst="rect">
            <a:avLst/>
          </a:prstGeom>
          <a:ln>
            <a:noFill/>
          </a:ln>
          <a:effectLst>
            <a:softEdge rad="112500"/>
          </a:effectLst>
        </p:spPr>
      </p:pic>
      <p:graphicFrame>
        <p:nvGraphicFramePr>
          <p:cNvPr id="5" name="Table 4"/>
          <p:cNvGraphicFramePr>
            <a:graphicFrameLocks noGrp="1"/>
          </p:cNvGraphicFramePr>
          <p:nvPr>
            <p:extLst>
              <p:ext uri="{D42A27DB-BD31-4B8C-83A1-F6EECF244321}">
                <p14:modId xmlns:p14="http://schemas.microsoft.com/office/powerpoint/2010/main" val="876649717"/>
              </p:ext>
            </p:extLst>
          </p:nvPr>
        </p:nvGraphicFramePr>
        <p:xfrm>
          <a:off x="1433015" y="5759355"/>
          <a:ext cx="9553433" cy="1127760"/>
        </p:xfrm>
        <a:graphic>
          <a:graphicData uri="http://schemas.openxmlformats.org/drawingml/2006/table">
            <a:tbl>
              <a:tblPr firstRow="1" bandRow="1">
                <a:tableStyleId>{5C22544A-7EE6-4342-B048-85BDC9FD1C3A}</a:tableStyleId>
              </a:tblPr>
              <a:tblGrid>
                <a:gridCol w="9553433">
                  <a:extLst>
                    <a:ext uri="{9D8B030D-6E8A-4147-A177-3AD203B41FA5}">
                      <a16:colId xmlns:a16="http://schemas.microsoft.com/office/drawing/2014/main" val="20000"/>
                    </a:ext>
                  </a:extLst>
                </a:gridCol>
              </a:tblGrid>
              <a:tr h="824325">
                <a:tc>
                  <a:txBody>
                    <a:bodyPr/>
                    <a:lstStyle/>
                    <a:p>
                      <a:pPr algn="ctr"/>
                      <a:r>
                        <a:rPr lang="ar-SA" sz="4000" dirty="0"/>
                        <a:t>م.</a:t>
                      </a:r>
                      <a:r>
                        <a:rPr lang="ar-SA" sz="4000" baseline="0" dirty="0"/>
                        <a:t> د بان حسين حميدي                                                                 </a:t>
                      </a:r>
                      <a:r>
                        <a:rPr lang="ar-SA" sz="2800" baseline="0" dirty="0"/>
                        <a:t>2025 -2024     </a:t>
                      </a:r>
                      <a:endParaRPr lang="en-US" sz="2800" dirty="0"/>
                    </a:p>
                  </a:txBody>
                  <a:tcPr/>
                </a:tc>
                <a:extLst>
                  <a:ext uri="{0D108BD9-81ED-4DB2-BD59-A6C34878D82A}">
                    <a16:rowId xmlns:a16="http://schemas.microsoft.com/office/drawing/2014/main" val="10000"/>
                  </a:ext>
                </a:extLst>
              </a:tr>
            </a:tbl>
          </a:graphicData>
        </a:graphic>
      </p:graphicFrame>
      <p:pic>
        <p:nvPicPr>
          <p:cNvPr id="3" name="Picture 2"/>
          <p:cNvPicPr>
            <a:picLocks noChangeAspect="1"/>
          </p:cNvPicPr>
          <p:nvPr/>
        </p:nvPicPr>
        <p:blipFill>
          <a:blip r:embed="rId3"/>
          <a:stretch>
            <a:fillRect/>
          </a:stretch>
        </p:blipFill>
        <p:spPr>
          <a:xfrm>
            <a:off x="10369297" y="0"/>
            <a:ext cx="1554480" cy="1521998"/>
          </a:xfrm>
          <a:prstGeom prst="rect">
            <a:avLst/>
          </a:prstGeom>
        </p:spPr>
      </p:pic>
      <p:pic>
        <p:nvPicPr>
          <p:cNvPr id="6" name="Picture 5"/>
          <p:cNvPicPr>
            <a:picLocks noChangeAspect="1"/>
          </p:cNvPicPr>
          <p:nvPr/>
        </p:nvPicPr>
        <p:blipFill>
          <a:blip r:embed="rId4"/>
          <a:stretch>
            <a:fillRect/>
          </a:stretch>
        </p:blipFill>
        <p:spPr>
          <a:xfrm>
            <a:off x="0" y="1"/>
            <a:ext cx="1639966" cy="1521998"/>
          </a:xfrm>
          <a:prstGeom prst="rect">
            <a:avLst/>
          </a:prstGeom>
        </p:spPr>
      </p:pic>
    </p:spTree>
    <p:extLst>
      <p:ext uri="{BB962C8B-B14F-4D97-AF65-F5344CB8AC3E}">
        <p14:creationId xmlns:p14="http://schemas.microsoft.com/office/powerpoint/2010/main" val="12053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63174"/>
          </a:xfrm>
        </p:spPr>
        <p:txBody>
          <a:bodyPr/>
          <a:lstStyle/>
          <a:p>
            <a:r>
              <a:rPr lang="ar-SA" sz="4000" b="1" dirty="0">
                <a:solidFill>
                  <a:srgbClr val="C00000"/>
                </a:solidFill>
              </a:rPr>
              <a:t>فوائد الاند</a:t>
            </a:r>
            <a:r>
              <a:rPr lang="ar-IQ" sz="4000" b="1" dirty="0">
                <a:solidFill>
                  <a:srgbClr val="C00000"/>
                </a:solidFill>
              </a:rPr>
              <a:t>ور</a:t>
            </a:r>
            <a:r>
              <a:rPr lang="ar-SA" sz="4000" b="1" dirty="0">
                <a:solidFill>
                  <a:srgbClr val="C00000"/>
                </a:solidFill>
              </a:rPr>
              <a:t>فين  </a:t>
            </a:r>
            <a:r>
              <a:rPr lang="ar-SA" dirty="0"/>
              <a:t>                                                 </a:t>
            </a:r>
            <a:endParaRPr lang="en-US" dirty="0"/>
          </a:p>
        </p:txBody>
      </p:sp>
      <p:sp>
        <p:nvSpPr>
          <p:cNvPr id="3" name="Content Placeholder 2"/>
          <p:cNvSpPr>
            <a:spLocks noGrp="1"/>
          </p:cNvSpPr>
          <p:nvPr>
            <p:ph idx="1"/>
          </p:nvPr>
        </p:nvSpPr>
        <p:spPr>
          <a:xfrm>
            <a:off x="838200" y="1228300"/>
            <a:ext cx="10515600" cy="4948663"/>
          </a:xfrm>
        </p:spPr>
        <p:txBody>
          <a:bodyPr>
            <a:normAutofit fontScale="77500" lnSpcReduction="20000"/>
          </a:bodyPr>
          <a:lstStyle/>
          <a:p>
            <a:pPr marL="0" indent="0" algn="r">
              <a:lnSpc>
                <a:spcPct val="160000"/>
              </a:lnSpc>
              <a:buNone/>
            </a:pPr>
            <a:r>
              <a:rPr lang="ar-SA" dirty="0"/>
              <a:t>يعطي الإندورفين شعوراً جيداً ويزيد النشاط، وله فوائد عديدة تعود على الجسم مثل:الإندورفين للمساعدة في </a:t>
            </a:r>
            <a:endParaRPr lang="ar-IQ" dirty="0"/>
          </a:p>
          <a:p>
            <a:pPr marL="0" indent="0" algn="r">
              <a:lnSpc>
                <a:spcPct val="160000"/>
              </a:lnSpc>
              <a:buNone/>
            </a:pPr>
            <a:r>
              <a:rPr lang="ar-SA" b="1" dirty="0">
                <a:solidFill>
                  <a:srgbClr val="C00000"/>
                </a:solidFill>
              </a:rPr>
              <a:t>علاج الاكتئاب</a:t>
            </a:r>
            <a:r>
              <a:rPr lang="ar-SA" dirty="0"/>
              <a:t>: تعتبر ممارسة التمارين الرياضية طريقة فعالة في علاج الاكتئاب بسبب دورها في زيادة إفراز الإندورفين، وأثبتت فعالية ممارسة التمارين الرياضية في المساعدة على علاج الاكتئاب.</a:t>
            </a:r>
          </a:p>
          <a:p>
            <a:pPr marL="0" indent="0" algn="r">
              <a:lnSpc>
                <a:spcPct val="160000"/>
              </a:lnSpc>
              <a:buNone/>
            </a:pPr>
            <a:r>
              <a:rPr lang="ar-SA" b="1" dirty="0">
                <a:solidFill>
                  <a:srgbClr val="C00000"/>
                </a:solidFill>
              </a:rPr>
              <a:t>الإندورفين لتقليل التوتر والقلق</a:t>
            </a:r>
            <a:r>
              <a:rPr lang="ar-SA" dirty="0"/>
              <a:t>: الإندورفين له دور مهم في علاج التوتر والقلق من القلق.</a:t>
            </a:r>
          </a:p>
          <a:p>
            <a:pPr marL="0" indent="0" algn="r">
              <a:lnSpc>
                <a:spcPct val="160000"/>
              </a:lnSpc>
              <a:buNone/>
            </a:pPr>
            <a:r>
              <a:rPr lang="ar-SA" b="1" dirty="0">
                <a:solidFill>
                  <a:srgbClr val="C00000"/>
                </a:solidFill>
              </a:rPr>
              <a:t>الإندورفين للمساعدة على فقدان الوزن</a:t>
            </a:r>
            <a:r>
              <a:rPr lang="ar-SA" dirty="0"/>
              <a:t>: يزيد إفراز الإندورفين عند تناول الوجبة المفضلة، وهو يساعد على تنظيم الشهية وبالتالي تخفيف الوزن. آلية عمل الإندورفين في تنظيم الشهية غير واضحة تماماً وتتطلب معرفة الطريقة إجراء دراسات إضافية.</a:t>
            </a:r>
            <a:endParaRPr lang="ar-IQ" dirty="0"/>
          </a:p>
          <a:p>
            <a:pPr marL="0" indent="0" algn="r">
              <a:lnSpc>
                <a:spcPct val="160000"/>
              </a:lnSpc>
              <a:buNone/>
            </a:pPr>
            <a:r>
              <a:rPr lang="ar-SA" b="1" dirty="0">
                <a:solidFill>
                  <a:srgbClr val="C00000"/>
                </a:solidFill>
              </a:rPr>
              <a:t>الإندورفين للمساعدة على تخفيف ألم الولادة</a:t>
            </a:r>
            <a:r>
              <a:rPr lang="ar-SA" dirty="0"/>
              <a:t>: وجد أن النساء اللواتي يعانين من نقص في مستوى بيتا- إندورفين تزداد حاجتهن إلى مسكنات الألم أثناء الولادة، ولكن المعلومات لا تزال غير كافية عن السبب.</a:t>
            </a:r>
          </a:p>
        </p:txBody>
      </p:sp>
    </p:spTree>
    <p:extLst>
      <p:ext uri="{BB962C8B-B14F-4D97-AF65-F5344CB8AC3E}">
        <p14:creationId xmlns:p14="http://schemas.microsoft.com/office/powerpoint/2010/main" val="345158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23081"/>
            <a:ext cx="10515600" cy="5753882"/>
          </a:xfrm>
        </p:spPr>
        <p:txBody>
          <a:bodyPr/>
          <a:lstStyle/>
          <a:p>
            <a:pPr marL="0" indent="0" algn="r">
              <a:lnSpc>
                <a:spcPct val="150000"/>
              </a:lnSpc>
              <a:buNone/>
            </a:pPr>
            <a:r>
              <a:rPr lang="ar-SA" b="1" dirty="0">
                <a:solidFill>
                  <a:srgbClr val="C00000"/>
                </a:solidFill>
              </a:rPr>
              <a:t>الإندورفين للمساعدة على التغلب على الإدمان</a:t>
            </a:r>
            <a:r>
              <a:rPr lang="ar-SA" dirty="0"/>
              <a:t>: انخفاض مستوى الإندورفين يؤدي إلى ميل المريض لشرب الكحول أو تناول الطعام بإفراط، لذلك ينصح المرضى باتباع نظام غذائي صحي وممارسة التمارين الرياضية لرفع مستويات الإندورفين والمساعدة على التغلب على الإدمان.</a:t>
            </a:r>
          </a:p>
          <a:p>
            <a:pPr marL="0" indent="0" algn="r">
              <a:lnSpc>
                <a:spcPct val="150000"/>
              </a:lnSpc>
              <a:buNone/>
            </a:pPr>
            <a:r>
              <a:rPr lang="ar-SA" b="1" dirty="0">
                <a:solidFill>
                  <a:srgbClr val="C00000"/>
                </a:solidFill>
              </a:rPr>
              <a:t>يساعد على زيادة التركيز</a:t>
            </a:r>
            <a:r>
              <a:rPr lang="ar-SA" dirty="0"/>
              <a:t>: بعض أنواع الإندورفين تحسن من وظائف الدماغ وتحفز الإبداع والتفكير، مثل الدوبامين الذي له دور كبير في إبداع الأعمال الفنية والموسيقى والتأليف وغيرها</a:t>
            </a:r>
            <a:r>
              <a:rPr lang="ar-IQ" dirty="0"/>
              <a:t>.</a:t>
            </a:r>
            <a:endParaRPr lang="ar-SA" dirty="0"/>
          </a:p>
          <a:p>
            <a:endParaRPr lang="en-US" dirty="0"/>
          </a:p>
        </p:txBody>
      </p:sp>
    </p:spTree>
    <p:extLst>
      <p:ext uri="{BB962C8B-B14F-4D97-AF65-F5344CB8AC3E}">
        <p14:creationId xmlns:p14="http://schemas.microsoft.com/office/powerpoint/2010/main" val="1371917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000" b="1" dirty="0">
                <a:solidFill>
                  <a:srgbClr val="C00000"/>
                </a:solidFill>
              </a:rPr>
              <a:t>نقص الاند</a:t>
            </a:r>
            <a:r>
              <a:rPr lang="ar-IQ" sz="4000" b="1" dirty="0">
                <a:solidFill>
                  <a:srgbClr val="C00000"/>
                </a:solidFill>
              </a:rPr>
              <a:t>ور</a:t>
            </a:r>
            <a:r>
              <a:rPr lang="ar-SA" sz="4000" b="1" dirty="0">
                <a:solidFill>
                  <a:srgbClr val="C00000"/>
                </a:solidFill>
              </a:rPr>
              <a:t>فين                                                     </a:t>
            </a:r>
            <a:endParaRPr lang="en-US" sz="4000" b="1" dirty="0">
              <a:solidFill>
                <a:srgbClr val="C00000"/>
              </a:solidFill>
            </a:endParaRPr>
          </a:p>
        </p:txBody>
      </p:sp>
      <p:sp>
        <p:nvSpPr>
          <p:cNvPr id="3" name="Content Placeholder 2"/>
          <p:cNvSpPr>
            <a:spLocks noGrp="1"/>
          </p:cNvSpPr>
          <p:nvPr>
            <p:ph idx="1"/>
          </p:nvPr>
        </p:nvSpPr>
        <p:spPr>
          <a:xfrm>
            <a:off x="838200" y="1364776"/>
            <a:ext cx="10515600" cy="4812187"/>
          </a:xfrm>
        </p:spPr>
        <p:txBody>
          <a:bodyPr>
            <a:normAutofit/>
          </a:bodyPr>
          <a:lstStyle/>
          <a:p>
            <a:pPr marL="0" indent="0" algn="r">
              <a:lnSpc>
                <a:spcPct val="150000"/>
              </a:lnSpc>
              <a:buNone/>
            </a:pPr>
            <a:r>
              <a:rPr lang="ar-SA" b="1" dirty="0">
                <a:solidFill>
                  <a:srgbClr val="C00000"/>
                </a:solidFill>
              </a:rPr>
              <a:t>الاكتئاب: </a:t>
            </a:r>
            <a:r>
              <a:rPr lang="ar-SA" dirty="0"/>
              <a:t>انخفاض الإندورفينات يسبب الاكتئاب على الأغلب</a:t>
            </a:r>
            <a:r>
              <a:rPr lang="ar-IQ" dirty="0"/>
              <a:t>,</a:t>
            </a:r>
            <a:r>
              <a:rPr lang="ar-SA" dirty="0"/>
              <a:t>التوتر</a:t>
            </a:r>
            <a:r>
              <a:rPr lang="ar-IQ" dirty="0"/>
              <a:t>,</a:t>
            </a:r>
            <a:r>
              <a:rPr lang="ar-SA" dirty="0"/>
              <a:t>تقلب المزاج</a:t>
            </a:r>
            <a:r>
              <a:rPr lang="ar-IQ" dirty="0"/>
              <a:t>,</a:t>
            </a:r>
            <a:r>
              <a:rPr lang="ar-SA" dirty="0"/>
              <a:t>الإدمان</a:t>
            </a:r>
            <a:r>
              <a:rPr lang="ar-IQ" dirty="0"/>
              <a:t>,</a:t>
            </a:r>
            <a:r>
              <a:rPr lang="ar-SA" dirty="0"/>
              <a:t>صع</a:t>
            </a:r>
            <a:r>
              <a:rPr lang="ar-IQ" dirty="0"/>
              <a:t>وبة </a:t>
            </a:r>
            <a:r>
              <a:rPr lang="ar-SA" dirty="0"/>
              <a:t>في النوم.</a:t>
            </a:r>
          </a:p>
          <a:p>
            <a:pPr marL="0" indent="0" algn="r">
              <a:lnSpc>
                <a:spcPct val="150000"/>
              </a:lnSpc>
              <a:buNone/>
            </a:pPr>
            <a:r>
              <a:rPr lang="ar-SA" b="1" dirty="0">
                <a:solidFill>
                  <a:srgbClr val="C00000"/>
                </a:solidFill>
              </a:rPr>
              <a:t>ألم ليفي عضلي</a:t>
            </a:r>
            <a:r>
              <a:rPr lang="ar-SA" dirty="0"/>
              <a:t>: من أعراض الألم الليفي العضلي:آلام في سائر الجسم لمدة طويلة</a:t>
            </a:r>
            <a:r>
              <a:rPr lang="ar-IQ" dirty="0"/>
              <a:t>,</a:t>
            </a:r>
            <a:r>
              <a:rPr lang="ar-SA" dirty="0"/>
              <a:t>الشعو</a:t>
            </a:r>
            <a:r>
              <a:rPr lang="ar-IQ" dirty="0"/>
              <a:t>ر</a:t>
            </a:r>
            <a:r>
              <a:rPr lang="ar-SA" dirty="0"/>
              <a:t> بالألم عند اللمس</a:t>
            </a:r>
            <a:r>
              <a:rPr lang="ar-IQ" dirty="0"/>
              <a:t>,</a:t>
            </a:r>
            <a:r>
              <a:rPr lang="ar-SA" dirty="0"/>
              <a:t>تيبّس العضلات</a:t>
            </a:r>
            <a:r>
              <a:rPr lang="ar-IQ" dirty="0"/>
              <a:t>,</a:t>
            </a:r>
            <a:r>
              <a:rPr lang="ar-SA" dirty="0"/>
              <a:t>الإجهاد وانخفاض الطاقة.</a:t>
            </a:r>
          </a:p>
          <a:p>
            <a:pPr marL="0" indent="0" algn="r">
              <a:lnSpc>
                <a:spcPct val="150000"/>
              </a:lnSpc>
              <a:buNone/>
            </a:pPr>
            <a:r>
              <a:rPr lang="ar-SA" b="1" dirty="0">
                <a:solidFill>
                  <a:srgbClr val="C00000"/>
                </a:solidFill>
              </a:rPr>
              <a:t>صداع مزمن: </a:t>
            </a:r>
            <a:r>
              <a:rPr lang="ar-SA" dirty="0"/>
              <a:t>قد يكون الصداع المزمن ناتجاً عن انخفاض مستوى الإندورفين، وأثبت تزامن الاكتئاب والصداع المزمن في حالة نقص الإندورفين.</a:t>
            </a:r>
            <a:endParaRPr lang="en-US" dirty="0"/>
          </a:p>
        </p:txBody>
      </p:sp>
    </p:spTree>
    <p:extLst>
      <p:ext uri="{BB962C8B-B14F-4D97-AF65-F5344CB8AC3E}">
        <p14:creationId xmlns:p14="http://schemas.microsoft.com/office/powerpoint/2010/main" val="1272424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000" b="1" dirty="0">
                <a:solidFill>
                  <a:srgbClr val="C00000"/>
                </a:solidFill>
              </a:rPr>
              <a:t>كيف يزداد الاند</a:t>
            </a:r>
            <a:r>
              <a:rPr lang="ar-IQ" sz="4000" b="1" dirty="0">
                <a:solidFill>
                  <a:srgbClr val="C00000"/>
                </a:solidFill>
              </a:rPr>
              <a:t>ور</a:t>
            </a:r>
            <a:r>
              <a:rPr lang="ar-SA" sz="4000" b="1" dirty="0">
                <a:solidFill>
                  <a:srgbClr val="C00000"/>
                </a:solidFill>
              </a:rPr>
              <a:t>فين بالجسم ؟                                  </a:t>
            </a:r>
            <a:endParaRPr lang="en-US" sz="4000" b="1" dirty="0">
              <a:solidFill>
                <a:srgbClr val="C00000"/>
              </a:solidFill>
            </a:endParaRPr>
          </a:p>
        </p:txBody>
      </p:sp>
      <p:sp>
        <p:nvSpPr>
          <p:cNvPr id="3" name="Content Placeholder 2"/>
          <p:cNvSpPr>
            <a:spLocks noGrp="1"/>
          </p:cNvSpPr>
          <p:nvPr>
            <p:ph idx="1"/>
          </p:nvPr>
        </p:nvSpPr>
        <p:spPr>
          <a:xfrm>
            <a:off x="442912" y="1501254"/>
            <a:ext cx="11158538" cy="4872250"/>
          </a:xfrm>
        </p:spPr>
        <p:txBody>
          <a:bodyPr>
            <a:normAutofit fontScale="85000" lnSpcReduction="20000"/>
          </a:bodyPr>
          <a:lstStyle/>
          <a:p>
            <a:pPr marL="0" indent="0" algn="r">
              <a:lnSpc>
                <a:spcPct val="170000"/>
              </a:lnSpc>
              <a:buNone/>
            </a:pPr>
            <a:r>
              <a:rPr lang="ar-SA" b="1" dirty="0">
                <a:solidFill>
                  <a:srgbClr val="C00000"/>
                </a:solidFill>
              </a:rPr>
              <a:t>ممارسة التمارين الرياضية بانتظام: </a:t>
            </a:r>
            <a:r>
              <a:rPr lang="ar-SA" dirty="0"/>
              <a:t>ممارسة التمارين الرياضية لفترة طويلة تسبب حالة اسمها نشوة العداء، وهي ناتجة عن إفراز الإندورفين بعد ممارسة التمارين الرياضية، وتعتبر ممارسة التمارين الرياضية بانتظام من طرق علاج التوتر والاكتئاب الفعالة التي ينصح بها المريض</a:t>
            </a:r>
            <a:endParaRPr lang="ar-IQ" dirty="0"/>
          </a:p>
          <a:p>
            <a:pPr marL="0" indent="0" algn="r">
              <a:lnSpc>
                <a:spcPct val="170000"/>
              </a:lnSpc>
              <a:buNone/>
            </a:pPr>
            <a:r>
              <a:rPr lang="ar-SA" b="1" dirty="0">
                <a:solidFill>
                  <a:srgbClr val="C00000"/>
                </a:solidFill>
              </a:rPr>
              <a:t>العطاء: </a:t>
            </a:r>
            <a:r>
              <a:rPr lang="ar-SA" dirty="0"/>
              <a:t>التطوع والتبرع يعطيان شعوراً جيداً، وقد وجد أن التبرع بالمال أو القيام بالأعمال الخيرية يحفز مراكز السرور في الدماغ، مما قد يؤدي إلى زيادة إفراز الإندورفين.</a:t>
            </a:r>
          </a:p>
          <a:p>
            <a:pPr marL="0" indent="0" algn="r">
              <a:lnSpc>
                <a:spcPct val="170000"/>
              </a:lnSpc>
              <a:buNone/>
            </a:pPr>
            <a:r>
              <a:rPr lang="ar-SA" b="1" dirty="0">
                <a:solidFill>
                  <a:srgbClr val="C00000"/>
                </a:solidFill>
              </a:rPr>
              <a:t>ممارسة اليوغا والتأمل: </a:t>
            </a:r>
            <a:r>
              <a:rPr lang="ar-SA" dirty="0"/>
              <a:t>اليوغا والتأمل معروفان بتأثيرهما في تخفيف التوتر والقلق، وقد يكون ذلك بسبب زيادة إفراز الإندورفين. وقد وجد أن التأمل واليوغا يعملان على خفض مستوى مسببات التوتر في الجسم وزيادة الإندورفين.</a:t>
            </a:r>
          </a:p>
        </p:txBody>
      </p:sp>
    </p:spTree>
    <p:extLst>
      <p:ext uri="{BB962C8B-B14F-4D97-AF65-F5344CB8AC3E}">
        <p14:creationId xmlns:p14="http://schemas.microsoft.com/office/powerpoint/2010/main" val="1731191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7104"/>
            <a:ext cx="10515600" cy="5289859"/>
          </a:xfrm>
        </p:spPr>
        <p:txBody>
          <a:bodyPr>
            <a:normAutofit/>
          </a:bodyPr>
          <a:lstStyle/>
          <a:p>
            <a:pPr marL="0" indent="0" algn="r">
              <a:lnSpc>
                <a:spcPct val="150000"/>
              </a:lnSpc>
              <a:buNone/>
            </a:pPr>
            <a:r>
              <a:rPr lang="ar-SA" b="1" dirty="0">
                <a:solidFill>
                  <a:srgbClr val="C00000"/>
                </a:solidFill>
              </a:rPr>
              <a:t>تناول الطعام الحار: </a:t>
            </a:r>
            <a:r>
              <a:rPr lang="ar-SA" dirty="0"/>
              <a:t>تناول الأطعمة الحارة المحتوية على الفلفل قد يزيد من إفراز الإندورفين، والأشخاص الذين يستمتعون بتناول الأطعمة الحارة قد يستطيعون زيادة إفراز الإندورفين بتناول طعامهم المفضل.</a:t>
            </a:r>
          </a:p>
          <a:p>
            <a:pPr marL="0" indent="0" algn="r">
              <a:lnSpc>
                <a:spcPct val="150000"/>
              </a:lnSpc>
              <a:buNone/>
            </a:pPr>
            <a:r>
              <a:rPr lang="ar-SA" b="1" dirty="0">
                <a:solidFill>
                  <a:srgbClr val="C00000"/>
                </a:solidFill>
              </a:rPr>
              <a:t>تناول الشوكولاته الداكنة: </a:t>
            </a:r>
            <a:r>
              <a:rPr lang="ar-SA" dirty="0"/>
              <a:t>تحتوي الشوكولاته الداكنة والكاكاو على مواد كيميائية تسمى الفلافونويد لها تأثير مفيد للدماغ</a:t>
            </a:r>
            <a:r>
              <a:rPr lang="ar-IQ" dirty="0"/>
              <a:t> </a:t>
            </a:r>
          </a:p>
          <a:p>
            <a:pPr marL="0" indent="0" algn="r">
              <a:lnSpc>
                <a:spcPct val="150000"/>
              </a:lnSpc>
              <a:buNone/>
            </a:pPr>
            <a:r>
              <a:rPr lang="ar-SA" b="1" dirty="0">
                <a:solidFill>
                  <a:srgbClr val="C00000"/>
                </a:solidFill>
              </a:rPr>
              <a:t>الضحك: </a:t>
            </a:r>
            <a:r>
              <a:rPr lang="ar-SA" dirty="0"/>
              <a:t>أثبتت الفوائد الصحية الكثيرة للضحك، وزيادة إفراز الإندورفين هو أحد هذه الفوائد، إذ وجد أن الضحك يزيد إفراز الإندورفين في الدماغ</a:t>
            </a:r>
          </a:p>
          <a:p>
            <a:pPr marL="0" indent="0">
              <a:buNone/>
            </a:pPr>
            <a:endParaRPr lang="en-US" dirty="0"/>
          </a:p>
        </p:txBody>
      </p:sp>
    </p:spTree>
    <p:extLst>
      <p:ext uri="{BB962C8B-B14F-4D97-AF65-F5344CB8AC3E}">
        <p14:creationId xmlns:p14="http://schemas.microsoft.com/office/powerpoint/2010/main" val="2770644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ar-SA" sz="4000" b="1" dirty="0">
                <a:solidFill>
                  <a:srgbClr val="C00000"/>
                </a:solidFill>
              </a:rPr>
              <a:t>هرمون الاوكس</a:t>
            </a:r>
            <a:r>
              <a:rPr lang="ar-IQ" sz="4000" b="1" dirty="0">
                <a:solidFill>
                  <a:srgbClr val="C00000"/>
                </a:solidFill>
              </a:rPr>
              <a:t>ي</a:t>
            </a:r>
            <a:r>
              <a:rPr lang="ar-SA" sz="4000" b="1" dirty="0">
                <a:solidFill>
                  <a:srgbClr val="C00000"/>
                </a:solidFill>
              </a:rPr>
              <a:t>توسين(هرمون الحب)                           </a:t>
            </a:r>
            <a:endParaRPr lang="en-US" sz="4000" b="1" dirty="0">
              <a:solidFill>
                <a:srgbClr val="C00000"/>
              </a:solidFill>
            </a:endParaRPr>
          </a:p>
        </p:txBody>
      </p:sp>
      <p:sp>
        <p:nvSpPr>
          <p:cNvPr id="3" name="Content Placeholder 2"/>
          <p:cNvSpPr>
            <a:spLocks noGrp="1"/>
          </p:cNvSpPr>
          <p:nvPr>
            <p:ph idx="1"/>
          </p:nvPr>
        </p:nvSpPr>
        <p:spPr>
          <a:xfrm>
            <a:off x="838200" y="1571625"/>
            <a:ext cx="10515600" cy="4605338"/>
          </a:xfrm>
        </p:spPr>
        <p:txBody>
          <a:bodyPr>
            <a:normAutofit fontScale="92500"/>
          </a:bodyPr>
          <a:lstStyle/>
          <a:p>
            <a:pPr marL="0" indent="0" algn="r">
              <a:lnSpc>
                <a:spcPct val="150000"/>
              </a:lnSpc>
              <a:buNone/>
            </a:pPr>
            <a:r>
              <a:rPr lang="ar-SA" dirty="0"/>
              <a:t>ما هو هرمون الحب؟</a:t>
            </a:r>
          </a:p>
          <a:p>
            <a:pPr marL="0" indent="0" algn="r">
              <a:lnSpc>
                <a:spcPct val="150000"/>
              </a:lnSpc>
              <a:buNone/>
            </a:pPr>
            <a:r>
              <a:rPr lang="ar-SA" dirty="0"/>
              <a:t>هرمون الحب هو هرمون أو ناقل عصبي يُعرف باسم الاكسيتوسين )</a:t>
            </a:r>
            <a:r>
              <a:rPr lang="en-US" dirty="0"/>
              <a:t>Oxytocin)، </a:t>
            </a:r>
            <a:r>
              <a:rPr lang="ar-SA" dirty="0"/>
              <a:t>وهو يرتبط بالعديد من المشاعر والحالات التي يمر بها الجسم، ويؤثر بشكل كبير على مشاعر الأمومة والأبوة وعلى بناء العلاقات البشرية وتكوينها وعلى الثقة وحتى الحياة الجنسية.يتم إنتاج هرمون الحب في منطقة ما تحت المهاد في الدماغ، ثم ينتقل من هناك إلى الغدة النخامية التي تفرزه إلى الجسم، وعادةً ما تكون نسبته أعلى لدى الإناث عمومًا.بدأت البحوث تتناول فوائد هرمون الحب كنوع من العلاجات الفعالة في مقاومة بعض الأمراض النفسية، مثل: الاكتئاب.</a:t>
            </a:r>
            <a:endParaRPr lang="en-US" dirty="0"/>
          </a:p>
        </p:txBody>
      </p:sp>
    </p:spTree>
    <p:extLst>
      <p:ext uri="{BB962C8B-B14F-4D97-AF65-F5344CB8AC3E}">
        <p14:creationId xmlns:p14="http://schemas.microsoft.com/office/powerpoint/2010/main" val="3954770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0904" y="573206"/>
            <a:ext cx="10515600" cy="5603757"/>
          </a:xfrm>
        </p:spPr>
        <p:txBody>
          <a:bodyPr/>
          <a:lstStyle/>
          <a:p>
            <a:pPr marL="0" indent="0" algn="r">
              <a:lnSpc>
                <a:spcPct val="150000"/>
              </a:lnSpc>
              <a:buNone/>
            </a:pPr>
            <a:r>
              <a:rPr lang="ar-SA" sz="4000" b="1" dirty="0">
                <a:solidFill>
                  <a:srgbClr val="C00000"/>
                </a:solidFill>
              </a:rPr>
              <a:t>متى تزداد نسبة هرمون الحب؟</a:t>
            </a:r>
          </a:p>
          <a:p>
            <a:pPr marL="0" indent="0" algn="r">
              <a:lnSpc>
                <a:spcPct val="150000"/>
              </a:lnSpc>
              <a:buNone/>
            </a:pPr>
            <a:r>
              <a:rPr lang="ar-SA" dirty="0"/>
              <a:t> يوجد حالات وأوقات معينة يتم فيها إنتاج نسب عالية من هرمون الحب بشكل خاص مثل </a:t>
            </a:r>
          </a:p>
          <a:p>
            <a:pPr marL="0" indent="0" algn="r">
              <a:lnSpc>
                <a:spcPct val="150000"/>
              </a:lnSpc>
              <a:buNone/>
            </a:pPr>
            <a:r>
              <a:rPr lang="ar-SA" dirty="0"/>
              <a:t>النشاط الجنسي </a:t>
            </a:r>
          </a:p>
          <a:p>
            <a:pPr marL="0" indent="0" algn="r">
              <a:lnSpc>
                <a:spcPct val="150000"/>
              </a:lnSpc>
              <a:buNone/>
            </a:pPr>
            <a:r>
              <a:rPr lang="ar-SA" dirty="0"/>
              <a:t>الولادة</a:t>
            </a:r>
            <a:r>
              <a:rPr lang="ar-IQ" dirty="0"/>
              <a:t>:</a:t>
            </a:r>
            <a:r>
              <a:rPr lang="ar-SA" dirty="0"/>
              <a:t> إذ يساعد هرمون الحب على تحفيز انقباض عضلات الرحم.</a:t>
            </a:r>
          </a:p>
          <a:p>
            <a:pPr marL="0" indent="0" algn="r">
              <a:lnSpc>
                <a:spcPct val="150000"/>
              </a:lnSpc>
              <a:buNone/>
            </a:pPr>
            <a:r>
              <a:rPr lang="ar-SA" dirty="0"/>
              <a:t>فترة الرضاعة</a:t>
            </a:r>
            <a:r>
              <a:rPr lang="ar-IQ" dirty="0"/>
              <a:t>:</a:t>
            </a:r>
            <a:r>
              <a:rPr lang="ar-SA" dirty="0"/>
              <a:t> إذ يحفز هرمون الحب إفراز حليب الثدي.</a:t>
            </a:r>
            <a:endParaRPr lang="en-US" dirty="0"/>
          </a:p>
        </p:txBody>
      </p:sp>
    </p:spTree>
    <p:extLst>
      <p:ext uri="{BB962C8B-B14F-4D97-AF65-F5344CB8AC3E}">
        <p14:creationId xmlns:p14="http://schemas.microsoft.com/office/powerpoint/2010/main" val="396436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85826"/>
            <a:ext cx="10515600" cy="5291138"/>
          </a:xfrm>
        </p:spPr>
        <p:txBody>
          <a:bodyPr>
            <a:normAutofit fontScale="92500" lnSpcReduction="20000"/>
          </a:bodyPr>
          <a:lstStyle/>
          <a:p>
            <a:pPr marL="0" indent="0" algn="r">
              <a:lnSpc>
                <a:spcPct val="150000"/>
              </a:lnSpc>
              <a:buNone/>
            </a:pPr>
            <a:r>
              <a:rPr lang="ar-SA" sz="4300" b="1" dirty="0">
                <a:solidFill>
                  <a:srgbClr val="C00000"/>
                </a:solidFill>
              </a:rPr>
              <a:t>1-هرمون الحب لدى الأم</a:t>
            </a:r>
          </a:p>
          <a:p>
            <a:pPr marL="0" indent="0" algn="r">
              <a:lnSpc>
                <a:spcPct val="150000"/>
              </a:lnSpc>
              <a:buNone/>
            </a:pPr>
            <a:r>
              <a:rPr lang="ar-SA" dirty="0"/>
              <a:t>في ما يأتي أهم تأثيرات هرمون الحب على حياة الأم ومشاعرها وجسدها:</a:t>
            </a:r>
          </a:p>
          <a:p>
            <a:pPr marL="0" indent="0" algn="r">
              <a:lnSpc>
                <a:spcPct val="150000"/>
              </a:lnSpc>
              <a:buNone/>
            </a:pPr>
            <a:r>
              <a:rPr lang="ar-SA" dirty="0"/>
              <a:t>تحفيز الولادة وتسهيلها، وذلك عبر تحفيز انقباض عضلات الرحم وتحفيز إنتاج هرمونات أخرى مساعدة.</a:t>
            </a:r>
          </a:p>
          <a:p>
            <a:pPr marL="0" indent="0" algn="r">
              <a:lnSpc>
                <a:spcPct val="150000"/>
              </a:lnSpc>
              <a:buNone/>
            </a:pPr>
            <a:r>
              <a:rPr lang="ar-SA" dirty="0"/>
              <a:t>تحفيز تقلص الرحم بعد الولادة وعودته إلى حجمه الطبيعي.</a:t>
            </a:r>
          </a:p>
          <a:p>
            <a:pPr marL="0" indent="0" algn="r">
              <a:lnSpc>
                <a:spcPct val="150000"/>
              </a:lnSpc>
              <a:buNone/>
            </a:pPr>
            <a:r>
              <a:rPr lang="ar-SA" dirty="0"/>
              <a:t>تحفيز إنتاج حليب الثدي، وخاصةً عندما تلامس شفاه الطفل حلمة ثدي الأم، إذ يرتفع منسوب الهرمون ويبدأ الحليب بالنزول.</a:t>
            </a:r>
          </a:p>
          <a:p>
            <a:pPr marL="0" indent="0" algn="r">
              <a:lnSpc>
                <a:spcPct val="150000"/>
              </a:lnSpc>
              <a:buNone/>
            </a:pPr>
            <a:r>
              <a:rPr lang="ar-SA" dirty="0"/>
              <a:t>تقوية العلاقة والرابط بين الأم والطفل.</a:t>
            </a:r>
            <a:endParaRPr lang="en-US" dirty="0"/>
          </a:p>
        </p:txBody>
      </p:sp>
    </p:spTree>
    <p:extLst>
      <p:ext uri="{BB962C8B-B14F-4D97-AF65-F5344CB8AC3E}">
        <p14:creationId xmlns:p14="http://schemas.microsoft.com/office/powerpoint/2010/main" val="162387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968991"/>
            <a:ext cx="10515600" cy="5207972"/>
          </a:xfrm>
        </p:spPr>
        <p:txBody>
          <a:bodyPr>
            <a:normAutofit fontScale="85000" lnSpcReduction="10000"/>
          </a:bodyPr>
          <a:lstStyle/>
          <a:p>
            <a:pPr marL="0" indent="0" algn="r">
              <a:lnSpc>
                <a:spcPct val="150000"/>
              </a:lnSpc>
              <a:buNone/>
            </a:pPr>
            <a:r>
              <a:rPr lang="ar-SA" sz="4700" b="1" dirty="0">
                <a:solidFill>
                  <a:srgbClr val="C00000"/>
                </a:solidFill>
              </a:rPr>
              <a:t>2. هرمون الحب لدى الأب</a:t>
            </a:r>
          </a:p>
          <a:p>
            <a:pPr marL="0" indent="0" algn="r">
              <a:lnSpc>
                <a:spcPct val="150000"/>
              </a:lnSpc>
              <a:buNone/>
            </a:pPr>
            <a:r>
              <a:rPr lang="ar-SA" dirty="0"/>
              <a:t>يوجد أدلة علمية بدأت تظهر مؤخرًا لتشير إلى أن نسب هرمون الحب تزداد في جسم الأب بعد ولادة طفله الجديد، ومع كل تواصل وتلامس بين الأب والطفل ترتفع نسب هرمون الحب في جسم الأب أكثر وأكثر.</a:t>
            </a:r>
          </a:p>
          <a:p>
            <a:pPr marL="0" indent="0" algn="r">
              <a:lnSpc>
                <a:spcPct val="150000"/>
              </a:lnSpc>
              <a:buNone/>
            </a:pPr>
            <a:r>
              <a:rPr lang="ar-SA" dirty="0"/>
              <a:t>تأثيرات أخرى لهرمون الحب </a:t>
            </a:r>
          </a:p>
          <a:p>
            <a:pPr marL="0" indent="0" algn="r">
              <a:lnSpc>
                <a:spcPct val="150000"/>
              </a:lnSpc>
              <a:buNone/>
            </a:pPr>
            <a:r>
              <a:rPr lang="ar-SA" dirty="0"/>
              <a:t>إن لارتفاع منسوب هرمون الحب لدى الفرد آثار إيجابية عديدة  وتشمل الآتي:</a:t>
            </a:r>
          </a:p>
          <a:p>
            <a:pPr marL="0" indent="0" algn="r">
              <a:lnSpc>
                <a:spcPct val="150000"/>
              </a:lnSpc>
              <a:buNone/>
            </a:pPr>
            <a:r>
              <a:rPr lang="ar-SA" dirty="0"/>
              <a:t>زيادة الشعور بكل من:الثقة</a:t>
            </a:r>
            <a:r>
              <a:rPr lang="ar-IQ" dirty="0"/>
              <a:t>,</a:t>
            </a:r>
            <a:r>
              <a:rPr lang="ar-SA" dirty="0"/>
              <a:t>الاسترخاء</a:t>
            </a:r>
            <a:r>
              <a:rPr lang="ar-IQ" dirty="0"/>
              <a:t>,</a:t>
            </a:r>
            <a:r>
              <a:rPr lang="ar-SA" dirty="0"/>
              <a:t>التوازن النفسي على كافة الأصعدة</a:t>
            </a:r>
            <a:r>
              <a:rPr lang="ar-IQ" dirty="0"/>
              <a:t> </a:t>
            </a:r>
            <a:r>
              <a:rPr lang="ar-SA" dirty="0"/>
              <a:t>التقليل من الشعور بالتوتر </a:t>
            </a:r>
            <a:r>
              <a:rPr lang="ar-IQ" dirty="0"/>
              <a:t>والقلق.</a:t>
            </a:r>
            <a:r>
              <a:rPr lang="ar-SA" dirty="0"/>
              <a:t> من تأثير إيجابي عند استخدامه كعلاج في بعض حالات التوحد.</a:t>
            </a:r>
          </a:p>
          <a:p>
            <a:pPr marL="0" indent="0" algn="r">
              <a:lnSpc>
                <a:spcPct val="150000"/>
              </a:lnSpc>
              <a:buNone/>
            </a:pPr>
            <a:r>
              <a:rPr lang="ar-SA" dirty="0"/>
              <a:t>زيادة قدرة الفرد على التكيف مع الظروف الجديدة .</a:t>
            </a:r>
            <a:endParaRPr lang="en-US" dirty="0"/>
          </a:p>
        </p:txBody>
      </p:sp>
    </p:spTree>
    <p:extLst>
      <p:ext uri="{BB962C8B-B14F-4D97-AF65-F5344CB8AC3E}">
        <p14:creationId xmlns:p14="http://schemas.microsoft.com/office/powerpoint/2010/main" val="111381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6036"/>
            <a:ext cx="10515600" cy="5480927"/>
          </a:xfrm>
        </p:spPr>
        <p:txBody>
          <a:bodyPr>
            <a:normAutofit fontScale="92500" lnSpcReduction="10000"/>
          </a:bodyPr>
          <a:lstStyle/>
          <a:p>
            <a:pPr marL="0" indent="0" algn="r">
              <a:buNone/>
            </a:pPr>
            <a:r>
              <a:rPr lang="ar-SA" sz="4000" b="1" dirty="0">
                <a:solidFill>
                  <a:srgbClr val="C00000"/>
                </a:solidFill>
              </a:rPr>
              <a:t>ما هو الدوبامين؟</a:t>
            </a:r>
          </a:p>
          <a:p>
            <a:pPr marL="0" indent="0" algn="r">
              <a:lnSpc>
                <a:spcPct val="150000"/>
              </a:lnSpc>
              <a:buNone/>
            </a:pPr>
            <a:r>
              <a:rPr lang="ar-SA" dirty="0"/>
              <a:t>الدوبامين هو نوع من الناقلات العصبية يصنعه الجسم، ويستخدمه الجهاز العصبي لنقل الرسائل بين الخلايا العصبية.</a:t>
            </a:r>
          </a:p>
          <a:p>
            <a:pPr marL="0" indent="0" algn="r">
              <a:lnSpc>
                <a:spcPct val="150000"/>
              </a:lnSpc>
              <a:buNone/>
            </a:pPr>
            <a:r>
              <a:rPr lang="ar-SA" dirty="0"/>
              <a:t>ويلعب الدوبامين دورا في الشعور بالمتعة، وفي القدرة على التفكير والتخطيط، فهو يساعد على التركيز والعثور على الأشياء المثيرة للاهتمام. </a:t>
            </a:r>
          </a:p>
          <a:p>
            <a:pPr marL="0" indent="0" algn="r">
              <a:lnSpc>
                <a:spcPct val="150000"/>
              </a:lnSpc>
              <a:buNone/>
            </a:pPr>
            <a:r>
              <a:rPr lang="ar-SA" dirty="0"/>
              <a:t>هل الدوبامين هرمون؟</a:t>
            </a:r>
          </a:p>
          <a:p>
            <a:pPr marL="0" indent="0" algn="r">
              <a:lnSpc>
                <a:spcPct val="150000"/>
              </a:lnSpc>
              <a:buNone/>
            </a:pPr>
            <a:r>
              <a:rPr lang="ar-SA" dirty="0"/>
              <a:t>نعم، الدوبامين أيضا يعمل كهرمون</a:t>
            </a:r>
            <a:r>
              <a:rPr lang="ar-IQ" dirty="0"/>
              <a:t> يفرز من لب الغدة الكظرية</a:t>
            </a:r>
            <a:r>
              <a:rPr lang="ar-SA" dirty="0"/>
              <a:t>. والهرمونات هي مواد كيميائية تنسق الوظائف المختلفة في الجسم عن طريق نقل الرسائل عبر الدم إلى الأعضاء والجلد والعضلات والأنسجة الأخرى</a:t>
            </a:r>
            <a:r>
              <a:rPr lang="ar-IQ" dirty="0"/>
              <a:t>.</a:t>
            </a:r>
            <a:endParaRPr lang="en-US" dirty="0"/>
          </a:p>
        </p:txBody>
      </p:sp>
    </p:spTree>
    <p:extLst>
      <p:ext uri="{BB962C8B-B14F-4D97-AF65-F5344CB8AC3E}">
        <p14:creationId xmlns:p14="http://schemas.microsoft.com/office/powerpoint/2010/main" val="3776989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4968"/>
            <a:ext cx="10515600" cy="5671996"/>
          </a:xfrm>
        </p:spPr>
        <p:txBody>
          <a:bodyPr>
            <a:normAutofit/>
          </a:bodyPr>
          <a:lstStyle/>
          <a:p>
            <a:pPr marL="0" indent="0" algn="r">
              <a:lnSpc>
                <a:spcPct val="150000"/>
              </a:lnSpc>
              <a:buNone/>
            </a:pPr>
            <a:endParaRPr lang="ar-SA" dirty="0"/>
          </a:p>
          <a:p>
            <a:pPr marL="0" indent="0" algn="r">
              <a:lnSpc>
                <a:spcPct val="150000"/>
              </a:lnSpc>
              <a:buNone/>
            </a:pPr>
            <a:r>
              <a:rPr lang="ar-SA" dirty="0"/>
              <a:t>على الرغم من أنّ هذا المصطلح بات شائعًا في الآونة الأخيرة، إلّا أنّه لو بحثت حول هرمون السعادة، ستجد أنّ الأبحاث قد تناولته أحيانًا على أنّه هرمون السيروتونين وفي أحيان أخرى على أنّه الإند</a:t>
            </a:r>
            <a:r>
              <a:rPr lang="ar-IQ" dirty="0"/>
              <a:t>ور</a:t>
            </a:r>
            <a:r>
              <a:rPr lang="ar-SA" dirty="0"/>
              <a:t>فين.</a:t>
            </a:r>
          </a:p>
          <a:p>
            <a:pPr marL="0" indent="0" algn="r">
              <a:lnSpc>
                <a:spcPct val="150000"/>
              </a:lnSpc>
              <a:buNone/>
            </a:pPr>
            <a:r>
              <a:rPr lang="ar-SA" dirty="0"/>
              <a:t>لكن في الواقع هناك مجموعة من الهرمونات والنواقل العصبية الكيميائية المسؤولة عن شعورنا بالسعادة، أهمها: السيروتونين، والإند</a:t>
            </a:r>
            <a:r>
              <a:rPr lang="ar-IQ" dirty="0"/>
              <a:t>ور</a:t>
            </a:r>
            <a:r>
              <a:rPr lang="ar-SA" dirty="0"/>
              <a:t>فين، والدوبامين، والأوكسيتوسين.</a:t>
            </a:r>
            <a:endParaRPr lang="en-US" dirty="0"/>
          </a:p>
        </p:txBody>
      </p:sp>
    </p:spTree>
    <p:extLst>
      <p:ext uri="{BB962C8B-B14F-4D97-AF65-F5344CB8AC3E}">
        <p14:creationId xmlns:p14="http://schemas.microsoft.com/office/powerpoint/2010/main" val="19552922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59808" y="436728"/>
            <a:ext cx="10290411" cy="61414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36874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36979"/>
            <a:ext cx="10515600" cy="5439984"/>
          </a:xfrm>
        </p:spPr>
        <p:txBody>
          <a:bodyPr>
            <a:normAutofit/>
          </a:bodyPr>
          <a:lstStyle/>
          <a:p>
            <a:pPr marL="0" indent="0" algn="r">
              <a:buNone/>
            </a:pPr>
            <a:r>
              <a:rPr lang="ar-SA" sz="4000" b="1" dirty="0">
                <a:solidFill>
                  <a:srgbClr val="C00000"/>
                </a:solidFill>
              </a:rPr>
              <a:t>وظائف الدوبامين</a:t>
            </a:r>
          </a:p>
          <a:p>
            <a:pPr marL="0" indent="0" algn="r">
              <a:buNone/>
            </a:pPr>
            <a:r>
              <a:rPr lang="ar-SA" dirty="0"/>
              <a:t>يلعب الدوبامين دورا في التالي:</a:t>
            </a:r>
          </a:p>
          <a:p>
            <a:pPr marL="0" indent="0" algn="r">
              <a:buNone/>
            </a:pPr>
            <a:r>
              <a:rPr lang="ar-SA" dirty="0"/>
              <a:t>الحركة , الذاكرة ,التحفيز,السلوك,الادراك,الانتباة,النوم والاستيقاظ,المزاج,التعلم.</a:t>
            </a:r>
          </a:p>
          <a:p>
            <a:pPr marL="0" indent="0" algn="r">
              <a:buNone/>
            </a:pPr>
            <a:r>
              <a:rPr lang="ar-SA" dirty="0">
                <a:solidFill>
                  <a:srgbClr val="C00000"/>
                </a:solidFill>
              </a:rPr>
              <a:t>أعراض انخفاض الدوبامين</a:t>
            </a:r>
          </a:p>
          <a:p>
            <a:pPr marL="0" indent="0" algn="r">
              <a:buNone/>
            </a:pPr>
            <a:r>
              <a:rPr lang="ar-SA" dirty="0"/>
              <a:t>الإرهاق.</a:t>
            </a:r>
          </a:p>
          <a:p>
            <a:pPr marL="0" indent="0" algn="r">
              <a:buNone/>
            </a:pPr>
            <a:r>
              <a:rPr lang="ar-SA" dirty="0"/>
              <a:t>فقدان الذاكرة.</a:t>
            </a:r>
          </a:p>
          <a:p>
            <a:pPr marL="0" indent="0" algn="r">
              <a:buNone/>
            </a:pPr>
            <a:r>
              <a:rPr lang="ar-SA" dirty="0"/>
              <a:t>تقلب المزاج.</a:t>
            </a:r>
          </a:p>
          <a:p>
            <a:pPr marL="0" indent="0" algn="r">
              <a:buNone/>
            </a:pPr>
            <a:r>
              <a:rPr lang="ar-SA" dirty="0"/>
              <a:t>مشاكل النوم.</a:t>
            </a:r>
          </a:p>
          <a:p>
            <a:pPr marL="0" indent="0" algn="r">
              <a:buNone/>
            </a:pPr>
            <a:r>
              <a:rPr lang="ar-SA" dirty="0"/>
              <a:t>مشاكل التركيز.</a:t>
            </a:r>
          </a:p>
          <a:p>
            <a:pPr marL="0" indent="0" algn="r">
              <a:buNone/>
            </a:pPr>
            <a:endParaRPr lang="ar-SA" dirty="0"/>
          </a:p>
        </p:txBody>
      </p:sp>
    </p:spTree>
    <p:extLst>
      <p:ext uri="{BB962C8B-B14F-4D97-AF65-F5344CB8AC3E}">
        <p14:creationId xmlns:p14="http://schemas.microsoft.com/office/powerpoint/2010/main" val="2274697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388"/>
            <a:ext cx="10515600" cy="5494575"/>
          </a:xfrm>
        </p:spPr>
        <p:txBody>
          <a:bodyPr/>
          <a:lstStyle/>
          <a:p>
            <a:pPr marL="0" indent="0" algn="r">
              <a:buNone/>
            </a:pPr>
            <a:r>
              <a:rPr lang="ar-SA" sz="4000" b="1" dirty="0">
                <a:solidFill>
                  <a:srgbClr val="C00000"/>
                </a:solidFill>
              </a:rPr>
              <a:t>أعراض ارتفاع الدوبامين</a:t>
            </a:r>
          </a:p>
          <a:p>
            <a:pPr marL="0" indent="0" algn="r">
              <a:buNone/>
            </a:pPr>
            <a:r>
              <a:rPr lang="ar-SA" dirty="0"/>
              <a:t>إذا كان لديك مستوى مرتفع من الدوبامين، فقد تشعر بما يلي:</a:t>
            </a:r>
          </a:p>
          <a:p>
            <a:pPr marL="0" indent="0" algn="r">
              <a:buNone/>
            </a:pPr>
            <a:r>
              <a:rPr lang="ar-SA" dirty="0"/>
              <a:t>البهجة الشديدة.</a:t>
            </a:r>
          </a:p>
          <a:p>
            <a:pPr marL="0" indent="0" algn="r">
              <a:buNone/>
            </a:pPr>
            <a:r>
              <a:rPr lang="ar-SA" dirty="0"/>
              <a:t>النشاط الكبير.</a:t>
            </a:r>
          </a:p>
          <a:p>
            <a:pPr marL="0" indent="0" algn="r">
              <a:buNone/>
            </a:pPr>
            <a:r>
              <a:rPr lang="ar-SA" dirty="0"/>
              <a:t>صعوبة في النوم.</a:t>
            </a:r>
          </a:p>
          <a:p>
            <a:pPr marL="0" indent="0" algn="r">
              <a:buNone/>
            </a:pPr>
            <a:r>
              <a:rPr lang="ar-SA" dirty="0"/>
              <a:t>عدم القدرة على السيطرة على الانفعالات.</a:t>
            </a:r>
          </a:p>
        </p:txBody>
      </p:sp>
    </p:spTree>
    <p:extLst>
      <p:ext uri="{BB962C8B-B14F-4D97-AF65-F5344CB8AC3E}">
        <p14:creationId xmlns:p14="http://schemas.microsoft.com/office/powerpoint/2010/main" val="1139323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09182" y="0"/>
            <a:ext cx="11914496" cy="6858000"/>
          </a:xfrm>
          <a:prstGeom prst="rect">
            <a:avLst/>
          </a:prstGeom>
        </p:spPr>
      </p:pic>
    </p:spTree>
    <p:extLst>
      <p:ext uri="{BB962C8B-B14F-4D97-AF65-F5344CB8AC3E}">
        <p14:creationId xmlns:p14="http://schemas.microsoft.com/office/powerpoint/2010/main" val="2265131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4000" b="1" dirty="0">
                <a:solidFill>
                  <a:srgbClr val="C00000"/>
                </a:solidFill>
              </a:rPr>
              <a:t>                                         </a:t>
            </a:r>
            <a:r>
              <a:rPr lang="en-US" sz="4000" b="1" dirty="0">
                <a:solidFill>
                  <a:srgbClr val="C00000"/>
                </a:solidFill>
              </a:rPr>
              <a:t>Serotonin</a:t>
            </a:r>
            <a:r>
              <a:rPr lang="ar-SA" sz="4000" b="1" dirty="0">
                <a:solidFill>
                  <a:srgbClr val="C00000"/>
                </a:solidFill>
              </a:rPr>
              <a:t> السيروتونين </a:t>
            </a:r>
            <a:endParaRPr lang="en-US" sz="4000" b="1" dirty="0">
              <a:solidFill>
                <a:srgbClr val="C00000"/>
              </a:solidFill>
            </a:endParaRPr>
          </a:p>
        </p:txBody>
      </p:sp>
      <p:sp>
        <p:nvSpPr>
          <p:cNvPr id="3" name="Content Placeholder 2"/>
          <p:cNvSpPr>
            <a:spLocks noGrp="1"/>
          </p:cNvSpPr>
          <p:nvPr>
            <p:ph idx="1"/>
          </p:nvPr>
        </p:nvSpPr>
        <p:spPr>
          <a:xfrm>
            <a:off x="838200" y="1364776"/>
            <a:ext cx="10515600" cy="4812187"/>
          </a:xfrm>
        </p:spPr>
        <p:txBody>
          <a:bodyPr>
            <a:normAutofit fontScale="92500" lnSpcReduction="20000"/>
          </a:bodyPr>
          <a:lstStyle/>
          <a:p>
            <a:pPr marL="0" indent="0" algn="r">
              <a:lnSpc>
                <a:spcPct val="150000"/>
              </a:lnSpc>
              <a:buNone/>
            </a:pPr>
            <a:r>
              <a:rPr lang="ar-SA" dirty="0"/>
              <a:t>يرتبط السيروتونين بالأساس مع الشعور بالثقة بالنفس والإنتماء، حيث أن إفرازه يعزز هذين الشعورين، كما يعتبر السيروتونين من مضادات الاكتئاب الأكثر شيوعًا، كما يستخدم في علاج اضطرابات الأكل، والهلع، والوسواس القهري واضطراب الكرب التالي للصدمة. غالبًا ما تعتبر نسبة السيروتونين في الجسم طبيعية، والتي تسعى العلاجات والأدوية للحفاظ عليها، إذا كانت بين 101 - 283 نانوغرام/مل، لكن، يجب الانتباه إلى أن وحدة قياس نسبة هرمون السيروتونين في الجسم يمكن أن تختلف اعتمادًا على تحليل هرمون السيروتونين المستخدم.ومن المهم الانتباه إلى مستويات السيروتونين في الدم نظرًا لأن ارتفاع هرمون السيروتونين يسبب مرض يسمى متلازمة السيروتونين، كما أن انخفاض مستوياته يمكن أن يتسبب بالتأثير على مختلف أعضاء وأجهزة الجسم.</a:t>
            </a:r>
            <a:endParaRPr lang="en-US" dirty="0"/>
          </a:p>
        </p:txBody>
      </p:sp>
    </p:spTree>
    <p:extLst>
      <p:ext uri="{BB962C8B-B14F-4D97-AF65-F5344CB8AC3E}">
        <p14:creationId xmlns:p14="http://schemas.microsoft.com/office/powerpoint/2010/main" val="62953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6036"/>
            <a:ext cx="10515600" cy="5480927"/>
          </a:xfrm>
        </p:spPr>
        <p:txBody>
          <a:bodyPr>
            <a:normAutofit/>
          </a:bodyPr>
          <a:lstStyle/>
          <a:p>
            <a:pPr marL="0" indent="0" algn="r">
              <a:lnSpc>
                <a:spcPct val="150000"/>
              </a:lnSpc>
              <a:buNone/>
            </a:pPr>
            <a:r>
              <a:rPr lang="ar-SA" sz="4000" b="1" dirty="0">
                <a:solidFill>
                  <a:srgbClr val="C00000"/>
                </a:solidFill>
              </a:rPr>
              <a:t>أين يوجد السيروتونين في الجسم؟</a:t>
            </a:r>
            <a:endParaRPr lang="en-US" sz="4000" b="1" dirty="0">
              <a:solidFill>
                <a:srgbClr val="C00000"/>
              </a:solidFill>
            </a:endParaRPr>
          </a:p>
          <a:p>
            <a:pPr marL="0" indent="0" algn="r">
              <a:lnSpc>
                <a:spcPct val="150000"/>
              </a:lnSpc>
              <a:buNone/>
            </a:pPr>
            <a:r>
              <a:rPr lang="ar-SA" dirty="0"/>
              <a:t>يتواجد السيروتونين في أماكن مختلفة من الجسم، ويكون توزيعه في الجسم كما يلي: ما يقارب 90% من السيروتونين الموجود في الجسم </a:t>
            </a:r>
            <a:r>
              <a:rPr lang="ar-SA" dirty="0">
                <a:solidFill>
                  <a:srgbClr val="C00000"/>
                </a:solidFill>
              </a:rPr>
              <a:t>يتم إفرازه في الجهاز الهضمي </a:t>
            </a:r>
            <a:r>
              <a:rPr lang="ar-SA" dirty="0"/>
              <a:t>لتنظيم حركة الأمعاء.جزء آخر يذهب عن طريق الأنسجة للدم، لتخزنه </a:t>
            </a:r>
            <a:r>
              <a:rPr lang="ar-SA" dirty="0">
                <a:solidFill>
                  <a:srgbClr val="C00000"/>
                </a:solidFill>
              </a:rPr>
              <a:t>الصفائح الدموية </a:t>
            </a:r>
            <a:r>
              <a:rPr lang="ar-SA" dirty="0"/>
              <a:t>المسؤولة عن تجلط الدم والتئام الجروح.ما يشكل 10% من هرمون السيروتونين يتم تصنيعه كناقل </a:t>
            </a:r>
            <a:r>
              <a:rPr lang="ar-SA" dirty="0">
                <a:solidFill>
                  <a:srgbClr val="C00000"/>
                </a:solidFill>
              </a:rPr>
              <a:t>عصبي في الجهاز العصبي المركزي</a:t>
            </a:r>
            <a:r>
              <a:rPr lang="ar-SA" dirty="0"/>
              <a:t>، لتنظيم المزاج، والشهية، والنوم، إلى جانب بعض الوظائف الإدراكية التي تتضمن الذاكرة.</a:t>
            </a:r>
            <a:endParaRPr lang="en-US" dirty="0"/>
          </a:p>
        </p:txBody>
      </p:sp>
    </p:spTree>
    <p:extLst>
      <p:ext uri="{BB962C8B-B14F-4D97-AF65-F5344CB8AC3E}">
        <p14:creationId xmlns:p14="http://schemas.microsoft.com/office/powerpoint/2010/main" val="3963493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45910"/>
            <a:ext cx="10515600" cy="5631053"/>
          </a:xfrm>
        </p:spPr>
        <p:txBody>
          <a:bodyPr>
            <a:normAutofit fontScale="70000" lnSpcReduction="20000"/>
          </a:bodyPr>
          <a:lstStyle/>
          <a:p>
            <a:pPr marL="0" indent="0" algn="r">
              <a:lnSpc>
                <a:spcPct val="170000"/>
              </a:lnSpc>
              <a:buNone/>
            </a:pPr>
            <a:r>
              <a:rPr lang="ar-SA" sz="5700" b="1" dirty="0">
                <a:solidFill>
                  <a:srgbClr val="C00000"/>
                </a:solidFill>
              </a:rPr>
              <a:t>ما هي وظائف السيروتونين في الجسم؟</a:t>
            </a:r>
          </a:p>
          <a:p>
            <a:pPr marL="0" indent="0" algn="r">
              <a:lnSpc>
                <a:spcPct val="170000"/>
              </a:lnSpc>
              <a:buNone/>
            </a:pPr>
            <a:r>
              <a:rPr lang="ar-SA" sz="3100" dirty="0"/>
              <a:t>يؤثر هرمون السيروتونين على جميع أعضاء الجسم، ويمكن أن تتضمن أهم وظائف السيروتونين في الجسم ما يلي، </a:t>
            </a:r>
          </a:p>
          <a:p>
            <a:pPr marL="0" indent="0" algn="r">
              <a:lnSpc>
                <a:spcPct val="170000"/>
              </a:lnSpc>
              <a:buNone/>
            </a:pPr>
            <a:r>
              <a:rPr lang="ar-SA" sz="3100" dirty="0">
                <a:solidFill>
                  <a:srgbClr val="C00000"/>
                </a:solidFill>
              </a:rPr>
              <a:t>التحكم بحركة الأمعاء</a:t>
            </a:r>
            <a:r>
              <a:rPr lang="ar-SA" sz="3100" dirty="0"/>
              <a:t>: يساعد هذا الهرمون في التحكم في حركة الأمعاء وأدائها، ولذلك فإن من أعراض نقص السيروتونين في الأمعاء معاناة الفرد من الإمساك.</a:t>
            </a:r>
            <a:endParaRPr lang="en-US" sz="3100" dirty="0"/>
          </a:p>
          <a:p>
            <a:pPr marL="0" indent="0" algn="r">
              <a:lnSpc>
                <a:spcPct val="170000"/>
              </a:lnSpc>
              <a:buNone/>
            </a:pPr>
            <a:r>
              <a:rPr lang="ar-SA" sz="3100" dirty="0">
                <a:solidFill>
                  <a:srgbClr val="C00000"/>
                </a:solidFill>
              </a:rPr>
              <a:t>التحكم بالمزاج</a:t>
            </a:r>
            <a:r>
              <a:rPr lang="ar-SA" sz="3100" dirty="0"/>
              <a:t>: من أهم وظائف هرمون السيروتونين في الدماغ أنه يعمل على تنظيم القلق، والسعادة، والمزاج، وقد ارتبطت المستويات المنخفضة من السيروتونين بالمعاناة من الاكتئاب، ولأجل ذلك فإنه تتم تسميته بهرمون السعادة.</a:t>
            </a:r>
          </a:p>
          <a:p>
            <a:pPr marL="0" indent="0" algn="r">
              <a:lnSpc>
                <a:spcPct val="170000"/>
              </a:lnSpc>
              <a:buNone/>
            </a:pPr>
            <a:r>
              <a:rPr lang="ar-SA" sz="3100" dirty="0">
                <a:solidFill>
                  <a:srgbClr val="C00000"/>
                </a:solidFill>
              </a:rPr>
              <a:t>تحفيز الغثيان</a:t>
            </a:r>
            <a:r>
              <a:rPr lang="ar-SA" sz="3100" dirty="0"/>
              <a:t>: يعد السيروتونين من مسببات الشعور بالغثيان، ولذلك يزداد إنتاج هذا الهرمون استجابة لتناول بعض أنواع الطعام أو الإصابة ببعض المشكلات الصحية، وذلك بهدف دفع الطعام وإخراجه إلى خارج الجسم عن طريق القيء.</a:t>
            </a:r>
            <a:endParaRPr lang="en-US" sz="3100" dirty="0"/>
          </a:p>
        </p:txBody>
      </p:sp>
    </p:spTree>
    <p:extLst>
      <p:ext uri="{BB962C8B-B14F-4D97-AF65-F5344CB8AC3E}">
        <p14:creationId xmlns:p14="http://schemas.microsoft.com/office/powerpoint/2010/main" val="3938069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832513"/>
            <a:ext cx="10515600" cy="5344450"/>
          </a:xfrm>
        </p:spPr>
        <p:txBody>
          <a:bodyPr>
            <a:normAutofit fontScale="92500"/>
          </a:bodyPr>
          <a:lstStyle/>
          <a:p>
            <a:pPr marL="0" indent="0" algn="r">
              <a:lnSpc>
                <a:spcPct val="150000"/>
              </a:lnSpc>
              <a:buNone/>
            </a:pPr>
            <a:r>
              <a:rPr lang="ar-SA" dirty="0">
                <a:solidFill>
                  <a:srgbClr val="C00000"/>
                </a:solidFill>
              </a:rPr>
              <a:t>تنظيم النوم والاستيقاظ</a:t>
            </a:r>
            <a:r>
              <a:rPr lang="ar-SA" dirty="0"/>
              <a:t>: تكمن علاقة السيروتونين والنوم بكونه المسؤول عن تحفيز أجزاءالدماغ التي تتحكم في النوم والاستيقاظ، فهو يؤثر على متى ينام الفرد، ومقدار نومه، ومدى جودة نومه.</a:t>
            </a:r>
          </a:p>
          <a:p>
            <a:pPr marL="0" indent="0" algn="r">
              <a:lnSpc>
                <a:spcPct val="150000"/>
              </a:lnSpc>
              <a:buNone/>
            </a:pPr>
            <a:r>
              <a:rPr lang="ar-SA" dirty="0">
                <a:solidFill>
                  <a:srgbClr val="C00000"/>
                </a:solidFill>
              </a:rPr>
              <a:t>تخثر الدم</a:t>
            </a:r>
            <a:r>
              <a:rPr lang="ar-SA" dirty="0"/>
              <a:t>: تطلق الصفائح الدموية هرمون السيروتونين للمساعدة على شفاء الجروح، وذلك من خلال عمله على تضييق الشرايين الصغيرة، مما يؤدي إلى تقليل تدفق الدم، الأمر الذي يساعد على تشكيل تجلطات الدم.</a:t>
            </a:r>
          </a:p>
          <a:p>
            <a:pPr marL="0" indent="0" algn="r">
              <a:lnSpc>
                <a:spcPct val="150000"/>
              </a:lnSpc>
              <a:buNone/>
            </a:pPr>
            <a:r>
              <a:rPr lang="ar-SA" dirty="0">
                <a:solidFill>
                  <a:srgbClr val="C00000"/>
                </a:solidFill>
              </a:rPr>
              <a:t>الحفاظ على صحة العظام</a:t>
            </a:r>
            <a:r>
              <a:rPr lang="ar-SA" dirty="0"/>
              <a:t>: يلعب السيروتونين في معدلاته الطبيعية دورًا في الحفاظ على صحة العظام، لكن المستويات العالية من هرمون السيروتونين يمكن أن تؤدي إلى الإصابة بهشاشة العظام</a:t>
            </a:r>
          </a:p>
          <a:p>
            <a:endParaRPr lang="en-US" dirty="0"/>
          </a:p>
        </p:txBody>
      </p:sp>
    </p:spTree>
    <p:extLst>
      <p:ext uri="{BB962C8B-B14F-4D97-AF65-F5344CB8AC3E}">
        <p14:creationId xmlns:p14="http://schemas.microsoft.com/office/powerpoint/2010/main" val="681381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6036"/>
            <a:ext cx="10515600" cy="5480927"/>
          </a:xfrm>
        </p:spPr>
        <p:txBody>
          <a:bodyPr>
            <a:normAutofit/>
          </a:bodyPr>
          <a:lstStyle/>
          <a:p>
            <a:pPr marL="0" indent="0" algn="r">
              <a:lnSpc>
                <a:spcPct val="150000"/>
              </a:lnSpc>
              <a:buNone/>
            </a:pPr>
            <a:r>
              <a:rPr lang="ar-SA" sz="4000" b="1" dirty="0">
                <a:solidFill>
                  <a:srgbClr val="C00000"/>
                </a:solidFill>
              </a:rPr>
              <a:t>ما هي الأطعمة التي ترفع السيروتونين</a:t>
            </a:r>
            <a:r>
              <a:rPr lang="ar-SA" sz="4000" dirty="0">
                <a:solidFill>
                  <a:srgbClr val="C00000"/>
                </a:solidFill>
              </a:rPr>
              <a:t>؟</a:t>
            </a:r>
          </a:p>
          <a:p>
            <a:pPr marL="0" indent="0" algn="r">
              <a:lnSpc>
                <a:spcPct val="150000"/>
              </a:lnSpc>
              <a:buNone/>
            </a:pPr>
            <a:r>
              <a:rPr lang="ar-SA" dirty="0"/>
              <a:t>تتكون مادة السيروتونين من حمض أميني يدعى التريبتوفان : الحصول عليه عن طريق الطعام، إذ أنه لا يصنع في الجسم. وبالتالي يعد نقص التريبتوفان وعدم الحصول عليه بكميات كافية أحد أسباب نقص هرمون السيروتونين بالجسم. ولهذا، فإنه ينصح بتناول الأطعمة الغنية بهذا الحمض الأميني بهدف زيادة هرمون السيروتونين في الجسم. ومن الأمثلة على الأغذية التي تزيد السيروتونين لاحتوائها على التريبتوفان ما يلي: البيض</a:t>
            </a:r>
            <a:r>
              <a:rPr lang="ar-IQ" dirty="0"/>
              <a:t>,</a:t>
            </a:r>
            <a:r>
              <a:rPr lang="ar-SA" dirty="0"/>
              <a:t>الجبنة</a:t>
            </a:r>
            <a:r>
              <a:rPr lang="ar-IQ" dirty="0"/>
              <a:t>,</a:t>
            </a:r>
            <a:r>
              <a:rPr lang="ar-SA" dirty="0"/>
              <a:t>(الديك الرومي)</a:t>
            </a:r>
            <a:r>
              <a:rPr lang="ar-IQ" dirty="0"/>
              <a:t>,</a:t>
            </a:r>
            <a:r>
              <a:rPr lang="ar-SA" dirty="0"/>
              <a:t>الدجاج</a:t>
            </a:r>
            <a:r>
              <a:rPr lang="ar-IQ" dirty="0"/>
              <a:t>,</a:t>
            </a:r>
            <a:r>
              <a:rPr lang="ar-SA" dirty="0"/>
              <a:t>اللحوم</a:t>
            </a:r>
            <a:r>
              <a:rPr lang="ar-IQ" dirty="0"/>
              <a:t>,</a:t>
            </a:r>
            <a:r>
              <a:rPr lang="ar-SA" dirty="0"/>
              <a:t>الجوز (عين جمل)</a:t>
            </a:r>
            <a:r>
              <a:rPr lang="ar-IQ" dirty="0"/>
              <a:t>,</a:t>
            </a:r>
            <a:r>
              <a:rPr lang="ar-SA" dirty="0"/>
              <a:t>سمك السلمو</a:t>
            </a:r>
            <a:r>
              <a:rPr lang="ar-IQ" dirty="0"/>
              <a:t>ن و</a:t>
            </a:r>
            <a:r>
              <a:rPr lang="ar-SA" dirty="0"/>
              <a:t>منتجات الصويا</a:t>
            </a:r>
            <a:r>
              <a:rPr lang="ar-IQ" dirty="0"/>
              <a:t>.</a:t>
            </a:r>
            <a:endParaRPr lang="en-US" dirty="0"/>
          </a:p>
        </p:txBody>
      </p:sp>
    </p:spTree>
    <p:extLst>
      <p:ext uri="{BB962C8B-B14F-4D97-AF65-F5344CB8AC3E}">
        <p14:creationId xmlns:p14="http://schemas.microsoft.com/office/powerpoint/2010/main" val="2702563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8740"/>
            <a:ext cx="10515600" cy="5508223"/>
          </a:xfrm>
        </p:spPr>
        <p:txBody>
          <a:bodyPr/>
          <a:lstStyle/>
          <a:p>
            <a:pPr marL="0" indent="0" algn="r">
              <a:lnSpc>
                <a:spcPct val="150000"/>
              </a:lnSpc>
              <a:buNone/>
            </a:pPr>
            <a:r>
              <a:rPr lang="ar-SA" sz="4000" b="1" dirty="0">
                <a:solidFill>
                  <a:srgbClr val="C00000"/>
                </a:solidFill>
              </a:rPr>
              <a:t>ما هو الإندورفين؟</a:t>
            </a:r>
          </a:p>
          <a:p>
            <a:pPr marL="0" indent="0" algn="r">
              <a:lnSpc>
                <a:spcPct val="150000"/>
              </a:lnSpc>
              <a:buNone/>
            </a:pPr>
            <a:r>
              <a:rPr lang="ar-SA" dirty="0"/>
              <a:t>الإندورفينات هي مواد كيميائية تفرزها</a:t>
            </a:r>
            <a:r>
              <a:rPr lang="ar-IQ" dirty="0"/>
              <a:t>غدة</a:t>
            </a:r>
            <a:r>
              <a:rPr lang="ar-SA" dirty="0"/>
              <a:t> تحت المهاد والغدة النخامية استجابةً للألم والتوتر، وتأثير الإندورفينات مشابه لتأثير المورفين على الجسم حيث ترتبط بالمستقبلات التي يرتبط بها المورفين، مما يخفف الألم ويعطي شعوراً بالسعادة أو النشوة.يقوم الجسم بإفراز الإندورفين أيضاً عند القيام ببعض الأنشطة مثل ممارسة التمارين الرياضية، أو تناول الطعام.</a:t>
            </a:r>
            <a:endParaRPr lang="en-US" dirty="0"/>
          </a:p>
        </p:txBody>
      </p:sp>
    </p:spTree>
    <p:extLst>
      <p:ext uri="{BB962C8B-B14F-4D97-AF65-F5344CB8AC3E}">
        <p14:creationId xmlns:p14="http://schemas.microsoft.com/office/powerpoint/2010/main" val="1912892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8072" y="791570"/>
            <a:ext cx="10515600" cy="5385393"/>
          </a:xfrm>
        </p:spPr>
        <p:txBody>
          <a:bodyPr>
            <a:normAutofit/>
          </a:bodyPr>
          <a:lstStyle/>
          <a:p>
            <a:pPr marL="0" indent="0" algn="r">
              <a:lnSpc>
                <a:spcPct val="150000"/>
              </a:lnSpc>
              <a:buNone/>
            </a:pPr>
            <a:r>
              <a:rPr lang="ar-SA" b="1" dirty="0">
                <a:solidFill>
                  <a:srgbClr val="C00000"/>
                </a:solidFill>
              </a:rPr>
              <a:t>إفراز الإندورفين في الجسم الإندورفين </a:t>
            </a:r>
            <a:r>
              <a:rPr lang="ar-SA" dirty="0">
                <a:solidFill>
                  <a:srgbClr val="C00000"/>
                </a:solidFill>
              </a:rPr>
              <a:t>:</a:t>
            </a:r>
            <a:r>
              <a:rPr lang="ar-SA" dirty="0"/>
              <a:t> </a:t>
            </a:r>
            <a:endParaRPr lang="ar-IQ" dirty="0"/>
          </a:p>
          <a:p>
            <a:pPr marL="0" indent="0" algn="r">
              <a:lnSpc>
                <a:spcPct val="150000"/>
              </a:lnSpc>
              <a:buNone/>
            </a:pPr>
            <a:r>
              <a:rPr lang="ar-SA" dirty="0"/>
              <a:t>هو ناقل عصبي يتم تصنيعه في الجهاز العصبي المركزي، الذي يتضمن الدماغ والنخاع الشوكي والأعصاب التي تتوزع في جميع أنحاء الجسم.في البداية تصل إشارات إلى الغدة النخامية لإفراز الإندورفين حسب حاجة الجسم، فتقوم الغدة النخامية بإفراز الإندورفين الذي يرتبط بالنهايات العصبية لإعطاء التأثير المطلوب. كما وقد ثبت دور جهاز المناعة أيضاً في إفراز الإندورفين أثناء الإصابة بالالتهاب لتخفيف الألم.</a:t>
            </a:r>
            <a:endParaRPr lang="en-US" dirty="0"/>
          </a:p>
        </p:txBody>
      </p:sp>
    </p:spTree>
    <p:extLst>
      <p:ext uri="{BB962C8B-B14F-4D97-AF65-F5344CB8AC3E}">
        <p14:creationId xmlns:p14="http://schemas.microsoft.com/office/powerpoint/2010/main" val="3278506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1726</Words>
  <Application>Microsoft Office PowerPoint</Application>
  <PresentationFormat>Widescreen</PresentationFormat>
  <Paragraphs>82</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هرمونات السعادة وتاثيرها على الصحة العامة</vt:lpstr>
      <vt:lpstr>PowerPoint Presentation</vt:lpstr>
      <vt:lpstr>                                         Serotonin السيروتونين </vt:lpstr>
      <vt:lpstr>PowerPoint Presentation</vt:lpstr>
      <vt:lpstr>PowerPoint Presentation</vt:lpstr>
      <vt:lpstr>PowerPoint Presentation</vt:lpstr>
      <vt:lpstr>PowerPoint Presentation</vt:lpstr>
      <vt:lpstr>PowerPoint Presentation</vt:lpstr>
      <vt:lpstr>PowerPoint Presentation</vt:lpstr>
      <vt:lpstr>فوائد الاندورفين                                                   </vt:lpstr>
      <vt:lpstr>PowerPoint Presentation</vt:lpstr>
      <vt:lpstr>نقص الاندورفين                                                     </vt:lpstr>
      <vt:lpstr>كيف يزداد الاندورفين بالجسم ؟                                  </vt:lpstr>
      <vt:lpstr>PowerPoint Presentation</vt:lpstr>
      <vt:lpstr>هرمون الاوكسيتوسين(هرمون الحب)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هرمونات السعادة</dc:title>
  <dc:creator>Dell</dc:creator>
  <cp:lastModifiedBy>ban hussin</cp:lastModifiedBy>
  <cp:revision>37</cp:revision>
  <dcterms:created xsi:type="dcterms:W3CDTF">2024-09-19T09:58:25Z</dcterms:created>
  <dcterms:modified xsi:type="dcterms:W3CDTF">2025-01-19T17:54:39Z</dcterms:modified>
</cp:coreProperties>
</file>