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5"/>
  </p:notesMasterIdLst>
  <p:sldIdLst>
    <p:sldId id="256" r:id="rId2"/>
    <p:sldId id="272" r:id="rId3"/>
    <p:sldId id="257" r:id="rId4"/>
    <p:sldId id="259" r:id="rId5"/>
    <p:sldId id="260" r:id="rId6"/>
    <p:sldId id="258" r:id="rId7"/>
    <p:sldId id="273" r:id="rId8"/>
    <p:sldId id="274" r:id="rId9"/>
    <p:sldId id="278" r:id="rId10"/>
    <p:sldId id="275" r:id="rId11"/>
    <p:sldId id="276" r:id="rId12"/>
    <p:sldId id="27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72" d="100"/>
          <a:sy n="72" d="100"/>
        </p:scale>
        <p:origin x="-3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0BCBEC-7173-4E7D-BD89-864D9ED4A4FF}" type="datetimeFigureOut">
              <a:rPr lang="ar-IQ" smtClean="0"/>
              <a:t>26/06/1446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472010-5A7F-4DD1-8FB9-3DF402029AE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476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72010-5A7F-4DD1-8FB9-3DF402029AEA}" type="slidenum">
              <a:rPr lang="ar-IQ" smtClean="0"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187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68AA7E-BDB9-4871-85FF-134D05861F5F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44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1AC60-9CD6-44C4-83C1-A57DE7ABA07C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743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CB76-2BAA-4BFA-A656-6520BE48778E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08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109D-DA70-40DF-9205-1160B77C65FB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45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C8B9-6C39-455C-9D31-026198AAF3D7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4409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5172-16D5-46E9-AB29-E5677D3C39BF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69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9027-E851-4E96-BEDD-C77CC4C1753A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5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B431-F1D8-4B4F-8588-26F7187B7A9E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093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8E6C-94F0-4309-AFFD-2134D73F8F98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17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EA99-CA58-43AD-99E8-F892AB31F996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6773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FCDA-6603-4881-AFFF-A97D512013CB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7EFB-B3CF-4371-B775-F64196269659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5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FF13-B8C9-4A18-A107-CFEFAC00CEB1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44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4045-3ABF-4848-A717-CB0B9BDEC1E9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92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C971-7327-438F-82E9-4E430C876BC8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85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649D-6853-4496-9C96-E61F3C115444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0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CFFD-7E51-436C-A795-9ECACCF2D704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3407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D9EA30-42F7-424F-AB84-3C73C0F24BAD}" type="datetime8">
              <a:rPr lang="ar-IQ" smtClean="0"/>
              <a:t>27 كانون الأول، 24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1CD2E4-DD0D-4BD3-9558-5747307DFAA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427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9180E85-408F-45F4-BB5A-9B4109513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002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r>
              <a:rPr lang="ar-IQ" sz="4800" b="1" dirty="0" smtClean="0">
                <a:solidFill>
                  <a:srgbClr val="FF0000"/>
                </a:solidFill>
              </a:rPr>
              <a:t>الاتزان الانفعالي </a:t>
            </a:r>
            <a:br>
              <a:rPr lang="ar-IQ" sz="4800" b="1" dirty="0" smtClean="0">
                <a:solidFill>
                  <a:srgbClr val="FF0000"/>
                </a:solidFill>
              </a:rPr>
            </a:br>
            <a:r>
              <a:rPr lang="ar-IQ" sz="4800" b="1" dirty="0" smtClean="0">
                <a:solidFill>
                  <a:srgbClr val="FF0000"/>
                </a:solidFill>
              </a:rPr>
              <a:t>لدى الممرضين</a:t>
            </a:r>
            <a:endParaRPr lang="ar-IQ" sz="48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3DB2A9F4-B1FD-44F5-9170-22DF20B2F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471337"/>
            <a:ext cx="6815669" cy="16915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ar-IQ" sz="5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إعداد  </a:t>
            </a:r>
          </a:p>
          <a:p>
            <a:r>
              <a:rPr lang="ar-IQ" sz="5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م.م. زهراء حسين علي</a:t>
            </a:r>
            <a:r>
              <a:rPr lang="ar-IQ" sz="4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r>
              <a:rPr lang="ar-IQ" sz="3300" b="1" dirty="0"/>
              <a:t>التمريض / جامعة بغداد </a:t>
            </a:r>
          </a:p>
          <a:p>
            <a:r>
              <a:rPr lang="ar-IQ" sz="3300" b="1" dirty="0"/>
              <a:t>فرع تمريض البالغين                     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F5B2C0E6-571B-40FD-921F-B5D9E4443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511" y="1992929"/>
            <a:ext cx="1560711" cy="138391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68268211-6B2C-4E04-B1C2-FC3B5232A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891" y="1898433"/>
            <a:ext cx="1560711" cy="15729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77" y="3543300"/>
            <a:ext cx="1916723" cy="1543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5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>
                <a:solidFill>
                  <a:srgbClr val="C00000"/>
                </a:solidFill>
              </a:rPr>
              <a:t>استراتيجيات تحقيق الاتزان </a:t>
            </a:r>
            <a:r>
              <a:rPr lang="ar-IQ" b="1" dirty="0" smtClean="0">
                <a:solidFill>
                  <a:srgbClr val="C00000"/>
                </a:solidFill>
              </a:rPr>
              <a:t>الانفعالي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b="1" dirty="0" smtClean="0">
                <a:solidFill>
                  <a:srgbClr val="92D050"/>
                </a:solidFill>
              </a:rPr>
              <a:t>1. </a:t>
            </a:r>
            <a:r>
              <a:rPr lang="ar-IQ" b="1" dirty="0">
                <a:solidFill>
                  <a:srgbClr val="92D050"/>
                </a:solidFill>
              </a:rPr>
              <a:t>التنفس العميق والاسترخاء: </a:t>
            </a:r>
            <a:r>
              <a:rPr lang="ar-IQ" dirty="0"/>
              <a:t>تمارين التنفس العميق وتقنيات الاسترخاء تساعد في تهدئة الجهاز العصبي وتخفيف الانفعالات السلبية.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ar-IQ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b="1" dirty="0">
                <a:solidFill>
                  <a:srgbClr val="92D050"/>
                </a:solidFill>
              </a:rPr>
              <a:t>2. التفكير الإيجابي</a:t>
            </a:r>
            <a:r>
              <a:rPr lang="ar-IQ" dirty="0"/>
              <a:t>: تدريب العقل على رؤية الجوانب الإيجابية في المواقف المختلفة يساعد على التعامل مع الضغوط بشكل أفضل.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ar-IQ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b="1" dirty="0">
                <a:solidFill>
                  <a:srgbClr val="92D050"/>
                </a:solidFill>
              </a:rPr>
              <a:t>3. التعبير عن المشاعر بطريقة صحية</a:t>
            </a:r>
            <a:r>
              <a:rPr lang="ar-IQ" dirty="0"/>
              <a:t>: بدلاً من كبت المشاعر أو الانفجار بها، يمكن التعبير عنها من خلال الحوار أو الكتابة.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696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>
                <a:solidFill>
                  <a:srgbClr val="C00000"/>
                </a:solidFill>
                <a:ea typeface="+mn-ea"/>
                <a:cs typeface="Times New Roman"/>
              </a:rPr>
              <a:t>استراتيجيات تحقيق الاتزان الانفعالي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b="1" dirty="0" smtClean="0">
                <a:solidFill>
                  <a:srgbClr val="92D050"/>
                </a:solidFill>
              </a:rPr>
              <a:t>4. </a:t>
            </a:r>
            <a:r>
              <a:rPr lang="ar-IQ" b="1" dirty="0">
                <a:solidFill>
                  <a:srgbClr val="92D050"/>
                </a:solidFill>
              </a:rPr>
              <a:t>ممارسة الرياضة: </a:t>
            </a:r>
            <a:r>
              <a:rPr lang="ar-IQ" dirty="0"/>
              <a:t>النشاط البدني يساهم في تحرير الطاقة السلبية وتعزيز الشعور بالراحة النفسية.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ar-IQ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ar-IQ" b="1" dirty="0">
                <a:solidFill>
                  <a:srgbClr val="92D050"/>
                </a:solidFill>
              </a:rPr>
              <a:t>5. تنمية مهارات الذكاء العاطفي: </a:t>
            </a:r>
            <a:r>
              <a:rPr lang="ar-IQ" dirty="0"/>
              <a:t>يشمل هذا التعرف على مشاعرك ومشاعر الآخرين، والتحكم في هذه المشاعر بطرق صحية</a:t>
            </a:r>
            <a:r>
              <a:rPr lang="ar-IQ" dirty="0" smtClean="0"/>
              <a:t>.</a:t>
            </a:r>
            <a:endParaRPr lang="ar-IQ" dirty="0"/>
          </a:p>
          <a:p>
            <a:endParaRPr lang="ar-IQ" dirty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IQ" b="1" dirty="0">
                <a:solidFill>
                  <a:srgbClr val="FF0000"/>
                </a:solidFill>
              </a:rPr>
              <a:t>خاتمة: الاتزان الانفعالي ليس مجرد مهارة يمكن تعلمها، بل هو جزء من عملية النمو النفسي للفرد. مع الوقت والممارسة، يمكن لأي شخص أن يطور هذه القدرة لتحقيق حياة أكثر استقرارًا وسعادة.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7428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6000" b="1" dirty="0" smtClean="0">
                <a:solidFill>
                  <a:srgbClr val="FF0000"/>
                </a:solidFill>
              </a:rPr>
              <a:t>حكمة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778" y="2574517"/>
            <a:ext cx="9601196" cy="33189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IQ" b="1" dirty="0">
                <a:solidFill>
                  <a:srgbClr val="C00000"/>
                </a:solidFill>
              </a:rPr>
              <a:t>لا تمنح مفتاح سعادتك لاحد وكن انت المالك لهذا المفتاح واجعل لهذا المفتاح سلسة مربوطة على عنقك اسمها </a:t>
            </a:r>
            <a:r>
              <a:rPr lang="ar-IQ" sz="3200" b="1" u="sng" dirty="0">
                <a:solidFill>
                  <a:srgbClr val="00B0F0"/>
                </a:solidFill>
              </a:rPr>
              <a:t>الثقة بالله </a:t>
            </a:r>
            <a:r>
              <a:rPr lang="ar-IQ" b="1" dirty="0">
                <a:solidFill>
                  <a:srgbClr val="C00000"/>
                </a:solidFill>
              </a:rPr>
              <a:t>فهي اساسا لكل سعادة 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12</a:t>
            </a:fld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53" y="4607469"/>
            <a:ext cx="2237765" cy="1213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1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FDCAA995-A062-41A0-BF36-3DEA1F65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="" xmlns:a16="http://schemas.microsoft.com/office/drawing/2014/main" id="{56F64401-1721-41A7-AE8D-1488C5CAB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6523"/>
            <a:ext cx="12323298" cy="66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9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6000" b="1" dirty="0" smtClean="0"/>
              <a:t>بسم الله الرحمن الرحيم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rgbClr val="468847"/>
              </a:solidFill>
              <a:latin typeface="hafs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46884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}</a:t>
            </a:r>
            <a:r>
              <a:rPr lang="ar-IQ" sz="3600" b="1" dirty="0" smtClean="0">
                <a:solidFill>
                  <a:srgbClr val="46884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وَالْكَاظِمِينَ </a:t>
            </a:r>
            <a:r>
              <a:rPr lang="ar-IQ" sz="3600" b="1" dirty="0">
                <a:solidFill>
                  <a:srgbClr val="46884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الْغَيْظَ وَالْعَافِينَ عَنِ </a:t>
            </a:r>
            <a:r>
              <a:rPr lang="ar-IQ" sz="3600" b="1" dirty="0" smtClean="0">
                <a:solidFill>
                  <a:srgbClr val="46884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النَّاسِ </a:t>
            </a:r>
            <a:r>
              <a:rPr lang="ar-IQ" sz="3600" b="1" dirty="0">
                <a:solidFill>
                  <a:srgbClr val="46884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ۗ </a:t>
            </a:r>
            <a:r>
              <a:rPr lang="ar-IQ" sz="3600" b="1" dirty="0" smtClean="0">
                <a:solidFill>
                  <a:srgbClr val="46884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وَاللَّهُ </a:t>
            </a:r>
            <a:r>
              <a:rPr lang="ar-IQ" sz="3600" b="1" dirty="0">
                <a:solidFill>
                  <a:srgbClr val="46884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يُحِبُّ </a:t>
            </a:r>
            <a:r>
              <a:rPr lang="ar-IQ" sz="3600" b="1" dirty="0" smtClean="0">
                <a:solidFill>
                  <a:srgbClr val="46884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الْمُحْسِنِينَ</a:t>
            </a:r>
            <a:r>
              <a:rPr lang="en-US" sz="3600" b="1" dirty="0" smtClean="0">
                <a:solidFill>
                  <a:srgbClr val="46884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{</a:t>
            </a:r>
          </a:p>
          <a:p>
            <a:pPr marL="0" indent="0" algn="ctr">
              <a:buNone/>
            </a:pPr>
            <a:r>
              <a:rPr lang="ar-IQ" sz="3600" b="1" dirty="0" smtClean="0">
                <a:solidFill>
                  <a:srgbClr val="468847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صدق الله العلي العظيم </a:t>
            </a:r>
          </a:p>
          <a:p>
            <a:pPr marL="0" indent="0" algn="l">
              <a:buNone/>
            </a:pPr>
            <a:r>
              <a:rPr lang="ar-IQ" b="1" dirty="0">
                <a:solidFill>
                  <a:srgbClr val="468847"/>
                </a:solidFill>
                <a:latin typeface="hafs"/>
              </a:rPr>
              <a:t>سورة ال عمران (134)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z="2000" b="1" smtClean="0"/>
              <a:t>2</a:t>
            </a:fld>
            <a:endParaRPr lang="ar-IQ" sz="2000" b="1" dirty="0"/>
          </a:p>
        </p:txBody>
      </p:sp>
    </p:spTree>
    <p:extLst>
      <p:ext uri="{BB962C8B-B14F-4D97-AF65-F5344CB8AC3E}">
        <p14:creationId xmlns:p14="http://schemas.microsoft.com/office/powerpoint/2010/main" val="400838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B86E2C56-02F2-4F9B-86E2-EDD33F499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55077"/>
            <a:ext cx="9601196" cy="48207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None/>
            </a:pPr>
            <a:r>
              <a:rPr lang="ar-IQ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الاتزان الانفعالي</a:t>
            </a:r>
            <a:r>
              <a:rPr lang="ar-IQ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ar-IQ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هو مدى قدرة الفرد على فهم مشاعره وضبطها، بحيث تكون مناسبة للمواقف والمثيرات التي تستدعيها، مع ثبات الاستجابات الانفعالية في المواقف </a:t>
            </a:r>
            <a:r>
              <a:rPr lang="ar-IQ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المتشابهة.</a:t>
            </a:r>
          </a:p>
          <a:p>
            <a:pPr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</a:pPr>
            <a:r>
              <a:rPr lang="ar-IQ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الاتزان الانفعالي يشير الى الاستجابة للأحداث اليومية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None/>
            </a:pPr>
            <a:r>
              <a:rPr lang="ar-IQ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والمواقف الصعبة بطريقة هادئة ومدروسة دون الانجراف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None/>
            </a:pPr>
            <a:r>
              <a:rPr lang="ar-IQ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وراء المشاعر السلبية مثل الغضب,الحزن, او الخوف حيث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None/>
            </a:pPr>
            <a:r>
              <a:rPr lang="ar-IQ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يتميز الشخص الذي يتمتع بالاتزان الانفعالي بقدرته على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None/>
            </a:pPr>
            <a:r>
              <a:rPr lang="ar-IQ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التعامل مع المشاعر السلبية والايجابية بطريقة صحية وفعالة</a:t>
            </a:r>
            <a:r>
              <a:rPr lang="ar-IQ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ar-IQ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2A616214-E42A-4F81-9A91-02113D90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z="2000" b="1" smtClean="0"/>
              <a:t>3</a:t>
            </a:fld>
            <a:endParaRPr lang="ar-IQ" sz="20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51" y="2839915"/>
            <a:ext cx="2600337" cy="2936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4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22B0853-7252-4596-9E9C-4E23CFD0573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6000" b="1" dirty="0" smtClean="0">
                <a:solidFill>
                  <a:srgbClr val="FF0000"/>
                </a:solidFill>
              </a:rPr>
              <a:t>اثر الاتزان الانفعالي على الممرضين</a:t>
            </a:r>
            <a:endParaRPr lang="ar-IQ" sz="6000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E5C9E087-C395-4574-8654-DCA7C221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ar-IQ" sz="2000" b="1" dirty="0"/>
              <a:t>4</a:t>
            </a:r>
            <a:endParaRPr lang="ar-IQ" sz="105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IQ" dirty="0"/>
              <a:t>ا</a:t>
            </a:r>
            <a:r>
              <a:rPr lang="ar-IQ" dirty="0" smtClean="0"/>
              <a:t>لاتزان </a:t>
            </a:r>
            <a:r>
              <a:rPr lang="ar-IQ" dirty="0"/>
              <a:t>الانفعالي له تأثير كبير على </a:t>
            </a:r>
            <a:r>
              <a:rPr lang="ar-IQ" dirty="0" smtClean="0"/>
              <a:t>الممرضين، </a:t>
            </a:r>
            <a:r>
              <a:rPr lang="ar-IQ" dirty="0"/>
              <a:t>حيث يواجهون في بيئة عملهم ضغوطات وتحديات متعددة تتطلب منهم القدرة على التحكم في مشاعرهم والانفعالات. إليك بعض التأثيرات الإيجابية للاتزان الانفعالي على </a:t>
            </a:r>
            <a:r>
              <a:rPr lang="ar-IQ" dirty="0" smtClean="0"/>
              <a:t>الممرضين.</a:t>
            </a:r>
          </a:p>
          <a:p>
            <a:pPr marL="0" indent="0">
              <a:buClr>
                <a:srgbClr val="FF0000"/>
              </a:buClr>
              <a:buNone/>
            </a:pPr>
            <a:endParaRPr lang="ar-IQ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IQ" dirty="0" smtClean="0"/>
              <a:t>1. </a:t>
            </a:r>
            <a:r>
              <a:rPr lang="ar-IQ" b="1" dirty="0">
                <a:solidFill>
                  <a:srgbClr val="00B0F0"/>
                </a:solidFill>
              </a:rPr>
              <a:t>التعامل مع الضغوط: </a:t>
            </a:r>
            <a:r>
              <a:rPr lang="ar-IQ" dirty="0"/>
              <a:t>الممرضون يواجهون حالات طوارئ مستمرة، ويتعرضون لضغوط العمل العالية. يساعد الاتزان الانفعالي في التعامل مع هذه الضغوط بطريقة صحية وفعّالة دون الانهيار النفسي أو الانفعال الزائد.</a:t>
            </a:r>
          </a:p>
          <a:p>
            <a:endParaRPr lang="ar-IQ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8579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FD7AD141-F251-4FD3-B38C-8053F021472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3600" b="1" dirty="0">
                <a:ln>
                  <a:noFill/>
                </a:ln>
                <a:solidFill>
                  <a:srgbClr val="92D050"/>
                </a:solidFill>
              </a:rPr>
              <a:t>التأثيرات الإيجابية للاتزان الانفعالي على الممرضين</a:t>
            </a:r>
            <a:endParaRPr lang="ar-IQ" sz="5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8016081A-173C-428C-9925-A52A0BCE7FE0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IQ" b="1" dirty="0" smtClean="0">
                <a:solidFill>
                  <a:srgbClr val="00B0F0"/>
                </a:solidFill>
              </a:rPr>
              <a:t>4. </a:t>
            </a:r>
            <a:r>
              <a:rPr lang="ar-IQ" b="1" dirty="0">
                <a:solidFill>
                  <a:srgbClr val="00B0F0"/>
                </a:solidFill>
              </a:rPr>
              <a:t>الوقاية من الاحتراق الوظيفي: </a:t>
            </a:r>
            <a:r>
              <a:rPr lang="ar-IQ" dirty="0"/>
              <a:t>الاحتراق الوظيفي هو مشكلة شائعة في مهنة التمريض بسبب الإجهاد المستمر. يساعد الاتزان الانفعالي في تقليل فرص الإصابة بالاحتراق الوظيفي من خلال إدارة التوتر بطريقة صحية.</a:t>
            </a:r>
          </a:p>
          <a:p>
            <a:pPr marL="0" indent="0">
              <a:buClr>
                <a:srgbClr val="FF0000"/>
              </a:buClr>
              <a:buNone/>
            </a:pPr>
            <a:endParaRPr lang="ar-IQ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IQ" b="1" dirty="0">
                <a:solidFill>
                  <a:srgbClr val="00B0F0"/>
                </a:solidFill>
              </a:rPr>
              <a:t>5. تحسين بيئة العمل</a:t>
            </a:r>
            <a:r>
              <a:rPr lang="ar-IQ" dirty="0">
                <a:solidFill>
                  <a:srgbClr val="00B0F0"/>
                </a:solidFill>
              </a:rPr>
              <a:t>: </a:t>
            </a:r>
            <a:r>
              <a:rPr lang="ar-IQ" dirty="0"/>
              <a:t>الممرضون الذين يتمتعون باتزان انفعالي يساهمون في خلق بيئة عمل إيجابية وأكثر دعمًا لزملائهم، مما يعزز التعاون ويقلل من النزاعات الداخلية.</a:t>
            </a:r>
          </a:p>
          <a:p>
            <a:pPr marL="0" indent="0" algn="r">
              <a:buNone/>
            </a:pPr>
            <a:endParaRPr lang="ar-IQ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1D8E133E-D23D-4044-8C01-AFEC3D3F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361462"/>
          </a:xfrm>
        </p:spPr>
        <p:txBody>
          <a:bodyPr/>
          <a:lstStyle/>
          <a:p>
            <a:pPr algn="ctr"/>
            <a:r>
              <a:rPr lang="ar-IQ" sz="1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6817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B3554E3-D51C-48CB-B9BC-F2818BD0CBE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3600" b="1" dirty="0">
                <a:ln>
                  <a:noFill/>
                </a:ln>
                <a:solidFill>
                  <a:srgbClr val="92D050"/>
                </a:solidFill>
              </a:rPr>
              <a:t>التأثيرات الإيجابية للاتزان الانفعالي على الممرضين</a:t>
            </a:r>
            <a:endParaRPr lang="ar-IQ" sz="8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4CA522C9-8A2A-4B8A-B432-F55DFC537E81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IQ" b="1" dirty="0" smtClean="0">
                <a:solidFill>
                  <a:srgbClr val="00B0F0"/>
                </a:solidFill>
              </a:rPr>
              <a:t>2. </a:t>
            </a:r>
            <a:r>
              <a:rPr lang="ar-IQ" b="1" dirty="0">
                <a:solidFill>
                  <a:srgbClr val="00B0F0"/>
                </a:solidFill>
              </a:rPr>
              <a:t>جودة الرعاية الصحية</a:t>
            </a:r>
            <a:r>
              <a:rPr lang="ar-IQ" dirty="0"/>
              <a:t>: الممرض الذي يتمتع بالاتزان الانفعالي يكون قادرًا على تقديم رعاية أفضل للمرضى، إذ يكون أكثر تركيزًا وهدوءًا، مما ينعكس إيجابيًا على جودة العناية المقدمة.</a:t>
            </a:r>
          </a:p>
          <a:p>
            <a:pPr marL="0" indent="0">
              <a:buClr>
                <a:srgbClr val="FF0000"/>
              </a:buClr>
              <a:buNone/>
            </a:pPr>
            <a:endParaRPr lang="ar-IQ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IQ" b="1" dirty="0">
                <a:solidFill>
                  <a:srgbClr val="00B0F0"/>
                </a:solidFill>
              </a:rPr>
              <a:t>3. التواصل الفعّال مع المرضى وأسرهم: </a:t>
            </a:r>
            <a:r>
              <a:rPr lang="ar-IQ" dirty="0"/>
              <a:t>الاتزان الانفعالي يمكّن الممرضين من التواصل بشكل أكثر فعالية مع المرضى وأسرهم، حتى في المواقف الصعبة أو الحساسة. هذا يساعد في تهدئة المرضى وبناء علاقة ثقة.</a:t>
            </a:r>
          </a:p>
          <a:p>
            <a:pPr algn="r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ar-IQ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B6259713-18F2-43AE-83F3-9357C6E7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ar-IQ" sz="2000" b="1" dirty="0"/>
              <a:t>5</a:t>
            </a:r>
            <a:endParaRPr lang="ar-IQ" sz="1050" b="1" dirty="0"/>
          </a:p>
        </p:txBody>
      </p:sp>
    </p:spTree>
    <p:extLst>
      <p:ext uri="{BB962C8B-B14F-4D97-AF65-F5344CB8AC3E}">
        <p14:creationId xmlns:p14="http://schemas.microsoft.com/office/powerpoint/2010/main" val="38125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IQ" sz="3600" b="1" dirty="0">
                <a:ln>
                  <a:noFill/>
                </a:ln>
                <a:solidFill>
                  <a:srgbClr val="92D050"/>
                </a:solidFill>
              </a:rPr>
              <a:t>التأثيرات الإيجابية للاتزان الانفعالي على الممرضين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ar-IQ" b="1" dirty="0" smtClean="0">
                <a:solidFill>
                  <a:srgbClr val="00B0F0"/>
                </a:solidFill>
              </a:rPr>
              <a:t>6. </a:t>
            </a:r>
            <a:r>
              <a:rPr lang="ar-IQ" b="1" dirty="0">
                <a:solidFill>
                  <a:srgbClr val="00B0F0"/>
                </a:solidFill>
              </a:rPr>
              <a:t>القدرة على اتخاذ القرارات الحاسمة</a:t>
            </a:r>
            <a:r>
              <a:rPr lang="ar-IQ" dirty="0"/>
              <a:t>: في مهنة التمريض، قد تتطلب بعض المواقف اتخاذ قرارات سريعة وحاسمة. الاتزان الانفعالي يساعد في اتخاذ هذه القرارات دون أن تؤثر الضغوطات الخارجية على الحكم السليم</a:t>
            </a:r>
            <a:r>
              <a:rPr lang="ar-IQ" dirty="0" smtClean="0"/>
              <a:t>.</a:t>
            </a:r>
            <a:endParaRPr lang="ar-IQ" dirty="0"/>
          </a:p>
          <a:p>
            <a:endParaRPr lang="ar-IQ" dirty="0"/>
          </a:p>
          <a:p>
            <a:pPr>
              <a:buFont typeface="Wingdings" panose="05000000000000000000" pitchFamily="2" charset="2"/>
              <a:buChar char="v"/>
            </a:pPr>
            <a:r>
              <a:rPr lang="ar-IQ" dirty="0"/>
              <a:t>باختصار، الاتزان الانفعالي يعد عاملًا أساسيًا للممرضين لتقديم رعاية فعّالة وتحسين صحتهم النفسية والجسدية، كما أنه يعزز من بيئة العمل ويقلل من مستويات الإجهاد.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787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>
                <a:solidFill>
                  <a:srgbClr val="00B0F0"/>
                </a:solidFill>
              </a:rPr>
              <a:t>أسباب عدم الاتزان </a:t>
            </a:r>
            <a:r>
              <a:rPr lang="ar-IQ" b="1" dirty="0" smtClean="0">
                <a:solidFill>
                  <a:srgbClr val="00B0F0"/>
                </a:solidFill>
              </a:rPr>
              <a:t>الانفعالي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ar-IQ" dirty="0" smtClean="0"/>
              <a:t>1</a:t>
            </a:r>
            <a:r>
              <a:rPr lang="ar-IQ" sz="2600" b="1" dirty="0" smtClean="0">
                <a:solidFill>
                  <a:srgbClr val="FFC000"/>
                </a:solidFill>
              </a:rPr>
              <a:t>. </a:t>
            </a:r>
            <a:r>
              <a:rPr lang="ar-IQ" sz="2600" b="1" dirty="0">
                <a:solidFill>
                  <a:srgbClr val="FFC000"/>
                </a:solidFill>
              </a:rPr>
              <a:t>الضغوط اليومية</a:t>
            </a:r>
            <a:r>
              <a:rPr lang="ar-IQ" sz="2600" dirty="0"/>
              <a:t>: سواء كانت من العمل أو الحياة الشخصية، فإن الضغوط المستمرة تؤثر على القدرة على الحفاظ على الهدوء</a:t>
            </a:r>
            <a:r>
              <a:rPr lang="ar-IQ" sz="2600" dirty="0" smtClean="0"/>
              <a:t>.</a:t>
            </a:r>
            <a:endParaRPr lang="ar-IQ" sz="2600" dirty="0"/>
          </a:p>
          <a:p>
            <a:r>
              <a:rPr lang="ar-IQ" sz="2600" dirty="0"/>
              <a:t>2. </a:t>
            </a:r>
            <a:r>
              <a:rPr lang="ar-IQ" sz="2600" b="1" dirty="0">
                <a:solidFill>
                  <a:srgbClr val="FFC000"/>
                </a:solidFill>
              </a:rPr>
              <a:t>التربية والخلفية النفسية</a:t>
            </a:r>
            <a:r>
              <a:rPr lang="ar-IQ" sz="2600" dirty="0"/>
              <a:t>: تنشئة الفرد تلعب دورًا كبيرًا في تطوير مهارات التكيف مع الانفعالات</a:t>
            </a:r>
            <a:r>
              <a:rPr lang="ar-IQ" sz="2600" dirty="0" smtClean="0"/>
              <a:t>.</a:t>
            </a:r>
            <a:endParaRPr lang="ar-IQ" sz="2600" dirty="0"/>
          </a:p>
          <a:p>
            <a:r>
              <a:rPr lang="ar-IQ" sz="2600" dirty="0"/>
              <a:t>3. </a:t>
            </a:r>
            <a:r>
              <a:rPr lang="ar-IQ" sz="2600" b="1" dirty="0">
                <a:solidFill>
                  <a:srgbClr val="FFC000"/>
                </a:solidFill>
              </a:rPr>
              <a:t>البيئة المحيطة: </a:t>
            </a:r>
            <a:r>
              <a:rPr lang="ar-IQ" sz="2600" dirty="0"/>
              <a:t>العوامل الخارجية، مثل الثقافة والبيئة الاجتماعية، تؤثر في كيفية تعامل الفرد مع مشاعره</a:t>
            </a:r>
            <a:r>
              <a:rPr lang="ar-IQ" sz="2600" dirty="0" smtClean="0"/>
              <a:t>.</a:t>
            </a:r>
            <a:endParaRPr lang="ar-IQ" sz="2600" dirty="0"/>
          </a:p>
          <a:p>
            <a:r>
              <a:rPr lang="ar-IQ" sz="2600" dirty="0"/>
              <a:t>4. </a:t>
            </a:r>
            <a:r>
              <a:rPr lang="ar-IQ" sz="2600" b="1" dirty="0">
                <a:solidFill>
                  <a:srgbClr val="FFC000"/>
                </a:solidFill>
              </a:rPr>
              <a:t>الاضطرابات النفسية: </a:t>
            </a:r>
            <a:r>
              <a:rPr lang="ar-IQ" sz="2600" dirty="0"/>
              <a:t>مثل الاكتئاب أو اضطرابات القلق، قد تؤدي إلى عدم التوازن الانفعالي.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608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D2E4-DD0D-4BD3-9558-5747307DFAAC}" type="slidenum">
              <a:rPr lang="ar-IQ" smtClean="0"/>
              <a:t>9</a:t>
            </a:fld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4" y="562708"/>
            <a:ext cx="10972799" cy="5723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5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750</TotalTime>
  <Words>672</Words>
  <Application>Microsoft Office PowerPoint</Application>
  <PresentationFormat>Custom</PresentationFormat>
  <Paragraphs>63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عضوي</vt:lpstr>
      <vt:lpstr>الاتزان الانفعالي  لدى الممرضين</vt:lpstr>
      <vt:lpstr>بسم الله الرحمن الرحيم</vt:lpstr>
      <vt:lpstr>PowerPoint Presentation</vt:lpstr>
      <vt:lpstr>اثر الاتزان الانفعالي على الممرضين</vt:lpstr>
      <vt:lpstr>التأثيرات الإيجابية للاتزان الانفعالي على الممرضين</vt:lpstr>
      <vt:lpstr>التأثيرات الإيجابية للاتزان الانفعالي على الممرضين</vt:lpstr>
      <vt:lpstr>التأثيرات الإيجابية للاتزان الانفعالي على الممرضين</vt:lpstr>
      <vt:lpstr>أسباب عدم الاتزان الانفعالي</vt:lpstr>
      <vt:lpstr>PowerPoint Presentation</vt:lpstr>
      <vt:lpstr>استراتيجيات تحقيق الاتزان الانفعالي</vt:lpstr>
      <vt:lpstr>استراتيجيات تحقيق الاتزان الانفعالي</vt:lpstr>
      <vt:lpstr>حكمة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</dc:title>
  <dc:creator>DELL</dc:creator>
  <cp:lastModifiedBy>zahraa hussein</cp:lastModifiedBy>
  <cp:revision>28</cp:revision>
  <cp:lastPrinted>2022-10-01T10:08:33Z</cp:lastPrinted>
  <dcterms:created xsi:type="dcterms:W3CDTF">2022-09-30T17:10:22Z</dcterms:created>
  <dcterms:modified xsi:type="dcterms:W3CDTF">2024-12-27T16:22:23Z</dcterms:modified>
</cp:coreProperties>
</file>