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sldIdLst>
    <p:sldId id="256" r:id="rId2"/>
    <p:sldId id="265" r:id="rId3"/>
    <p:sldId id="266" r:id="rId4"/>
    <p:sldId id="267" r:id="rId5"/>
    <p:sldId id="268" r:id="rId6"/>
    <p:sldId id="269" r:id="rId7"/>
    <p:sldId id="271" r:id="rId8"/>
    <p:sldId id="276" r:id="rId9"/>
    <p:sldId id="277" r:id="rId10"/>
    <p:sldId id="278" r:id="rId11"/>
    <p:sldId id="279" r:id="rId12"/>
    <p:sldId id="280" r:id="rId13"/>
    <p:sldId id="281" r:id="rId14"/>
    <p:sldId id="283" r:id="rId15"/>
    <p:sldId id="285"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04210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90897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516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50448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560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442402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012209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4813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10104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15408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3205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89711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79050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48174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21178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04/09/1446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26779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8ABB09-4A1D-463E-8065-109CC2B7EFAA}" type="datetimeFigureOut">
              <a:rPr lang="ar-SA" smtClean="0"/>
              <a:pPr/>
              <a:t>04/09/1446</a:t>
            </a:fld>
            <a:endParaRPr lang="ar-S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3408503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404664"/>
            <a:ext cx="7920880" cy="2520280"/>
          </a:xfrm>
        </p:spPr>
        <p:txBody>
          <a:bodyPr>
            <a:noAutofit/>
          </a:bodyPr>
          <a:lstStyle/>
          <a:p>
            <a:pPr algn="ctr">
              <a:lnSpc>
                <a:spcPct val="250000"/>
              </a:lnSpc>
            </a:pPr>
            <a:r>
              <a:rPr lang="ar-IQ" sz="4000" b="1" dirty="0">
                <a:solidFill>
                  <a:srgbClr val="FF0000"/>
                </a:solidFill>
                <a:latin typeface="High Tower Text" panose="02040502050506030303" pitchFamily="18" charset="0"/>
                <a:cs typeface="SKR HEAD1" pitchFamily="2" charset="-78"/>
              </a:rPr>
              <a:t/>
            </a:r>
            <a:br>
              <a:rPr lang="ar-IQ" sz="4000" b="1" dirty="0">
                <a:solidFill>
                  <a:srgbClr val="FF0000"/>
                </a:solidFill>
                <a:latin typeface="High Tower Text" panose="02040502050506030303" pitchFamily="18" charset="0"/>
                <a:cs typeface="SKR HEAD1" pitchFamily="2" charset="-78"/>
              </a:rPr>
            </a:br>
            <a:r>
              <a:rPr lang="ar-IQ" sz="3200" b="1" dirty="0">
                <a:solidFill>
                  <a:srgbClr val="FF0000"/>
                </a:solidFill>
                <a:latin typeface="High Tower Text" panose="02040502050506030303" pitchFamily="18" charset="0"/>
                <a:cs typeface="SKR HEAD1" pitchFamily="2" charset="-78"/>
              </a:rPr>
              <a:t>(نشر البحث العلمي المحلي لطلبة الدراسات العليا)</a:t>
            </a:r>
            <a:endParaRPr lang="en-US" sz="3200" b="1" dirty="0">
              <a:solidFill>
                <a:srgbClr val="FF0000"/>
              </a:solidFill>
              <a:latin typeface="High Tower Text" panose="02040502050506030303" pitchFamily="18" charset="0"/>
              <a:cs typeface="SKR HEAD1" pitchFamily="2" charset="-78"/>
            </a:endParaRPr>
          </a:p>
        </p:txBody>
      </p:sp>
      <p:sp>
        <p:nvSpPr>
          <p:cNvPr id="3" name="عنوان فرعي 2"/>
          <p:cNvSpPr>
            <a:spLocks noGrp="1"/>
          </p:cNvSpPr>
          <p:nvPr>
            <p:ph type="subTitle" idx="1"/>
          </p:nvPr>
        </p:nvSpPr>
        <p:spPr>
          <a:xfrm>
            <a:off x="1043608" y="3132461"/>
            <a:ext cx="6400800" cy="1889223"/>
          </a:xfrm>
        </p:spPr>
        <p:txBody>
          <a:bodyPr>
            <a:noAutofit/>
          </a:bodyPr>
          <a:lstStyle/>
          <a:p>
            <a:pPr algn="ctr"/>
            <a:r>
              <a:rPr lang="ar-IQ" sz="2400" b="1" dirty="0">
                <a:solidFill>
                  <a:srgbClr val="0070C0"/>
                </a:solidFill>
                <a:cs typeface="SKR HEAD1" pitchFamily="2" charset="-78"/>
              </a:rPr>
              <a:t>م.م. نور انور نجم- </a:t>
            </a:r>
            <a:r>
              <a:rPr lang="ar-IQ" sz="2400" b="1">
                <a:solidFill>
                  <a:srgbClr val="0070C0"/>
                </a:solidFill>
                <a:cs typeface="SKR HEAD1" pitchFamily="2" charset="-78"/>
              </a:rPr>
              <a:t>مسؤول تدقيق </a:t>
            </a:r>
            <a:r>
              <a:rPr lang="ar-IQ" sz="2400" b="1" dirty="0">
                <a:solidFill>
                  <a:srgbClr val="0070C0"/>
                </a:solidFill>
                <a:cs typeface="SKR HEAD1" pitchFamily="2" charset="-78"/>
              </a:rPr>
              <a:t>منهجية البحوث العربية</a:t>
            </a:r>
          </a:p>
          <a:p>
            <a:pPr algn="ctr"/>
            <a:r>
              <a:rPr lang="ar-IQ" sz="2400" b="1" dirty="0">
                <a:solidFill>
                  <a:srgbClr val="0070C0"/>
                </a:solidFill>
                <a:cs typeface="SKR HEAD1" pitchFamily="2" charset="-78"/>
              </a:rPr>
              <a:t>م.م.لعيا حيدر ابراهيم- مسؤول الاستلال الالكتروني</a:t>
            </a:r>
          </a:p>
        </p:txBody>
      </p:sp>
    </p:spTree>
    <p:extLst>
      <p:ext uri="{BB962C8B-B14F-4D97-AF65-F5344CB8AC3E}">
        <p14:creationId xmlns:p14="http://schemas.microsoft.com/office/powerpoint/2010/main" val="138833182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103F-E6FA-48FC-B816-65434B3F73CE}"/>
              </a:ext>
            </a:extLst>
          </p:cNvPr>
          <p:cNvSpPr>
            <a:spLocks noGrp="1"/>
          </p:cNvSpPr>
          <p:nvPr>
            <p:ph type="title"/>
          </p:nvPr>
        </p:nvSpPr>
        <p:spPr/>
        <p:txBody>
          <a:bodyPr/>
          <a:lstStyle/>
          <a:p>
            <a:r>
              <a:rPr lang="ar-IQ" dirty="0"/>
              <a:t>ملاء المعلومات </a:t>
            </a:r>
          </a:p>
        </p:txBody>
      </p:sp>
      <p:pic>
        <p:nvPicPr>
          <p:cNvPr id="6" name="Picture 5">
            <a:extLst>
              <a:ext uri="{FF2B5EF4-FFF2-40B4-BE49-F238E27FC236}">
                <a16:creationId xmlns:a16="http://schemas.microsoft.com/office/drawing/2014/main" id="{4F0C0C9B-2B87-44BD-B971-6EFC0F86C6E6}"/>
              </a:ext>
            </a:extLst>
          </p:cNvPr>
          <p:cNvPicPr>
            <a:picLocks noChangeAspect="1"/>
          </p:cNvPicPr>
          <p:nvPr/>
        </p:nvPicPr>
        <p:blipFill>
          <a:blip r:embed="rId2"/>
          <a:stretch>
            <a:fillRect/>
          </a:stretch>
        </p:blipFill>
        <p:spPr>
          <a:xfrm>
            <a:off x="251521" y="1552292"/>
            <a:ext cx="7560840" cy="4252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3071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7633-1A0A-4D93-B745-F9BD021197E8}"/>
              </a:ext>
            </a:extLst>
          </p:cNvPr>
          <p:cNvSpPr>
            <a:spLocks noGrp="1"/>
          </p:cNvSpPr>
          <p:nvPr>
            <p:ph type="title"/>
          </p:nvPr>
        </p:nvSpPr>
        <p:spPr/>
        <p:txBody>
          <a:bodyPr/>
          <a:lstStyle/>
          <a:p>
            <a:r>
              <a:rPr lang="en-US" dirty="0"/>
              <a:t>Add New source</a:t>
            </a:r>
            <a:endParaRPr lang="ar-IQ" dirty="0"/>
          </a:p>
        </p:txBody>
      </p:sp>
      <p:pic>
        <p:nvPicPr>
          <p:cNvPr id="6" name="Picture 5">
            <a:extLst>
              <a:ext uri="{FF2B5EF4-FFF2-40B4-BE49-F238E27FC236}">
                <a16:creationId xmlns:a16="http://schemas.microsoft.com/office/drawing/2014/main" id="{065C3881-DC3A-42B5-8FA5-4347D15CB130}"/>
              </a:ext>
            </a:extLst>
          </p:cNvPr>
          <p:cNvPicPr>
            <a:picLocks noChangeAspect="1"/>
          </p:cNvPicPr>
          <p:nvPr/>
        </p:nvPicPr>
        <p:blipFill>
          <a:blip r:embed="rId2"/>
          <a:stretch>
            <a:fillRect/>
          </a:stretch>
        </p:blipFill>
        <p:spPr>
          <a:xfrm>
            <a:off x="323528" y="1412776"/>
            <a:ext cx="7808872" cy="43924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2477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3A9B-A63C-45E2-87A5-EA018D57A782}"/>
              </a:ext>
            </a:extLst>
          </p:cNvPr>
          <p:cNvSpPr>
            <a:spLocks noGrp="1"/>
          </p:cNvSpPr>
          <p:nvPr>
            <p:ph type="title"/>
          </p:nvPr>
        </p:nvSpPr>
        <p:spPr/>
        <p:txBody>
          <a:bodyPr/>
          <a:lstStyle/>
          <a:p>
            <a:r>
              <a:rPr lang="en-US" dirty="0"/>
              <a:t>Insert</a:t>
            </a:r>
            <a:endParaRPr lang="ar-IQ" dirty="0"/>
          </a:p>
        </p:txBody>
      </p:sp>
      <p:pic>
        <p:nvPicPr>
          <p:cNvPr id="6" name="Picture 5">
            <a:extLst>
              <a:ext uri="{FF2B5EF4-FFF2-40B4-BE49-F238E27FC236}">
                <a16:creationId xmlns:a16="http://schemas.microsoft.com/office/drawing/2014/main" id="{2209F2A2-51A1-4F7B-B44E-F8B3FE61E0C7}"/>
              </a:ext>
            </a:extLst>
          </p:cNvPr>
          <p:cNvPicPr>
            <a:picLocks noChangeAspect="1"/>
          </p:cNvPicPr>
          <p:nvPr/>
        </p:nvPicPr>
        <p:blipFill>
          <a:blip r:embed="rId2"/>
          <a:stretch>
            <a:fillRect/>
          </a:stretch>
        </p:blipFill>
        <p:spPr>
          <a:xfrm>
            <a:off x="179512" y="1268760"/>
            <a:ext cx="7920880" cy="4455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4304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2F94-2835-4C2D-8996-48981F8E5A76}"/>
              </a:ext>
            </a:extLst>
          </p:cNvPr>
          <p:cNvSpPr>
            <a:spLocks noGrp="1"/>
          </p:cNvSpPr>
          <p:nvPr>
            <p:ph type="title"/>
          </p:nvPr>
        </p:nvSpPr>
        <p:spPr/>
        <p:txBody>
          <a:bodyPr/>
          <a:lstStyle/>
          <a:p>
            <a:r>
              <a:rPr lang="en-US" dirty="0"/>
              <a:t>Page Break</a:t>
            </a:r>
            <a:endParaRPr lang="ar-IQ" dirty="0"/>
          </a:p>
        </p:txBody>
      </p:sp>
      <p:pic>
        <p:nvPicPr>
          <p:cNvPr id="7" name="Picture 6">
            <a:extLst>
              <a:ext uri="{FF2B5EF4-FFF2-40B4-BE49-F238E27FC236}">
                <a16:creationId xmlns:a16="http://schemas.microsoft.com/office/drawing/2014/main" id="{CAB8FAD6-6038-4398-834E-63ED08559328}"/>
              </a:ext>
            </a:extLst>
          </p:cNvPr>
          <p:cNvPicPr>
            <a:picLocks noChangeAspect="1"/>
          </p:cNvPicPr>
          <p:nvPr/>
        </p:nvPicPr>
        <p:blipFill>
          <a:blip r:embed="rId2"/>
          <a:stretch>
            <a:fillRect/>
          </a:stretch>
        </p:blipFill>
        <p:spPr>
          <a:xfrm>
            <a:off x="347528" y="1435278"/>
            <a:ext cx="7896879" cy="4441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179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EB4F-C9D8-4C4D-9F99-4989A1302084}"/>
              </a:ext>
            </a:extLst>
          </p:cNvPr>
          <p:cNvSpPr>
            <a:spLocks noGrp="1"/>
          </p:cNvSpPr>
          <p:nvPr>
            <p:ph type="title"/>
          </p:nvPr>
        </p:nvSpPr>
        <p:spPr/>
        <p:txBody>
          <a:bodyPr/>
          <a:lstStyle/>
          <a:p>
            <a:r>
              <a:rPr lang="en-US" dirty="0"/>
              <a:t>Bibliography</a:t>
            </a:r>
            <a:endParaRPr lang="ar-IQ" dirty="0"/>
          </a:p>
        </p:txBody>
      </p:sp>
      <p:pic>
        <p:nvPicPr>
          <p:cNvPr id="6" name="Picture 5">
            <a:extLst>
              <a:ext uri="{FF2B5EF4-FFF2-40B4-BE49-F238E27FC236}">
                <a16:creationId xmlns:a16="http://schemas.microsoft.com/office/drawing/2014/main" id="{7A417B85-7602-4359-9CF4-79DE42AAB924}"/>
              </a:ext>
            </a:extLst>
          </p:cNvPr>
          <p:cNvPicPr>
            <a:picLocks noChangeAspect="1"/>
          </p:cNvPicPr>
          <p:nvPr/>
        </p:nvPicPr>
        <p:blipFill>
          <a:blip r:embed="rId2"/>
          <a:stretch>
            <a:fillRect/>
          </a:stretch>
        </p:blipFill>
        <p:spPr>
          <a:xfrm>
            <a:off x="347530" y="1268760"/>
            <a:ext cx="8064897" cy="453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0667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C5FB-A529-48C8-9046-68531BCB00B5}"/>
              </a:ext>
            </a:extLst>
          </p:cNvPr>
          <p:cNvSpPr>
            <a:spLocks noGrp="1"/>
          </p:cNvSpPr>
          <p:nvPr>
            <p:ph type="title"/>
          </p:nvPr>
        </p:nvSpPr>
        <p:spPr/>
        <p:txBody>
          <a:bodyPr/>
          <a:lstStyle/>
          <a:p>
            <a:r>
              <a:rPr lang="ar-IQ" dirty="0"/>
              <a:t>ظهور قائمة المصادر في نهاية البحث</a:t>
            </a:r>
          </a:p>
        </p:txBody>
      </p:sp>
      <p:pic>
        <p:nvPicPr>
          <p:cNvPr id="7" name="Picture 6">
            <a:extLst>
              <a:ext uri="{FF2B5EF4-FFF2-40B4-BE49-F238E27FC236}">
                <a16:creationId xmlns:a16="http://schemas.microsoft.com/office/drawing/2014/main" id="{35801AF0-490E-401E-B774-A4988A9F5974}"/>
              </a:ext>
            </a:extLst>
          </p:cNvPr>
          <p:cNvPicPr>
            <a:picLocks noChangeAspect="1"/>
          </p:cNvPicPr>
          <p:nvPr/>
        </p:nvPicPr>
        <p:blipFill>
          <a:blip r:embed="rId2"/>
          <a:stretch>
            <a:fillRect/>
          </a:stretch>
        </p:blipFill>
        <p:spPr>
          <a:xfrm>
            <a:off x="580948" y="1930399"/>
            <a:ext cx="6871371" cy="3865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416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5555" y="980728"/>
            <a:ext cx="6347713" cy="1320800"/>
          </a:xfrm>
        </p:spPr>
        <p:txBody>
          <a:bodyPr>
            <a:normAutofit/>
          </a:bodyPr>
          <a:lstStyle/>
          <a:p>
            <a:pPr algn="ctr"/>
            <a:r>
              <a:rPr lang="ar-IQ" dirty="0">
                <a:solidFill>
                  <a:srgbClr val="FF0000"/>
                </a:solidFill>
              </a:rPr>
              <a:t/>
            </a:r>
            <a:br>
              <a:rPr lang="ar-IQ" dirty="0">
                <a:solidFill>
                  <a:srgbClr val="FF0000"/>
                </a:solidFill>
              </a:rPr>
            </a:br>
            <a:r>
              <a:rPr lang="ar-IQ" dirty="0">
                <a:solidFill>
                  <a:srgbClr val="FF0000"/>
                </a:solidFill>
              </a:rPr>
              <a:t>الاستجابة للمراجعات </a:t>
            </a:r>
            <a:endParaRPr lang="en-US" dirty="0">
              <a:solidFill>
                <a:srgbClr val="FF0000"/>
              </a:solidFill>
            </a:endParaRPr>
          </a:p>
        </p:txBody>
      </p:sp>
      <p:sp>
        <p:nvSpPr>
          <p:cNvPr id="2" name="Content Placeholder 1"/>
          <p:cNvSpPr>
            <a:spLocks noGrp="1"/>
          </p:cNvSpPr>
          <p:nvPr>
            <p:ph idx="1"/>
          </p:nvPr>
        </p:nvSpPr>
        <p:spPr>
          <a:xfrm>
            <a:off x="0" y="2420888"/>
            <a:ext cx="7778825" cy="3880773"/>
          </a:xfrm>
        </p:spPr>
        <p:txBody>
          <a:bodyPr/>
          <a:lstStyle/>
          <a:p>
            <a:pPr marL="0" indent="0" algn="r">
              <a:buNone/>
            </a:pPr>
            <a:endParaRPr lang="ar-IQ" dirty="0"/>
          </a:p>
          <a:p>
            <a:pPr marL="0" indent="0" algn="r">
              <a:lnSpc>
                <a:spcPct val="150000"/>
              </a:lnSpc>
              <a:buNone/>
            </a:pPr>
            <a:r>
              <a:rPr lang="ar-IQ" dirty="0"/>
              <a:t>مراجعة التعديلات المطلوبة من قبل المحكمين (لغوي وعلمي) ونظام الاستلال (في حالة كانت النسبة غير مناسبة للنشر) العمل عليها.</a:t>
            </a:r>
          </a:p>
          <a:p>
            <a:pPr marL="0" indent="0" algn="r">
              <a:lnSpc>
                <a:spcPct val="150000"/>
              </a:lnSpc>
              <a:buNone/>
            </a:pPr>
            <a:r>
              <a:rPr lang="ar-IQ" dirty="0"/>
              <a:t>ضرورة اعادة البحث للمجلة بعد التعديلات المطلوبة والالتزام بها مع الاشارة اليها بعد التعديل سواء كان التعديل من لغوي ، علمي ، او الاستلال).</a:t>
            </a:r>
            <a:endParaRPr lang="en-US" dirty="0"/>
          </a:p>
        </p:txBody>
      </p:sp>
    </p:spTree>
    <p:extLst>
      <p:ext uri="{BB962C8B-B14F-4D97-AF65-F5344CB8AC3E}">
        <p14:creationId xmlns:p14="http://schemas.microsoft.com/office/powerpoint/2010/main" val="296974064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7055" y="1124744"/>
            <a:ext cx="6347713" cy="1320800"/>
          </a:xfrm>
        </p:spPr>
        <p:txBody>
          <a:bodyPr>
            <a:normAutofit/>
          </a:bodyPr>
          <a:lstStyle/>
          <a:p>
            <a:pPr algn="ctr"/>
            <a:r>
              <a:rPr lang="ar-IQ" dirty="0">
                <a:solidFill>
                  <a:srgbClr val="FF0000"/>
                </a:solidFill>
              </a:rPr>
              <a:t>النشــــر </a:t>
            </a:r>
            <a:endParaRPr lang="en-US" dirty="0">
              <a:solidFill>
                <a:srgbClr val="FF0000"/>
              </a:solidFill>
            </a:endParaRPr>
          </a:p>
        </p:txBody>
      </p:sp>
      <p:sp>
        <p:nvSpPr>
          <p:cNvPr id="2" name="Content Placeholder 1"/>
          <p:cNvSpPr>
            <a:spLocks noGrp="1"/>
          </p:cNvSpPr>
          <p:nvPr>
            <p:ph idx="1"/>
          </p:nvPr>
        </p:nvSpPr>
        <p:spPr>
          <a:xfrm>
            <a:off x="-108520" y="2204864"/>
            <a:ext cx="8138865" cy="3880773"/>
          </a:xfrm>
        </p:spPr>
        <p:txBody>
          <a:bodyPr/>
          <a:lstStyle/>
          <a:p>
            <a:pPr marL="0" indent="0">
              <a:lnSpc>
                <a:spcPct val="150000"/>
              </a:lnSpc>
              <a:buNone/>
            </a:pPr>
            <a:r>
              <a:rPr lang="ar-IQ" dirty="0"/>
              <a:t>        بعد المراجعة النهائية للبحث يتم حصول الطالب على ...</a:t>
            </a:r>
          </a:p>
          <a:p>
            <a:pPr marL="0" indent="0" algn="r">
              <a:lnSpc>
                <a:spcPct val="150000"/>
              </a:lnSpc>
              <a:buNone/>
            </a:pPr>
            <a:r>
              <a:rPr lang="ar-IQ" dirty="0"/>
              <a:t>    اولاً : قبول النشر الخاص بالبحث وهذا ما يضمن للطالب تم قبول بحثهُ للنشر بعد       اكمال كافة ما ذكر اعلاه من تعديلاات واجراءات خاصة بالبحث والنشر.</a:t>
            </a:r>
          </a:p>
          <a:p>
            <a:pPr marL="0" indent="0" algn="r">
              <a:lnSpc>
                <a:spcPct val="150000"/>
              </a:lnSpc>
              <a:buNone/>
            </a:pPr>
            <a:r>
              <a:rPr lang="ar-IQ" dirty="0"/>
              <a:t>   ثانياً : انتظار الطالب للنشر البحث بأحد اعداد الخاصة بالمجلة بعد التعرف على نظام النشر سواء كانت المجلة دورية او نصف سنوية. </a:t>
            </a:r>
            <a:endParaRPr lang="en-US" dirty="0"/>
          </a:p>
        </p:txBody>
      </p:sp>
    </p:spTree>
    <p:extLst>
      <p:ext uri="{BB962C8B-B14F-4D97-AF65-F5344CB8AC3E}">
        <p14:creationId xmlns:p14="http://schemas.microsoft.com/office/powerpoint/2010/main" val="320043337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IQ" dirty="0">
                <a:solidFill>
                  <a:srgbClr val="FF0000"/>
                </a:solidFill>
              </a:rPr>
              <a:t/>
            </a:r>
            <a:br>
              <a:rPr lang="ar-IQ" dirty="0">
                <a:solidFill>
                  <a:srgbClr val="FF0000"/>
                </a:solidFill>
              </a:rPr>
            </a:br>
            <a:r>
              <a:rPr lang="ar-IQ" dirty="0">
                <a:solidFill>
                  <a:srgbClr val="FF0000"/>
                </a:solidFill>
              </a:rPr>
              <a:t>في النهاية </a:t>
            </a:r>
            <a:endParaRPr lang="en-US" dirty="0">
              <a:solidFill>
                <a:srgbClr val="FF0000"/>
              </a:solidFill>
            </a:endParaRPr>
          </a:p>
        </p:txBody>
      </p:sp>
      <p:sp>
        <p:nvSpPr>
          <p:cNvPr id="2" name="Content Placeholder 1"/>
          <p:cNvSpPr>
            <a:spLocks noGrp="1"/>
          </p:cNvSpPr>
          <p:nvPr>
            <p:ph idx="1"/>
          </p:nvPr>
        </p:nvSpPr>
        <p:spPr>
          <a:xfrm>
            <a:off x="755576" y="1988840"/>
            <a:ext cx="6347714" cy="3880773"/>
          </a:xfrm>
        </p:spPr>
        <p:txBody>
          <a:bodyPr/>
          <a:lstStyle/>
          <a:p>
            <a:pPr marL="0" indent="0" algn="ctr">
              <a:buNone/>
            </a:pPr>
            <a:endParaRPr lang="ar-IQ" dirty="0"/>
          </a:p>
          <a:p>
            <a:pPr marL="0" indent="0" algn="ctr">
              <a:buNone/>
            </a:pPr>
            <a:endParaRPr lang="ar-IQ" dirty="0"/>
          </a:p>
          <a:p>
            <a:pPr marL="0" indent="0" algn="ctr">
              <a:buNone/>
            </a:pPr>
            <a:endParaRPr lang="ar-IQ" dirty="0"/>
          </a:p>
          <a:p>
            <a:pPr marL="0" indent="0" algn="ctr">
              <a:lnSpc>
                <a:spcPct val="150000"/>
              </a:lnSpc>
              <a:buNone/>
            </a:pPr>
            <a:r>
              <a:rPr lang="ar-IQ" dirty="0"/>
              <a:t>أن نجاحك في استكمال اجراءات النشر البحث العلمي حسب الشروط العلمية يعزز من مسيرتك الاكاديمية والمهنية  </a:t>
            </a:r>
            <a:endParaRPr lang="en-US" dirty="0"/>
          </a:p>
        </p:txBody>
      </p:sp>
    </p:spTree>
    <p:extLst>
      <p:ext uri="{BB962C8B-B14F-4D97-AF65-F5344CB8AC3E}">
        <p14:creationId xmlns:p14="http://schemas.microsoft.com/office/powerpoint/2010/main" val="240785780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00808"/>
            <a:ext cx="6347714" cy="3880773"/>
          </a:xfrm>
        </p:spPr>
        <p:txBody>
          <a:bodyPr>
            <a:normAutofit/>
          </a:bodyPr>
          <a:lstStyle/>
          <a:p>
            <a:pPr marL="0" indent="0" algn="ctr">
              <a:buNone/>
            </a:pPr>
            <a:endParaRPr lang="ar-IQ" sz="3600" dirty="0"/>
          </a:p>
          <a:p>
            <a:pPr marL="0" indent="0" algn="ctr">
              <a:buNone/>
            </a:pPr>
            <a:endParaRPr lang="ar-IQ" sz="3600" dirty="0"/>
          </a:p>
        </p:txBody>
      </p:sp>
      <p:pic>
        <p:nvPicPr>
          <p:cNvPr id="3" name="Picture 2">
            <a:extLst>
              <a:ext uri="{FF2B5EF4-FFF2-40B4-BE49-F238E27FC236}">
                <a16:creationId xmlns:a16="http://schemas.microsoft.com/office/drawing/2014/main" id="{52E50824-EA4E-4B65-A963-7C1D511DE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69118"/>
            <a:ext cx="87630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53503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IQ" sz="3600" dirty="0">
                <a:solidFill>
                  <a:srgbClr val="FF0000"/>
                </a:solidFill>
              </a:rPr>
              <a:t>نشر البحث العلمي لطلبة الدراسات العليا </a:t>
            </a:r>
            <a:endParaRPr lang="en-US" sz="3600" dirty="0">
              <a:solidFill>
                <a:srgbClr val="FF0000"/>
              </a:solidFill>
            </a:endParaRPr>
          </a:p>
        </p:txBody>
      </p:sp>
      <p:sp>
        <p:nvSpPr>
          <p:cNvPr id="2" name="Content Placeholder 1"/>
          <p:cNvSpPr>
            <a:spLocks noGrp="1"/>
          </p:cNvSpPr>
          <p:nvPr>
            <p:ph idx="1"/>
          </p:nvPr>
        </p:nvSpPr>
        <p:spPr>
          <a:xfrm>
            <a:off x="323528" y="2367627"/>
            <a:ext cx="7329076" cy="3653661"/>
          </a:xfrm>
        </p:spPr>
        <p:txBody>
          <a:bodyPr/>
          <a:lstStyle/>
          <a:p>
            <a:pPr marL="0" indent="0" algn="justLow">
              <a:lnSpc>
                <a:spcPct val="150000"/>
              </a:lnSpc>
              <a:buNone/>
            </a:pPr>
            <a:r>
              <a:rPr lang="ar-IQ" dirty="0"/>
              <a:t> نشر البحث العلمي لطلبة الدراسات العليا يعد خطوة مهمة في المسار الاكاديمي والمستقبلي وهو احد شروط متطلبات اكمال الماجستير او الدكتوراه حيث يساعد على تطوير مهارات الكتابة وتعزيز التواصل مع المجتمع الاكاديمي.</a:t>
            </a:r>
          </a:p>
          <a:p>
            <a:pPr marL="0" indent="0" algn="justLow">
              <a:lnSpc>
                <a:spcPct val="150000"/>
              </a:lnSpc>
              <a:buNone/>
            </a:pPr>
            <a:endParaRPr lang="ar-IQ" dirty="0"/>
          </a:p>
          <a:p>
            <a:pPr algn="r"/>
            <a:endParaRPr lang="ar-IQ" dirty="0"/>
          </a:p>
        </p:txBody>
      </p:sp>
    </p:spTree>
    <p:extLst>
      <p:ext uri="{BB962C8B-B14F-4D97-AF65-F5344CB8AC3E}">
        <p14:creationId xmlns:p14="http://schemas.microsoft.com/office/powerpoint/2010/main" val="35776230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IQ" dirty="0">
                <a:solidFill>
                  <a:srgbClr val="FF0000"/>
                </a:solidFill>
              </a:rPr>
              <a:t/>
            </a:r>
            <a:br>
              <a:rPr lang="ar-IQ" dirty="0">
                <a:solidFill>
                  <a:srgbClr val="FF0000"/>
                </a:solidFill>
              </a:rPr>
            </a:br>
            <a:r>
              <a:rPr lang="ar-IQ" dirty="0">
                <a:solidFill>
                  <a:srgbClr val="FF0000"/>
                </a:solidFill>
              </a:rPr>
              <a:t>اختيارك للمجلة </a:t>
            </a:r>
            <a:endParaRPr lang="en-US" dirty="0">
              <a:solidFill>
                <a:srgbClr val="FF0000"/>
              </a:solidFill>
            </a:endParaRPr>
          </a:p>
        </p:txBody>
      </p:sp>
      <p:sp>
        <p:nvSpPr>
          <p:cNvPr id="2" name="Content Placeholder 1"/>
          <p:cNvSpPr>
            <a:spLocks noGrp="1"/>
          </p:cNvSpPr>
          <p:nvPr>
            <p:ph idx="1"/>
          </p:nvPr>
        </p:nvSpPr>
        <p:spPr>
          <a:xfrm>
            <a:off x="-252536" y="1844824"/>
            <a:ext cx="7562801" cy="3880773"/>
          </a:xfrm>
        </p:spPr>
        <p:txBody>
          <a:bodyPr/>
          <a:lstStyle/>
          <a:p>
            <a:endParaRPr lang="ar-IQ" dirty="0"/>
          </a:p>
          <a:p>
            <a:pPr>
              <a:lnSpc>
                <a:spcPct val="150000"/>
              </a:lnSpc>
            </a:pPr>
            <a:endParaRPr lang="ar-IQ" dirty="0"/>
          </a:p>
          <a:p>
            <a:pPr marL="0" indent="0" algn="r">
              <a:lnSpc>
                <a:spcPct val="150000"/>
              </a:lnSpc>
              <a:buNone/>
            </a:pPr>
            <a:r>
              <a:rPr lang="ar-IQ" dirty="0"/>
              <a:t>التخصص : على الطالب اختيار مجلة تناسب مع مجال البحث الخاص به مثلا مجلة كلية الاداب  ( تخصص بالدراسات الانسانية ) .ويجب ان تكون المجلة معتمدة من قبل وزارة التعليم العالي والبحث العلمي.</a:t>
            </a:r>
          </a:p>
          <a:p>
            <a:pPr marL="0" indent="0" algn="r">
              <a:lnSpc>
                <a:spcPct val="150000"/>
              </a:lnSpc>
              <a:buNone/>
            </a:pPr>
            <a:endParaRPr lang="ar-IQ" dirty="0"/>
          </a:p>
        </p:txBody>
      </p:sp>
    </p:spTree>
    <p:extLst>
      <p:ext uri="{BB962C8B-B14F-4D97-AF65-F5344CB8AC3E}">
        <p14:creationId xmlns:p14="http://schemas.microsoft.com/office/powerpoint/2010/main" val="14049406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6009" y="836712"/>
            <a:ext cx="6347713" cy="1320800"/>
          </a:xfrm>
        </p:spPr>
        <p:txBody>
          <a:bodyPr>
            <a:noAutofit/>
          </a:bodyPr>
          <a:lstStyle/>
          <a:p>
            <a:pPr algn="ctr">
              <a:lnSpc>
                <a:spcPct val="150000"/>
              </a:lnSpc>
            </a:pPr>
            <a:r>
              <a:rPr lang="ar-IQ" sz="2800" dirty="0">
                <a:solidFill>
                  <a:srgbClr val="FF0000"/>
                </a:solidFill>
              </a:rPr>
              <a:t/>
            </a:r>
            <a:br>
              <a:rPr lang="ar-IQ" sz="2800" dirty="0">
                <a:solidFill>
                  <a:srgbClr val="FF0000"/>
                </a:solidFill>
              </a:rPr>
            </a:br>
            <a:r>
              <a:rPr lang="ar-IQ" sz="2400" dirty="0">
                <a:solidFill>
                  <a:srgbClr val="FF0000"/>
                </a:solidFill>
              </a:rPr>
              <a:t>طريقة </a:t>
            </a:r>
            <a:r>
              <a:rPr lang="ar-IQ" sz="2000" dirty="0">
                <a:solidFill>
                  <a:srgbClr val="FF0000"/>
                </a:solidFill>
              </a:rPr>
              <a:t>كتابة</a:t>
            </a:r>
            <a:r>
              <a:rPr lang="ar-IQ" sz="2400" dirty="0">
                <a:solidFill>
                  <a:srgbClr val="FF0000"/>
                </a:solidFill>
              </a:rPr>
              <a:t> البحث مع اتباع القواعد الاكاديمية بصورة عامة وشروط المجلة بصورة خاصة  </a:t>
            </a:r>
            <a:endParaRPr lang="en-US" sz="2800" dirty="0">
              <a:solidFill>
                <a:srgbClr val="FF0000"/>
              </a:solidFill>
            </a:endParaRPr>
          </a:p>
        </p:txBody>
      </p:sp>
      <p:sp>
        <p:nvSpPr>
          <p:cNvPr id="2" name="Content Placeholder 1"/>
          <p:cNvSpPr>
            <a:spLocks noGrp="1"/>
          </p:cNvSpPr>
          <p:nvPr>
            <p:ph idx="1"/>
          </p:nvPr>
        </p:nvSpPr>
        <p:spPr>
          <a:xfrm>
            <a:off x="596009" y="2780928"/>
            <a:ext cx="6976285" cy="3168352"/>
          </a:xfrm>
        </p:spPr>
        <p:txBody>
          <a:bodyPr>
            <a:normAutofit fontScale="77500" lnSpcReduction="20000"/>
          </a:bodyPr>
          <a:lstStyle/>
          <a:p>
            <a:pPr marL="0" indent="0" algn="r">
              <a:buNone/>
            </a:pPr>
            <a:r>
              <a:rPr lang="ar-IQ" dirty="0"/>
              <a:t>على البحث ان يكون بشكل احترافي مستل من ضمن الرساله او الاطروحه ويتضمن.</a:t>
            </a:r>
          </a:p>
          <a:p>
            <a:pPr marL="0" indent="0" algn="r">
              <a:buNone/>
            </a:pPr>
            <a:r>
              <a:rPr lang="ar-IQ" dirty="0"/>
              <a:t>-العنوان</a:t>
            </a:r>
          </a:p>
          <a:p>
            <a:pPr marL="0" indent="0" algn="r">
              <a:buNone/>
            </a:pPr>
            <a:r>
              <a:rPr lang="ar-IQ" dirty="0"/>
              <a:t>-معلومات الباحث/ منها  اسم الباحث باللغتين العربية والانكليزية/ مكان العمل/ البريد الالكتروني</a:t>
            </a:r>
          </a:p>
          <a:p>
            <a:pPr marL="0" indent="0" algn="r">
              <a:buNone/>
            </a:pPr>
            <a:r>
              <a:rPr lang="ar-IQ" dirty="0"/>
              <a:t>-ملخص- الكلمات المفتاحية: تكتب جميع المعلومات على شكل فقرة واحدة غير مرقمة ويتوجب على الباحث باللغة العربية ترجمة الملخص الى اللغة الانجليزية وبلغة سليمة وبالعكس اذا كان البحث باللغة الانكليزية ترجمة الملخص الى اللغة العربية.</a:t>
            </a:r>
          </a:p>
          <a:p>
            <a:pPr marL="0" indent="0" algn="r">
              <a:buNone/>
            </a:pPr>
            <a:r>
              <a:rPr lang="ar-IQ" dirty="0"/>
              <a:t>- المقدمة _ مقدمة تمهيدية عن البحث.</a:t>
            </a:r>
          </a:p>
          <a:p>
            <a:pPr marL="0" indent="0" algn="r">
              <a:buNone/>
            </a:pPr>
            <a:r>
              <a:rPr lang="ar-IQ" dirty="0"/>
              <a:t>-الاطار النظري: يشمل شرح مصطلحات الدراسة - موضوع نظري عن البحث- دراسات سابقة.</a:t>
            </a:r>
          </a:p>
          <a:p>
            <a:pPr marL="0" indent="0" algn="r">
              <a:buNone/>
            </a:pPr>
            <a:r>
              <a:rPr lang="ar-IQ" dirty="0"/>
              <a:t>-الاطار العملي: يشمل منهجية البحث/ عينة البحث/ الاستنتاجات/ التوصيات .</a:t>
            </a:r>
          </a:p>
          <a:p>
            <a:pPr marL="0" indent="0" algn="r">
              <a:buNone/>
            </a:pPr>
            <a:r>
              <a:rPr lang="ar-IQ" dirty="0"/>
              <a:t>-المصادر والمراجع.</a:t>
            </a:r>
          </a:p>
          <a:p>
            <a:pPr marL="0" indent="0" algn="r">
              <a:buNone/>
            </a:pPr>
            <a:endParaRPr lang="ar-IQ" dirty="0"/>
          </a:p>
        </p:txBody>
      </p:sp>
    </p:spTree>
    <p:extLst>
      <p:ext uri="{BB962C8B-B14F-4D97-AF65-F5344CB8AC3E}">
        <p14:creationId xmlns:p14="http://schemas.microsoft.com/office/powerpoint/2010/main" val="41770580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244104"/>
            <a:ext cx="6347713" cy="1320800"/>
          </a:xfrm>
        </p:spPr>
        <p:txBody>
          <a:bodyPr>
            <a:normAutofit/>
          </a:bodyPr>
          <a:lstStyle/>
          <a:p>
            <a:pPr algn="ctr"/>
            <a:r>
              <a:rPr lang="ar-IQ" dirty="0">
                <a:solidFill>
                  <a:srgbClr val="FF0000"/>
                </a:solidFill>
              </a:rPr>
              <a:t/>
            </a:r>
            <a:br>
              <a:rPr lang="ar-IQ" dirty="0">
                <a:solidFill>
                  <a:srgbClr val="FF0000"/>
                </a:solidFill>
              </a:rPr>
            </a:br>
            <a:r>
              <a:rPr lang="ar-IQ" dirty="0">
                <a:solidFill>
                  <a:srgbClr val="FF0000"/>
                </a:solidFill>
              </a:rPr>
              <a:t>التأكيد من المعايير المجلة </a:t>
            </a:r>
            <a:endParaRPr lang="en-US" dirty="0">
              <a:solidFill>
                <a:srgbClr val="FF0000"/>
              </a:solidFill>
            </a:endParaRPr>
          </a:p>
        </p:txBody>
      </p:sp>
      <p:sp>
        <p:nvSpPr>
          <p:cNvPr id="2" name="Content Placeholder 1"/>
          <p:cNvSpPr>
            <a:spLocks noGrp="1"/>
          </p:cNvSpPr>
          <p:nvPr>
            <p:ph idx="1"/>
          </p:nvPr>
        </p:nvSpPr>
        <p:spPr>
          <a:xfrm>
            <a:off x="35496" y="2564904"/>
            <a:ext cx="7778825" cy="3880773"/>
          </a:xfrm>
        </p:spPr>
        <p:txBody>
          <a:bodyPr/>
          <a:lstStyle/>
          <a:p>
            <a:pPr marL="0" indent="0">
              <a:buNone/>
            </a:pPr>
            <a:endParaRPr lang="ar-IQ" dirty="0"/>
          </a:p>
          <a:p>
            <a:pPr marL="0" indent="0">
              <a:buNone/>
            </a:pPr>
            <a:r>
              <a:rPr lang="ar-IQ" dirty="0"/>
              <a:t>- التحقق من صيغة البحث.</a:t>
            </a:r>
          </a:p>
          <a:p>
            <a:pPr marL="0" indent="0">
              <a:buNone/>
            </a:pPr>
            <a:r>
              <a:rPr lang="ar-IQ" dirty="0"/>
              <a:t>- اتباع التعليمات الخاصة بالاقتباسات والمراجع (محلي او عالمي او سكوباس).</a:t>
            </a:r>
          </a:p>
          <a:p>
            <a:pPr marL="0" indent="0">
              <a:buNone/>
            </a:pPr>
            <a:r>
              <a:rPr lang="ar-IQ" dirty="0"/>
              <a:t>- مراعاة الحدود الزمنية لمراجعة المجلة وتفاصيل القبول والنشر.</a:t>
            </a:r>
          </a:p>
          <a:p>
            <a:pPr marL="0" indent="0">
              <a:buNone/>
            </a:pPr>
            <a:endParaRPr lang="ar-IQ" dirty="0"/>
          </a:p>
        </p:txBody>
      </p:sp>
    </p:spTree>
    <p:extLst>
      <p:ext uri="{BB962C8B-B14F-4D97-AF65-F5344CB8AC3E}">
        <p14:creationId xmlns:p14="http://schemas.microsoft.com/office/powerpoint/2010/main" val="415671722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ar-IQ" dirty="0">
                <a:solidFill>
                  <a:srgbClr val="FF0000"/>
                </a:solidFill>
              </a:rPr>
              <a:t/>
            </a:r>
            <a:br>
              <a:rPr lang="ar-IQ" dirty="0">
                <a:solidFill>
                  <a:srgbClr val="FF0000"/>
                </a:solidFill>
              </a:rPr>
            </a:br>
            <a:r>
              <a:rPr lang="ar-IQ" dirty="0">
                <a:solidFill>
                  <a:srgbClr val="FF0000"/>
                </a:solidFill>
              </a:rPr>
              <a:t>طريقة المراجعة  </a:t>
            </a:r>
            <a:endParaRPr lang="en-US" dirty="0">
              <a:solidFill>
                <a:srgbClr val="FF0000"/>
              </a:solidFill>
            </a:endParaRPr>
          </a:p>
        </p:txBody>
      </p:sp>
      <p:sp>
        <p:nvSpPr>
          <p:cNvPr id="2" name="Content Placeholder 1"/>
          <p:cNvSpPr>
            <a:spLocks noGrp="1"/>
          </p:cNvSpPr>
          <p:nvPr>
            <p:ph idx="1"/>
          </p:nvPr>
        </p:nvSpPr>
        <p:spPr/>
        <p:txBody>
          <a:bodyPr/>
          <a:lstStyle/>
          <a:p>
            <a:pPr marL="0" indent="0">
              <a:buNone/>
            </a:pPr>
            <a:endParaRPr lang="ar-IQ" dirty="0"/>
          </a:p>
          <a:p>
            <a:pPr marL="0" indent="0" algn="r">
              <a:buNone/>
            </a:pPr>
            <a:r>
              <a:rPr lang="ar-IQ" dirty="0"/>
              <a:t>مراجعة البحث مع المشرف الاكاديمي .</a:t>
            </a:r>
          </a:p>
          <a:p>
            <a:pPr marL="0" indent="0" algn="r">
              <a:buNone/>
            </a:pPr>
            <a:r>
              <a:rPr lang="ar-IQ" dirty="0"/>
              <a:t>الاخذ بالتعديلات والنصائح .</a:t>
            </a:r>
          </a:p>
          <a:p>
            <a:pPr marL="0" indent="0" algn="r">
              <a:buNone/>
            </a:pPr>
            <a:r>
              <a:rPr lang="ar-IQ" dirty="0"/>
              <a:t>الاستفادة من ملاحظات الزملاء الذين سبق لهم النشر .</a:t>
            </a:r>
            <a:endParaRPr lang="en-US" dirty="0"/>
          </a:p>
        </p:txBody>
      </p:sp>
    </p:spTree>
    <p:extLst>
      <p:ext uri="{BB962C8B-B14F-4D97-AF65-F5344CB8AC3E}">
        <p14:creationId xmlns:p14="http://schemas.microsoft.com/office/powerpoint/2010/main" val="18121865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520" y="476672"/>
            <a:ext cx="8210873" cy="1320800"/>
          </a:xfrm>
        </p:spPr>
        <p:txBody>
          <a:bodyPr>
            <a:normAutofit/>
          </a:bodyPr>
          <a:lstStyle/>
          <a:p>
            <a:pPr algn="ctr"/>
            <a:r>
              <a:rPr lang="ar-IQ" dirty="0">
                <a:solidFill>
                  <a:srgbClr val="FF0000"/>
                </a:solidFill>
              </a:rPr>
              <a:t/>
            </a:r>
            <a:br>
              <a:rPr lang="ar-IQ" dirty="0">
                <a:solidFill>
                  <a:srgbClr val="FF0000"/>
                </a:solidFill>
              </a:rPr>
            </a:br>
            <a:r>
              <a:rPr lang="ar-IQ" dirty="0">
                <a:solidFill>
                  <a:srgbClr val="FF0000"/>
                </a:solidFill>
              </a:rPr>
              <a:t>التقديم على المجلة </a:t>
            </a:r>
            <a:endParaRPr lang="en-US" dirty="0">
              <a:solidFill>
                <a:srgbClr val="FF0000"/>
              </a:solidFill>
            </a:endParaRPr>
          </a:p>
        </p:txBody>
      </p:sp>
      <p:sp>
        <p:nvSpPr>
          <p:cNvPr id="2" name="Content Placeholder 1"/>
          <p:cNvSpPr>
            <a:spLocks noGrp="1"/>
          </p:cNvSpPr>
          <p:nvPr>
            <p:ph idx="1"/>
          </p:nvPr>
        </p:nvSpPr>
        <p:spPr>
          <a:xfrm>
            <a:off x="0" y="1797472"/>
            <a:ext cx="7848872" cy="4824536"/>
          </a:xfrm>
        </p:spPr>
        <p:txBody>
          <a:bodyPr>
            <a:normAutofit/>
          </a:bodyPr>
          <a:lstStyle/>
          <a:p>
            <a:pPr marL="0" indent="0" algn="r">
              <a:buNone/>
            </a:pPr>
            <a:endParaRPr lang="ar-IQ" dirty="0"/>
          </a:p>
          <a:p>
            <a:pPr marL="0" indent="0" algn="r">
              <a:lnSpc>
                <a:spcPct val="150000"/>
              </a:lnSpc>
              <a:buNone/>
            </a:pPr>
            <a:r>
              <a:rPr lang="ar-IQ" dirty="0"/>
              <a:t>- تقديم على الرابط الالكتروني الخاص بالمجلة سواء كان موقع المجلة او الايميل .</a:t>
            </a:r>
          </a:p>
          <a:p>
            <a:pPr marL="0" indent="0" algn="r">
              <a:lnSpc>
                <a:spcPct val="150000"/>
              </a:lnSpc>
              <a:buNone/>
            </a:pPr>
            <a:r>
              <a:rPr lang="ar-IQ" dirty="0"/>
              <a:t>- مراعاة الاستجابة لكافة التعليمات .مثلاً مجلة كلية التربية للبنات من أهم شروطها توفر القالب الخاص بالمجلة باللغتين (العربي والانكليزي) اضافة الى التعهد الخاص بالمجلة.</a:t>
            </a:r>
          </a:p>
          <a:p>
            <a:pPr algn="r">
              <a:lnSpc>
                <a:spcPct val="150000"/>
              </a:lnSpc>
              <a:buFontTx/>
              <a:buChar char="-"/>
            </a:pPr>
            <a:r>
              <a:rPr lang="ar-IQ" dirty="0"/>
              <a:t>ارفاق المستندات المطلوبة سواء كانت ورقية باليد او الالكترونية عبر مواقع التواصل . (مثلا التعهد احياناً يرعى تقديمهُ باليد)</a:t>
            </a:r>
          </a:p>
          <a:p>
            <a:pPr algn="r">
              <a:lnSpc>
                <a:spcPct val="150000"/>
              </a:lnSpc>
              <a:buFontTx/>
              <a:buChar char="-"/>
            </a:pPr>
            <a:r>
              <a:rPr lang="ar-IQ" dirty="0"/>
              <a:t>-اتباع توثيق المصادر بنظام الــ </a:t>
            </a:r>
            <a:r>
              <a:rPr lang="en-US" dirty="0"/>
              <a:t>APA</a:t>
            </a:r>
            <a:r>
              <a:rPr lang="ar-IQ" dirty="0"/>
              <a:t> في برنامج الــ </a:t>
            </a:r>
            <a:r>
              <a:rPr lang="en-US" dirty="0"/>
              <a:t>word</a:t>
            </a:r>
          </a:p>
        </p:txBody>
      </p:sp>
    </p:spTree>
    <p:extLst>
      <p:ext uri="{BB962C8B-B14F-4D97-AF65-F5344CB8AC3E}">
        <p14:creationId xmlns:p14="http://schemas.microsoft.com/office/powerpoint/2010/main" val="951459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60E5-FE62-4357-9B74-2BEDC7FE7E64}"/>
              </a:ext>
            </a:extLst>
          </p:cNvPr>
          <p:cNvSpPr>
            <a:spLocks noGrp="1"/>
          </p:cNvSpPr>
          <p:nvPr>
            <p:ph type="title"/>
          </p:nvPr>
        </p:nvSpPr>
        <p:spPr/>
        <p:txBody>
          <a:bodyPr/>
          <a:lstStyle/>
          <a:p>
            <a:r>
              <a:rPr lang="ar-IQ" dirty="0"/>
              <a:t>المراجع</a:t>
            </a:r>
            <a:r>
              <a:rPr lang="en-US" dirty="0"/>
              <a:t>References-</a:t>
            </a:r>
            <a:endParaRPr lang="ar-IQ" dirty="0"/>
          </a:p>
        </p:txBody>
      </p:sp>
      <p:pic>
        <p:nvPicPr>
          <p:cNvPr id="7" name="Picture 6">
            <a:extLst>
              <a:ext uri="{FF2B5EF4-FFF2-40B4-BE49-F238E27FC236}">
                <a16:creationId xmlns:a16="http://schemas.microsoft.com/office/drawing/2014/main" id="{A10FCB0D-80D5-4D9E-8C49-98285D15E5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04799" y="1571725"/>
            <a:ext cx="6957312" cy="4456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112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F196-9420-4760-9B77-A46EBD2986A2}"/>
              </a:ext>
            </a:extLst>
          </p:cNvPr>
          <p:cNvSpPr>
            <a:spLocks noGrp="1"/>
          </p:cNvSpPr>
          <p:nvPr>
            <p:ph type="title"/>
          </p:nvPr>
        </p:nvSpPr>
        <p:spPr>
          <a:xfrm>
            <a:off x="755576" y="332656"/>
            <a:ext cx="6347713" cy="1320800"/>
          </a:xfrm>
        </p:spPr>
        <p:txBody>
          <a:bodyPr/>
          <a:lstStyle/>
          <a:p>
            <a:r>
              <a:rPr lang="en-US" dirty="0"/>
              <a:t>1-Insert citation-Add New Source</a:t>
            </a:r>
            <a:endParaRPr lang="ar-IQ" dirty="0"/>
          </a:p>
        </p:txBody>
      </p:sp>
      <p:pic>
        <p:nvPicPr>
          <p:cNvPr id="6" name="Picture 5">
            <a:extLst>
              <a:ext uri="{FF2B5EF4-FFF2-40B4-BE49-F238E27FC236}">
                <a16:creationId xmlns:a16="http://schemas.microsoft.com/office/drawing/2014/main" id="{A0C001C5-4F62-449A-9095-540CD9BCA1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55300" y="1844824"/>
            <a:ext cx="6948264" cy="3908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382914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484</TotalTime>
  <Words>476</Words>
  <Application>Microsoft Office PowerPoint</Application>
  <PresentationFormat>On-screen Show (4:3)</PresentationFormat>
  <Paragraphs>55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High Tower Text</vt:lpstr>
      <vt:lpstr>SKR HEAD1</vt:lpstr>
      <vt:lpstr>Tahoma</vt:lpstr>
      <vt:lpstr>Trebuchet MS</vt:lpstr>
      <vt:lpstr>Wingdings 3</vt:lpstr>
      <vt:lpstr>Facet</vt:lpstr>
      <vt:lpstr> (نشر البحث العلمي المحلي لطلبة الدراسات العليا)</vt:lpstr>
      <vt:lpstr>نشر البحث العلمي لطلبة الدراسات العليا </vt:lpstr>
      <vt:lpstr> اختيارك للمجلة </vt:lpstr>
      <vt:lpstr> طريقة كتابة البحث مع اتباع القواعد الاكاديمية بصورة عامة وشروط المجلة بصورة خاصة  </vt:lpstr>
      <vt:lpstr> التأكيد من المعايير المجلة </vt:lpstr>
      <vt:lpstr> طريقة المراجعة  </vt:lpstr>
      <vt:lpstr> التقديم على المجلة </vt:lpstr>
      <vt:lpstr>المراجعReferences-</vt:lpstr>
      <vt:lpstr>1-Insert citation-Add New Source</vt:lpstr>
      <vt:lpstr>ملاء المعلومات </vt:lpstr>
      <vt:lpstr>Add New source</vt:lpstr>
      <vt:lpstr>Insert</vt:lpstr>
      <vt:lpstr>Page Break</vt:lpstr>
      <vt:lpstr>Bibliography</vt:lpstr>
      <vt:lpstr>ظهور قائمة المصادر في نهاية البحث</vt:lpstr>
      <vt:lpstr> الاستجابة للمراجعات </vt:lpstr>
      <vt:lpstr>النشــــر </vt:lpstr>
      <vt:lpstr> في النهاية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حركة الضباط الأحرار  ( عبدالكريم قاسم )</dc:title>
  <dc:creator>pc</dc:creator>
  <cp:lastModifiedBy>Maher</cp:lastModifiedBy>
  <cp:revision>66</cp:revision>
  <dcterms:created xsi:type="dcterms:W3CDTF">2022-12-31T11:22:00Z</dcterms:created>
  <dcterms:modified xsi:type="dcterms:W3CDTF">2025-03-03T10:00:35Z</dcterms:modified>
</cp:coreProperties>
</file>