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8611B-55A4-4FAA-919D-500D2671005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358514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8611B-55A4-4FAA-919D-500D2671005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340267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8611B-55A4-4FAA-919D-500D2671005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286216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8611B-55A4-4FAA-919D-500D2671005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217245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8611B-55A4-4FAA-919D-500D2671005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316178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8611B-55A4-4FAA-919D-500D2671005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9287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8611B-55A4-4FAA-919D-500D2671005E}"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92404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8611B-55A4-4FAA-919D-500D2671005E}"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76764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8611B-55A4-4FAA-919D-500D2671005E}"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353975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8611B-55A4-4FAA-919D-500D2671005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272171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8611B-55A4-4FAA-919D-500D2671005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F4C15-1D5C-4CC2-9D08-7DDB9C30A62E}" type="slidenum">
              <a:rPr lang="en-US" smtClean="0"/>
              <a:t>‹#›</a:t>
            </a:fld>
            <a:endParaRPr lang="en-US"/>
          </a:p>
        </p:txBody>
      </p:sp>
    </p:spTree>
    <p:extLst>
      <p:ext uri="{BB962C8B-B14F-4D97-AF65-F5344CB8AC3E}">
        <p14:creationId xmlns:p14="http://schemas.microsoft.com/office/powerpoint/2010/main" val="83121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8611B-55A4-4FAA-919D-500D2671005E}" type="datetimeFigureOut">
              <a:rPr lang="en-US" smtClean="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F4C15-1D5C-4CC2-9D08-7DDB9C30A62E}" type="slidenum">
              <a:rPr lang="en-US" smtClean="0"/>
              <a:t>‹#›</a:t>
            </a:fld>
            <a:endParaRPr lang="en-US"/>
          </a:p>
        </p:txBody>
      </p:sp>
    </p:spTree>
    <p:extLst>
      <p:ext uri="{BB962C8B-B14F-4D97-AF65-F5344CB8AC3E}">
        <p14:creationId xmlns:p14="http://schemas.microsoft.com/office/powerpoint/2010/main" val="192755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7493" y="2129051"/>
            <a:ext cx="8742422" cy="4339068"/>
          </a:xfrm>
          <a:prstGeom prst="rect">
            <a:avLst/>
          </a:prstGeom>
        </p:spPr>
      </p:pic>
      <p:sp>
        <p:nvSpPr>
          <p:cNvPr id="2" name="Title 1"/>
          <p:cNvSpPr>
            <a:spLocks noGrp="1"/>
          </p:cNvSpPr>
          <p:nvPr>
            <p:ph type="ctrTitle"/>
          </p:nvPr>
        </p:nvSpPr>
        <p:spPr>
          <a:xfrm>
            <a:off x="1524000" y="532263"/>
            <a:ext cx="9144000" cy="1596788"/>
          </a:xfrm>
        </p:spPr>
        <p:txBody>
          <a:bodyPr/>
          <a:lstStyle/>
          <a:p>
            <a:r>
              <a:rPr lang="ar-SA" dirty="0" smtClean="0"/>
              <a:t>السكارة الاكترونية</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293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684"/>
            <a:ext cx="10515600" cy="5467279"/>
          </a:xfrm>
        </p:spPr>
        <p:txBody>
          <a:bodyPr>
            <a:normAutofit fontScale="85000" lnSpcReduction="10000"/>
          </a:bodyPr>
          <a:lstStyle/>
          <a:p>
            <a:pPr marL="0" indent="0" algn="r">
              <a:lnSpc>
                <a:spcPct val="150000"/>
              </a:lnSpc>
              <a:buNone/>
            </a:pPr>
            <a:r>
              <a:rPr lang="ar-SA" dirty="0" smtClean="0"/>
              <a:t>البلاد التي تصرح بيعها الصين، الولايات المتحدة الأمريكية العراق، مصر، إنجلترا، فنلندا، لبنان، هولندا، السويد، تركيا والمملكة المتحدة.</a:t>
            </a:r>
          </a:p>
          <a:p>
            <a:pPr marL="0" indent="0" algn="r">
              <a:lnSpc>
                <a:spcPct val="150000"/>
              </a:lnSpc>
              <a:buNone/>
            </a:pPr>
            <a:r>
              <a:rPr lang="ar-SA" dirty="0" smtClean="0"/>
              <a:t>العديد من الشركات العالمية تسعى لدخول العالم العربي، لكي يتم تعويض الشيشة المشهورة والواسعة الاستعمال عند العرب بالسيجارة الإلكترونية الجديدة، حيث هناك شركات أمريكية وأوروبية تسعى لجعل الدار البيضاء مركز لتوزيع السيجارة الإلكترونية في العالمين العربي والأفريقي.</a:t>
            </a:r>
          </a:p>
          <a:p>
            <a:pPr marL="0" indent="0" algn="r">
              <a:lnSpc>
                <a:spcPct val="150000"/>
              </a:lnSpc>
              <a:buNone/>
            </a:pPr>
            <a:r>
              <a:rPr lang="ar-SA" dirty="0" smtClean="0"/>
              <a:t>وفي حين انطلقت دعوات في بريطانيا في عام 2018 لاعتماد السجائر الالكترونية كوصفة علاجية للإقلاع عن التدخين، تعتبر مدينة سان فرانسيسكو الأمريكية أول مدينة أمريكية تعمد إلى حظر بيع السيجارة الإلكترونية، وذلك في عام 2019. حيث تم منع بيعها في المتاجر أو طلبها وتوصيلها عبر الإنترنت إلى المدينة، إلى حين التأكد من آثارها الصحية</a:t>
            </a:r>
            <a:endParaRPr lang="en-US" dirty="0"/>
          </a:p>
        </p:txBody>
      </p:sp>
    </p:spTree>
    <p:extLst>
      <p:ext uri="{BB962C8B-B14F-4D97-AF65-F5344CB8AC3E}">
        <p14:creationId xmlns:p14="http://schemas.microsoft.com/office/powerpoint/2010/main" val="250703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343"/>
            <a:ext cx="10515600" cy="5221620"/>
          </a:xfrm>
        </p:spPr>
        <p:txBody>
          <a:bodyPr/>
          <a:lstStyle/>
          <a:p>
            <a:pPr marL="0" indent="0" algn="r">
              <a:buNone/>
            </a:pPr>
            <a:r>
              <a:rPr lang="ar-SA" dirty="0" smtClean="0"/>
              <a:t>مكونات السيجارة الإلكترونية</a:t>
            </a:r>
          </a:p>
          <a:p>
            <a:pPr marL="0" indent="0" algn="r">
              <a:buNone/>
            </a:pPr>
            <a:r>
              <a:rPr lang="ar-SA" dirty="0" smtClean="0"/>
              <a:t>بطارية</a:t>
            </a:r>
          </a:p>
          <a:p>
            <a:pPr marL="0" indent="0" algn="r">
              <a:buNone/>
            </a:pPr>
            <a:r>
              <a:rPr lang="ar-SA" dirty="0" smtClean="0"/>
              <a:t>)ملف التسخين </a:t>
            </a:r>
            <a:r>
              <a:rPr lang="en-US" dirty="0" smtClean="0"/>
              <a:t>coil) </a:t>
            </a:r>
            <a:r>
              <a:rPr lang="ar-SA" dirty="0" smtClean="0"/>
              <a:t>والفتيلة</a:t>
            </a:r>
          </a:p>
          <a:p>
            <a:pPr marL="0" indent="0" algn="r">
              <a:buNone/>
            </a:pPr>
            <a:r>
              <a:rPr lang="ar-SA" dirty="0" smtClean="0"/>
              <a:t>خزان المحلول (الخرطوش أو العلبة)</a:t>
            </a:r>
          </a:p>
          <a:p>
            <a:pPr marL="0" indent="0" algn="r">
              <a:buNone/>
            </a:pPr>
            <a:r>
              <a:rPr lang="ar-SA" dirty="0" smtClean="0"/>
              <a:t>المحلول الإلكتروني (المادة التي يتم تبخيرها لإنتاج الضباب)</a:t>
            </a:r>
          </a:p>
          <a:p>
            <a:pPr marL="0" indent="0" algn="r">
              <a:buNone/>
            </a:pPr>
            <a:r>
              <a:rPr lang="ar-SA" dirty="0" smtClean="0"/>
              <a:t>في أغلب الأحيان يأتي جزء ملف التسخين وجزء الخزان سوياً ويسمى كارتومايزر أو بخاخ.</a:t>
            </a:r>
          </a:p>
          <a:p>
            <a:pPr marL="0" indent="0" algn="r">
              <a:buNone/>
            </a:pPr>
            <a:r>
              <a:rPr lang="ar-SA" dirty="0" smtClean="0"/>
              <a:t>بعضها يحتوي على مصباح صغير </a:t>
            </a:r>
            <a:r>
              <a:rPr lang="en-US" dirty="0" smtClean="0"/>
              <a:t>LED </a:t>
            </a:r>
            <a:r>
              <a:rPr lang="ar-SA" dirty="0" smtClean="0"/>
              <a:t>أو أزرار وبعضها يأتي بشاشة للتحكم بالجهد الكهربي أو الطاقة الكهربائية أو لقياس المقاومة الكهربائية لملف التسخين.</a:t>
            </a:r>
            <a:endParaRPr lang="en-US" dirty="0"/>
          </a:p>
        </p:txBody>
      </p:sp>
    </p:spTree>
    <p:extLst>
      <p:ext uri="{BB962C8B-B14F-4D97-AF65-F5344CB8AC3E}">
        <p14:creationId xmlns:p14="http://schemas.microsoft.com/office/powerpoint/2010/main" val="189885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615"/>
            <a:ext cx="10515600" cy="5658348"/>
          </a:xfrm>
        </p:spPr>
        <p:txBody>
          <a:bodyPr>
            <a:normAutofit/>
          </a:bodyPr>
          <a:lstStyle/>
          <a:p>
            <a:pPr marL="0" indent="0" algn="r">
              <a:lnSpc>
                <a:spcPct val="170000"/>
              </a:lnSpc>
              <a:buNone/>
            </a:pPr>
            <a:r>
              <a:rPr lang="ar-SA" dirty="0" smtClean="0"/>
              <a:t>مكونات المحلول الإلكتروني </a:t>
            </a:r>
            <a:endParaRPr lang="ar-SA" dirty="0" smtClean="0"/>
          </a:p>
          <a:p>
            <a:pPr marL="0" indent="0" algn="r">
              <a:lnSpc>
                <a:spcPct val="170000"/>
              </a:lnSpc>
              <a:buNone/>
            </a:pPr>
            <a:r>
              <a:rPr lang="ar-SA" dirty="0" smtClean="0"/>
              <a:t> الجلسرين النباتي </a:t>
            </a:r>
            <a:r>
              <a:rPr lang="en-US" dirty="0" smtClean="0">
                <a:solidFill>
                  <a:schemeClr val="bg1"/>
                </a:solidFill>
              </a:rPr>
              <a:t>V</a:t>
            </a:r>
            <a:r>
              <a:rPr lang="ar-SA" dirty="0" smtClean="0"/>
              <a:t>و</a:t>
            </a:r>
            <a:r>
              <a:rPr lang="en-US" dirty="0" smtClean="0"/>
              <a:t> </a:t>
            </a:r>
            <a:r>
              <a:rPr lang="ar-SA" dirty="0" smtClean="0"/>
              <a:t>يتكون المحلول الرئيسي </a:t>
            </a:r>
            <a:r>
              <a:rPr lang="ar-SA" dirty="0" smtClean="0"/>
              <a:t>من</a:t>
            </a:r>
            <a:r>
              <a:rPr lang="ar-SA" dirty="0" smtClean="0"/>
              <a:t> ماء مقطر و الكحول الإيثيلي ومُحليات ونكهات اصطناعية أو عضوية (طبيعية)، مع نسب مختلفة من النيكوتين ومكونات المحلول تختلف وتعتمد على نوعية المنتج. توجد شركات تنتج محلول إلكتروني عضوي خالي من البروبيلين. والنيكوتين </a:t>
            </a:r>
            <a:r>
              <a:rPr lang="ar-SA" dirty="0" smtClean="0"/>
              <a:t>هول</a:t>
            </a:r>
            <a:r>
              <a:rPr lang="ar-SA" dirty="0" smtClean="0"/>
              <a:t>تعويض إدمان التبغ. </a:t>
            </a:r>
            <a:endParaRPr lang="ar-SA" dirty="0" smtClean="0"/>
          </a:p>
        </p:txBody>
      </p:sp>
    </p:spTree>
    <p:extLst>
      <p:ext uri="{BB962C8B-B14F-4D97-AF65-F5344CB8AC3E}">
        <p14:creationId xmlns:p14="http://schemas.microsoft.com/office/powerpoint/2010/main" val="402896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6979"/>
            <a:ext cx="10515600" cy="5439984"/>
          </a:xfrm>
        </p:spPr>
        <p:txBody>
          <a:bodyPr/>
          <a:lstStyle/>
          <a:p>
            <a:pPr algn="r"/>
            <a:r>
              <a:rPr lang="ar-SA" dirty="0" smtClean="0"/>
              <a:t>أنواع السجائر </a:t>
            </a:r>
            <a:r>
              <a:rPr lang="ar-SA" dirty="0" smtClean="0"/>
              <a:t>الإلكترونية</a:t>
            </a:r>
          </a:p>
          <a:p>
            <a:pPr marL="0" indent="0" algn="r">
              <a:lnSpc>
                <a:spcPct val="150000"/>
              </a:lnSpc>
              <a:buNone/>
            </a:pPr>
            <a:r>
              <a:rPr lang="ar-SA" dirty="0" smtClean="0"/>
              <a:t> </a:t>
            </a:r>
            <a:r>
              <a:rPr lang="ar-SA" dirty="0" smtClean="0"/>
              <a:t>التصميم الصغير الشبيه بالسجائر </a:t>
            </a:r>
            <a:r>
              <a:rPr lang="ar-SA" dirty="0" smtClean="0"/>
              <a:t>التقليدية</a:t>
            </a:r>
          </a:p>
          <a:p>
            <a:pPr algn="r">
              <a:lnSpc>
                <a:spcPct val="150000"/>
              </a:lnSpc>
            </a:pPr>
            <a:r>
              <a:rPr lang="ar-SA" dirty="0" smtClean="0"/>
              <a:t>تتميز بحجم صغير وشبيه بالسجائر التقليدية من حيث الشكل الخارجي. يتم إنتاج البخار عند الشفط. غالبا يكون بها مصباح </a:t>
            </a:r>
            <a:r>
              <a:rPr lang="en-US" dirty="0" smtClean="0"/>
              <a:t>LED </a:t>
            </a:r>
            <a:r>
              <a:rPr lang="ar-SA" dirty="0" smtClean="0"/>
              <a:t>صغير ينير عند الشفط. يتم استبدال الكارمايزر (خزان المحلول والفتيلة) عند انتهاء المحلول. ويعاد شحن البطارية عند انتهائها. حجم البطارية صغير. وهي مناسبة لمن أعتاد على تدخين أقل من 10 سجائر في اليوم</a:t>
            </a:r>
            <a:endParaRPr lang="en-US" dirty="0"/>
          </a:p>
        </p:txBody>
      </p:sp>
    </p:spTree>
    <p:extLst>
      <p:ext uri="{BB962C8B-B14F-4D97-AF65-F5344CB8AC3E}">
        <p14:creationId xmlns:p14="http://schemas.microsoft.com/office/powerpoint/2010/main" val="1134585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515600" cy="5644700"/>
          </a:xfrm>
        </p:spPr>
        <p:txBody>
          <a:bodyPr>
            <a:normAutofit lnSpcReduction="10000"/>
          </a:bodyPr>
          <a:lstStyle/>
          <a:p>
            <a:pPr marL="0" indent="0" algn="r">
              <a:buNone/>
            </a:pPr>
            <a:r>
              <a:rPr lang="en-US" dirty="0" smtClean="0"/>
              <a:t>(disposable)</a:t>
            </a:r>
            <a:r>
              <a:rPr lang="ar-SA" dirty="0" smtClean="0"/>
              <a:t>الاستخدام الواحد</a:t>
            </a:r>
            <a:endParaRPr lang="en-US" dirty="0" smtClean="0"/>
          </a:p>
          <a:p>
            <a:pPr algn="r"/>
            <a:r>
              <a:rPr lang="ar-SA" dirty="0" smtClean="0"/>
              <a:t>شبيهة بالنوع الأول لكن لا يمكن إعادة شحنها ولا استبدال الخزان، لذلك يتم رميها بعد الانتهاء منها. وهي مناسبة لمن يرغب بتجربة السجائر الإلكترونية.</a:t>
            </a:r>
            <a:endParaRPr lang="en-US" dirty="0" smtClean="0"/>
          </a:p>
          <a:p>
            <a:pPr marL="0" indent="0" algn="r">
              <a:buNone/>
            </a:pPr>
            <a:r>
              <a:rPr lang="en-US" dirty="0" smtClean="0"/>
              <a:t>(Ego)</a:t>
            </a:r>
            <a:r>
              <a:rPr lang="ar-SA" dirty="0" smtClean="0"/>
              <a:t>ذات الحجم المتوسط</a:t>
            </a:r>
            <a:endParaRPr lang="en-US" dirty="0" smtClean="0"/>
          </a:p>
          <a:p>
            <a:pPr algn="r"/>
            <a:r>
              <a:rPr lang="ar-SA" dirty="0" smtClean="0"/>
              <a:t>هنا يتم تعبئة المحلول فقط دون استبدال علبة الخزان. يتم إنتاج البخار عند الضغط على زر موجود على البطارية. جميع القطع تباع معاً. البطارية ذات حجم متوسط ويعاد شحنها. وهي مناسبة لمن أعتاد على تدخين 20 سيجارة في اليوم.</a:t>
            </a:r>
            <a:endParaRPr lang="en-US" dirty="0" smtClean="0"/>
          </a:p>
          <a:p>
            <a:pPr marL="0" indent="0" algn="r">
              <a:buNone/>
            </a:pPr>
            <a:r>
              <a:rPr lang="en-US" dirty="0" smtClean="0"/>
              <a:t>APV </a:t>
            </a:r>
            <a:r>
              <a:rPr lang="ar-SA" dirty="0" smtClean="0"/>
              <a:t>القابلة للتعديل</a:t>
            </a:r>
            <a:endParaRPr lang="en-US" dirty="0" smtClean="0"/>
          </a:p>
          <a:p>
            <a:pPr algn="r"/>
            <a:r>
              <a:rPr lang="ar-SA" dirty="0" smtClean="0"/>
              <a:t>هذا النوع المتقدم تباع كل من البطارية وعلبة الخزان على حدى. تتوفر خيارات عديدة، مثلا توجد بطاريات كبيرة وبأشكال مختلفة وتوجد علب محلول مصنوعة من الزجاج. يمكن استبدال ملف التسخين عند الحاجة. يتم إنتاج البخار عند الضغط على الزر. تتميز بالأداء العالي ويمكن استبدال القطع على حسب الرغبة، ولكنها مكلفة. مناسبة لمن أعتاد على تدخين المعسل</a:t>
            </a:r>
            <a:endParaRPr lang="en-US" dirty="0"/>
          </a:p>
        </p:txBody>
      </p:sp>
    </p:spTree>
    <p:extLst>
      <p:ext uri="{BB962C8B-B14F-4D97-AF65-F5344CB8AC3E}">
        <p14:creationId xmlns:p14="http://schemas.microsoft.com/office/powerpoint/2010/main" val="3796420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7922"/>
            <a:ext cx="10515600" cy="5399041"/>
          </a:xfrm>
        </p:spPr>
        <p:txBody>
          <a:bodyPr/>
          <a:lstStyle/>
          <a:p>
            <a:pPr algn="r"/>
            <a:r>
              <a:rPr lang="ar-SA" dirty="0" smtClean="0"/>
              <a:t>مبدأ العمل</a:t>
            </a:r>
          </a:p>
          <a:p>
            <a:pPr algn="r"/>
            <a:r>
              <a:rPr lang="ar-SA" dirty="0" smtClean="0"/>
              <a:t>ظهرت السيجارة الإلكترونية في عام 2004 في الصين حيث تم إنتاجها، ثم تحولت للتسويق في العديد من الدول بما في ذلك البلدان الغربية خصوصا عبر شبكة الإنترنت.</a:t>
            </a:r>
          </a:p>
          <a:p>
            <a:pPr algn="r"/>
            <a:endParaRPr lang="ar-SA" dirty="0" smtClean="0"/>
          </a:p>
          <a:p>
            <a:pPr algn="r"/>
            <a:r>
              <a:rPr lang="ar-SA" dirty="0" smtClean="0"/>
              <a:t>وهي عبارة عن أسطوانة في شكل سيجارة مصنوعة من الفولاذ المقاوم للصدأ، بها خزان لاحتواء مادة النيكوتين السائل بنسب تركيز مختلفة. ومع أنها تتخذ شكل السيجارة العادية إلا أنها تحتوي على بطارية قابلة للشحن ولا يصدر عنها دخان. بل كل ما في الأمر أن البطارية تعمل على تسخين سائل النيكوتين الممزوج ببعض العطور مما يسمح بانبعاث بخار يتم استنشاقه ليخزن في الرئتين</a:t>
            </a:r>
            <a:endParaRPr lang="en-US" dirty="0"/>
          </a:p>
        </p:txBody>
      </p:sp>
    </p:spTree>
    <p:extLst>
      <p:ext uri="{BB962C8B-B14F-4D97-AF65-F5344CB8AC3E}">
        <p14:creationId xmlns:p14="http://schemas.microsoft.com/office/powerpoint/2010/main" val="2153781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445"/>
            <a:ext cx="10515600" cy="5535518"/>
          </a:xfrm>
        </p:spPr>
        <p:txBody>
          <a:bodyPr>
            <a:normAutofit/>
          </a:bodyPr>
          <a:lstStyle/>
          <a:p>
            <a:pPr algn="r"/>
            <a:r>
              <a:rPr lang="ar-SA" dirty="0" smtClean="0"/>
              <a:t>أضرار السيجارة الإلكترونيةبالرغم من ظهور بعض القناعات بأن السيجارة الإلكترونية أقل خطرًا من السيجارة العادية، بل وبأنها تُساعد على التخلص من إدمانها.إلا أن هناك أدلة علمية أثبتت خطر السيجارة الإلكترونية خاصةً عند الأشخاص الذين لم يسبق لهم التدخين من قبل.</a:t>
            </a:r>
            <a:endParaRPr lang="en-US" dirty="0" smtClean="0"/>
          </a:p>
          <a:p>
            <a:pPr algn="r"/>
            <a:r>
              <a:rPr lang="ar-SA" dirty="0" smtClean="0"/>
              <a:t> أضرار السيجارة الإلكترونية</a:t>
            </a:r>
            <a:endParaRPr lang="en-US" dirty="0" smtClean="0"/>
          </a:p>
          <a:p>
            <a:pPr algn="r"/>
            <a:r>
              <a:rPr lang="ar-SA" dirty="0" smtClean="0"/>
              <a:t>1. زيادة خطر الولادة المبكرةمن أضرار السيجارة الإلكترونية على النساء الحوامل بشكلٍ خاص أنها قد تتسبب في الولادة المبكرة وموت الجنين أحيانًا.</a:t>
            </a:r>
            <a:endParaRPr lang="en-US" dirty="0" smtClean="0"/>
          </a:p>
          <a:p>
            <a:pPr algn="r"/>
            <a:r>
              <a:rPr lang="ar-SA" dirty="0" smtClean="0"/>
              <a:t>2. تأثير سلبي على الجسم بسبب احتوائها على النيكوتين</a:t>
            </a:r>
            <a:endParaRPr lang="en-US" dirty="0" smtClean="0"/>
          </a:p>
          <a:p>
            <a:pPr algn="r"/>
            <a:r>
              <a:rPr lang="ar-SA" dirty="0" smtClean="0"/>
              <a:t>أضرار النيكوتين على الجسم جدًا عديدة وخطيرة، وهذه الأضرار في الآتي:دوار.مشكلات واضطرابات في النوم وكوابيس.مشكلات في الدورة الدموية.جفاف في الفم وتقيؤ.تشنجات في الرئتين.إسهال.</a:t>
            </a:r>
            <a:endParaRPr lang="en-US" dirty="0"/>
          </a:p>
        </p:txBody>
      </p:sp>
    </p:spTree>
    <p:extLst>
      <p:ext uri="{BB962C8B-B14F-4D97-AF65-F5344CB8AC3E}">
        <p14:creationId xmlns:p14="http://schemas.microsoft.com/office/powerpoint/2010/main" val="19313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615"/>
            <a:ext cx="10515600" cy="5658348"/>
          </a:xfrm>
        </p:spPr>
        <p:txBody>
          <a:bodyPr>
            <a:normAutofit/>
          </a:bodyPr>
          <a:lstStyle/>
          <a:p>
            <a:pPr marL="0" indent="0" algn="r">
              <a:lnSpc>
                <a:spcPct val="150000"/>
              </a:lnSpc>
              <a:buNone/>
            </a:pPr>
            <a:r>
              <a:rPr lang="ar-SA" dirty="0" smtClean="0"/>
              <a:t>آلام في المفاصل.</a:t>
            </a:r>
            <a:endParaRPr lang="en-US" dirty="0" smtClean="0"/>
          </a:p>
          <a:p>
            <a:pPr marL="0" indent="0" algn="r">
              <a:lnSpc>
                <a:spcPct val="150000"/>
              </a:lnSpc>
              <a:buNone/>
            </a:pPr>
            <a:r>
              <a:rPr lang="ar-SA" dirty="0" smtClean="0"/>
              <a:t>رعشة في العضلات.</a:t>
            </a:r>
            <a:endParaRPr lang="en-US" dirty="0" smtClean="0"/>
          </a:p>
          <a:p>
            <a:pPr marL="0" indent="0" algn="r">
              <a:lnSpc>
                <a:spcPct val="150000"/>
              </a:lnSpc>
              <a:buNone/>
            </a:pPr>
            <a:r>
              <a:rPr lang="ar-SA" dirty="0" smtClean="0"/>
              <a:t>عسر الهضم وحرقان في المعدة.</a:t>
            </a:r>
            <a:endParaRPr lang="en-US" dirty="0" smtClean="0"/>
          </a:p>
          <a:p>
            <a:pPr marL="0" indent="0" algn="r">
              <a:lnSpc>
                <a:spcPct val="150000"/>
              </a:lnSpc>
              <a:buNone/>
            </a:pPr>
            <a:r>
              <a:rPr lang="ar-SA" dirty="0" smtClean="0"/>
              <a:t>زيادة فرص الإصابة بالنوبات القلبية.</a:t>
            </a:r>
            <a:endParaRPr lang="en-US" dirty="0" smtClean="0"/>
          </a:p>
          <a:p>
            <a:pPr marL="0" indent="0" algn="r">
              <a:lnSpc>
                <a:spcPct val="150000"/>
              </a:lnSpc>
              <a:buNone/>
            </a:pPr>
            <a:r>
              <a:rPr lang="ar-SA" dirty="0" smtClean="0"/>
              <a:t>كما أن أخطار النيكوتين تتضمن تأثيره على صحة تطور الدماغ التي تستمر لعمر 25 عامًا، فيؤثر على مراكز التعليم والتركيز في الدماغ.كما يؤثر على صحة الجنين، ويؤدي النيكوتين إلى الإدمان عليه والشعور الدائم بالحاجة إليهإ</a:t>
            </a:r>
            <a:endParaRPr lang="en-US" dirty="0"/>
          </a:p>
        </p:txBody>
      </p:sp>
    </p:spTree>
    <p:extLst>
      <p:ext uri="{BB962C8B-B14F-4D97-AF65-F5344CB8AC3E}">
        <p14:creationId xmlns:p14="http://schemas.microsoft.com/office/powerpoint/2010/main" val="84661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2639"/>
            <a:ext cx="10515600" cy="5194324"/>
          </a:xfrm>
        </p:spPr>
        <p:txBody>
          <a:bodyPr>
            <a:normAutofit/>
          </a:bodyPr>
          <a:lstStyle/>
          <a:p>
            <a:pPr algn="r"/>
            <a:r>
              <a:rPr lang="ar-SA" dirty="0" smtClean="0"/>
              <a:t>3. المعاناة من مجموعة من السموم</a:t>
            </a:r>
            <a:endParaRPr lang="en-US" dirty="0" smtClean="0"/>
          </a:p>
          <a:p>
            <a:pPr algn="r"/>
            <a:r>
              <a:rPr lang="ar-SA" dirty="0" smtClean="0"/>
              <a:t>بالإضافة إلى وجود النيكوتين فهناك مجموعة أخرى من المواد الضارة السامة لجسم الإنسان تحتويها هذه السجائر، منها:</a:t>
            </a:r>
            <a:endParaRPr lang="en-US" dirty="0" smtClean="0"/>
          </a:p>
          <a:p>
            <a:pPr algn="r"/>
            <a:r>
              <a:rPr lang="ar-SA" dirty="0" smtClean="0"/>
              <a:t>الأسيتالديهيد </a:t>
            </a:r>
            <a:r>
              <a:rPr lang="en-US" dirty="0" smtClean="0"/>
              <a:t>(Acetaldehyde) </a:t>
            </a:r>
            <a:r>
              <a:rPr lang="ar-SA" dirty="0" smtClean="0"/>
              <a:t>والفورمالديهايد </a:t>
            </a:r>
            <a:r>
              <a:rPr lang="en-US" dirty="0" smtClean="0"/>
              <a:t>Formaldehyde): </a:t>
            </a:r>
            <a:r>
              <a:rPr lang="ar-SA" dirty="0" smtClean="0"/>
              <a:t>وهي مواد مسرطنة.</a:t>
            </a:r>
            <a:endParaRPr lang="en-US" dirty="0" smtClean="0"/>
          </a:p>
          <a:p>
            <a:pPr algn="r"/>
            <a:r>
              <a:rPr lang="ar-SA" dirty="0" smtClean="0"/>
              <a:t>الأكرولين </a:t>
            </a:r>
            <a:r>
              <a:rPr lang="en-US" dirty="0" smtClean="0"/>
              <a:t> </a:t>
            </a:r>
            <a:r>
              <a:rPr lang="ar-SA" dirty="0" smtClean="0"/>
              <a:t>هي مادة تؤدي إلى أمراض خطيرة في الرئة مثل الربو، والانسداد الرئوي المزمن، وسرطان الرئة.</a:t>
            </a:r>
            <a:endParaRPr lang="en-US" dirty="0" smtClean="0"/>
          </a:p>
          <a:p>
            <a:pPr algn="r"/>
            <a:r>
              <a:rPr lang="ar-SA" dirty="0" smtClean="0"/>
              <a:t>البنزين: وهو مادة موجودة في دخان السيارات، وله تأثير سلبي على الدماغ والصحة عمومًا.ثنائي الأسيتيل </a:t>
            </a:r>
            <a:r>
              <a:rPr lang="en-US" dirty="0" smtClean="0"/>
              <a:t>Di acetyl: </a:t>
            </a:r>
            <a:r>
              <a:rPr lang="ar-SA" dirty="0" smtClean="0"/>
              <a:t>وهي تؤدي إلى التهاب القصبات الهوائية.</a:t>
            </a:r>
            <a:endParaRPr lang="en-US" dirty="0" smtClean="0"/>
          </a:p>
          <a:p>
            <a:pPr algn="r"/>
            <a:r>
              <a:rPr lang="ar-SA" dirty="0" smtClean="0"/>
              <a:t>بروبيلين جلايكول</a:t>
            </a:r>
            <a:r>
              <a:rPr lang="en-US" dirty="0" smtClean="0"/>
              <a:t>Propylene glycol: </a:t>
            </a:r>
            <a:r>
              <a:rPr lang="ar-SA" dirty="0" smtClean="0"/>
              <a:t>مادة مستخدمة في مضادات التفريز.عناصر أخرى خطيرة: مثل الرصاص والكادميوم.</a:t>
            </a:r>
            <a:endParaRPr lang="en-US" dirty="0"/>
          </a:p>
        </p:txBody>
      </p:sp>
    </p:spTree>
    <p:extLst>
      <p:ext uri="{BB962C8B-B14F-4D97-AF65-F5344CB8AC3E}">
        <p14:creationId xmlns:p14="http://schemas.microsoft.com/office/powerpoint/2010/main" val="422969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0878"/>
            <a:ext cx="10515600" cy="5126085"/>
          </a:xfrm>
        </p:spPr>
        <p:txBody>
          <a:bodyPr>
            <a:normAutofit fontScale="85000" lnSpcReduction="20000"/>
          </a:bodyPr>
          <a:lstStyle/>
          <a:p>
            <a:pPr marL="0" indent="0" algn="r">
              <a:lnSpc>
                <a:spcPct val="150000"/>
              </a:lnSpc>
              <a:buNone/>
            </a:pPr>
            <a:r>
              <a:rPr lang="ar-SA" dirty="0" smtClean="0"/>
              <a:t>4. </a:t>
            </a:r>
            <a:r>
              <a:rPr lang="ar-SA" dirty="0" smtClean="0"/>
              <a:t>الإدمان</a:t>
            </a:r>
            <a:endParaRPr lang="en-US" dirty="0"/>
          </a:p>
          <a:p>
            <a:pPr marL="0" indent="0" algn="r">
              <a:lnSpc>
                <a:spcPct val="150000"/>
              </a:lnSpc>
              <a:buNone/>
            </a:pPr>
            <a:r>
              <a:rPr lang="ar-SA" dirty="0" smtClean="0"/>
              <a:t>استبدال </a:t>
            </a:r>
            <a:r>
              <a:rPr lang="ar-SA" dirty="0" smtClean="0"/>
              <a:t>السيجارة الإلكترونية بدلًا من العادية يقلل فرصة ترك التدخين ويبطئها، بل ويحتاج الشخص لمساعدة طبية للتخلص منها، وهذا يعني </a:t>
            </a:r>
            <a:r>
              <a:rPr lang="ar-SA" dirty="0"/>
              <a:t>الإدمان. أضرار السيجارة الإلكترونية أنها تُؤثر سلبًا على الأشخاص المحيطين </a:t>
            </a:r>
            <a:r>
              <a:rPr lang="ar-SA" dirty="0" smtClean="0"/>
              <a:t>بالمدخن.</a:t>
            </a:r>
            <a:endParaRPr lang="en-US" dirty="0" smtClean="0"/>
          </a:p>
          <a:p>
            <a:pPr algn="r">
              <a:lnSpc>
                <a:spcPct val="150000"/>
              </a:lnSpc>
            </a:pPr>
            <a:r>
              <a:rPr lang="ar-SA" dirty="0" smtClean="0"/>
              <a:t>6</a:t>
            </a:r>
            <a:r>
              <a:rPr lang="ar-SA" dirty="0" smtClean="0"/>
              <a:t>. زيادة رغبة المراهقين </a:t>
            </a:r>
            <a:r>
              <a:rPr lang="ar-SA" dirty="0" smtClean="0"/>
              <a:t>بالتدخينن</a:t>
            </a:r>
          </a:p>
          <a:p>
            <a:pPr marL="0" indent="0" algn="r">
              <a:lnSpc>
                <a:spcPct val="150000"/>
              </a:lnSpc>
              <a:buNone/>
            </a:pPr>
            <a:r>
              <a:rPr lang="ar-SA" dirty="0" smtClean="0"/>
              <a:t>ترويج </a:t>
            </a:r>
            <a:r>
              <a:rPr lang="ar-SA" dirty="0" smtClean="0"/>
              <a:t>الشركات للسيجارة الإلكترونية، وإغرائهم بنكهاتها المتعددة، وإعلانهم بعدم خطورتها يشجع ذلك المراهقين على التدخين والإدمان </a:t>
            </a:r>
            <a:r>
              <a:rPr lang="ar-SA" dirty="0" smtClean="0"/>
              <a:t>عليه. </a:t>
            </a:r>
          </a:p>
          <a:p>
            <a:pPr marL="0" indent="0" algn="r">
              <a:lnSpc>
                <a:spcPct val="150000"/>
              </a:lnSpc>
              <a:buNone/>
            </a:pPr>
            <a:r>
              <a:rPr lang="ar-SA" dirty="0" smtClean="0"/>
              <a:t>7-</a:t>
            </a:r>
            <a:r>
              <a:rPr lang="ar-SA" dirty="0" smtClean="0"/>
              <a:t>التأثير </a:t>
            </a:r>
            <a:r>
              <a:rPr lang="ar-SA" dirty="0" smtClean="0"/>
              <a:t>السلبي على </a:t>
            </a:r>
            <a:r>
              <a:rPr lang="ar-SA" dirty="0" smtClean="0"/>
              <a:t>الدماغ يؤثر </a:t>
            </a:r>
            <a:r>
              <a:rPr lang="ar-SA" dirty="0" smtClean="0"/>
              <a:t>النيكوتين سلبًا على الدماغ، ويزيد من الرغبة في تجربة المدمنات الأخرى، مثل: المخدرات، والكوكايين، كما يؤثر على مراكز الانتباه والتعلم والمزاج في الدماغ.</a:t>
            </a:r>
            <a:endParaRPr lang="en-US" dirty="0"/>
          </a:p>
        </p:txBody>
      </p:sp>
    </p:spTree>
    <p:extLst>
      <p:ext uri="{BB962C8B-B14F-4D97-AF65-F5344CB8AC3E}">
        <p14:creationId xmlns:p14="http://schemas.microsoft.com/office/powerpoint/2010/main" val="414090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287"/>
            <a:ext cx="10515600" cy="5180676"/>
          </a:xfrm>
        </p:spPr>
        <p:txBody>
          <a:bodyPr>
            <a:normAutofit lnSpcReduction="10000"/>
          </a:bodyPr>
          <a:lstStyle/>
          <a:p>
            <a:pPr algn="r">
              <a:lnSpc>
                <a:spcPct val="150000"/>
              </a:lnSpc>
            </a:pPr>
            <a:r>
              <a:rPr lang="ar-SA" dirty="0" smtClean="0"/>
              <a:t>السيجارة الإلكترونية هي مرذاذ محمول يعمل ببطارية وتحاكي عملية تدخين التبغ عن طريق توفير بعض الجوانب السلوكية للتدخين، بما في ذلك حركة اليد إلى الفم المرتبطة بالتدخين، ولكن من دون حرق التبغ. يُعرف استخدام السيجارة الإلكترونية باسم "</a:t>
            </a:r>
            <a:r>
              <a:rPr lang="en-US" dirty="0" smtClean="0"/>
              <a:t>vaping" </a:t>
            </a:r>
            <a:r>
              <a:rPr lang="ar-SA" dirty="0" smtClean="0"/>
              <a:t>ويشار إلى المستخدم باسم "</a:t>
            </a:r>
            <a:r>
              <a:rPr lang="en-US" dirty="0" smtClean="0"/>
              <a:t>vaper". </a:t>
            </a:r>
            <a:r>
              <a:rPr lang="ar-SA" dirty="0" smtClean="0"/>
              <a:t>بدلاً من دخان السجائر، يستنشق المستخدم الهباء الجوي، المعروف باسم البخار. السجائر الإلكترونية عادة تحتوي على عنصر تسخين يعمل على بخ محلول سائل يسمى السائل الإلكتروني. يقوم المستخدم تلقائيًا بتنشيط السيجارة الإلكترونية عن طريق النفث؛ بعض الأجهزة الأخرى تعمل يدويًا عن طريق الضغط على زر. </a:t>
            </a:r>
            <a:endParaRPr lang="en-US" dirty="0"/>
          </a:p>
        </p:txBody>
      </p:sp>
    </p:spTree>
    <p:extLst>
      <p:ext uri="{BB962C8B-B14F-4D97-AF65-F5344CB8AC3E}">
        <p14:creationId xmlns:p14="http://schemas.microsoft.com/office/powerpoint/2010/main" val="491544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a:lnSpc>
                <a:spcPct val="150000"/>
              </a:lnSpc>
            </a:pPr>
            <a:r>
              <a:rPr lang="ar-SA" dirty="0" smtClean="0"/>
              <a:t>9. ظهور أعراض مرضية على </a:t>
            </a:r>
            <a:r>
              <a:rPr lang="ar-SA" dirty="0" smtClean="0"/>
              <a:t>الجسم</a:t>
            </a:r>
            <a:endParaRPr lang="en-US" dirty="0" smtClean="0"/>
          </a:p>
          <a:p>
            <a:pPr algn="r">
              <a:lnSpc>
                <a:spcPct val="150000"/>
              </a:lnSpc>
            </a:pPr>
            <a:r>
              <a:rPr lang="ar-SA" dirty="0" smtClean="0"/>
              <a:t>قد </a:t>
            </a:r>
            <a:r>
              <a:rPr lang="ar-SA" dirty="0" smtClean="0"/>
              <a:t>يتسبب استخدام السيجارة الإلكترونية إلى ظهور أعراض مختلفة، مثل:الغثيان.الاستفراغ.الإسهال.التعب.الحرارة.فقدان الوزن.الكثير من الحالات كانت بحاجة إلى دخول المشفى لشدّتها، وبعض الأشخاص أودت أمراض الرئة بحياتهم.يجدر الذكر أنه لم يتم إثبات أمان السيجارة الإلكترونية من قبل الهيئة العامة للغذاء والدواء الأمريكية، وفعاليتها في المساعدة بإيقاف التدخين.فعلى الشخص الحريص </a:t>
            </a:r>
            <a:r>
              <a:rPr lang="ar-SA" dirty="0" smtClean="0"/>
              <a:t> </a:t>
            </a:r>
            <a:r>
              <a:rPr lang="ar-SA" dirty="0" smtClean="0"/>
              <a:t>ترك التدخين والحفاظ على صحته </a:t>
            </a:r>
            <a:r>
              <a:rPr lang="ar-SA" dirty="0" smtClean="0"/>
              <a:t>واستشارة </a:t>
            </a:r>
            <a:r>
              <a:rPr lang="ar-SA" dirty="0" smtClean="0"/>
              <a:t>الأطباء والمختصين لإيجاد الطرق والسبل الصحيحة لإيقاف التدخين</a:t>
            </a:r>
            <a:r>
              <a:rPr lang="ar-SA" dirty="0" smtClean="0"/>
              <a:t>.</a:t>
            </a:r>
            <a:endParaRPr lang="en-US" dirty="0"/>
          </a:p>
        </p:txBody>
      </p:sp>
    </p:spTree>
    <p:extLst>
      <p:ext uri="{BB962C8B-B14F-4D97-AF65-F5344CB8AC3E}">
        <p14:creationId xmlns:p14="http://schemas.microsoft.com/office/powerpoint/2010/main" val="111562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6854"/>
            <a:ext cx="10515600" cy="5590109"/>
          </a:xfrm>
        </p:spPr>
        <p:txBody>
          <a:bodyPr/>
          <a:lstStyle/>
          <a:p>
            <a:pPr marL="0" indent="0" algn="r">
              <a:lnSpc>
                <a:spcPct val="150000"/>
              </a:lnSpc>
              <a:buNone/>
            </a:pPr>
            <a:r>
              <a:rPr lang="ar-SA" dirty="0" smtClean="0"/>
              <a:t>بعض السجائر الإلكترونية تشبه السجائر التقليدية،  ولكنها تأتي بالعديد من الأشكال. معظم الإصدارات قابلة لإعادة الاستخدام، إلا أن بعضها من المفترض التخلص منها. هناك أجهزة الجيل الأول، الجيل الثاني، الجيل الثالث، وأجهزة الجيل الرابع. تحتوي السوائل الإلكترونية عادةً على البروبيلين غليكول، الجليسرول، النيكوتين، النكهات، المواد المضافة، وكميات مختلفة من الملوثات. قد تُباع السوائل الإلكترونية أيضًا بدون البروبيلين غليكول، النيكوتين، أو النكهات.</a:t>
            </a:r>
          </a:p>
          <a:p>
            <a:endParaRPr lang="en-US" dirty="0"/>
          </a:p>
        </p:txBody>
      </p:sp>
    </p:spTree>
    <p:extLst>
      <p:ext uri="{BB962C8B-B14F-4D97-AF65-F5344CB8AC3E}">
        <p14:creationId xmlns:p14="http://schemas.microsoft.com/office/powerpoint/2010/main" val="1318088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6161"/>
            <a:ext cx="10515600" cy="5330802"/>
          </a:xfrm>
        </p:spPr>
        <p:txBody>
          <a:bodyPr>
            <a:normAutofit lnSpcReduction="10000"/>
          </a:bodyPr>
          <a:lstStyle/>
          <a:p>
            <a:pPr marL="0" indent="0" algn="r">
              <a:lnSpc>
                <a:spcPct val="150000"/>
              </a:lnSpc>
              <a:buNone/>
            </a:pPr>
            <a:r>
              <a:rPr lang="ar-SA" b="1" dirty="0" smtClean="0">
                <a:solidFill>
                  <a:srgbClr val="FF0000"/>
                </a:solidFill>
              </a:rPr>
              <a:t>الفوائد والمخاطر الصحية للسجائر الإلكترونية</a:t>
            </a:r>
          </a:p>
          <a:p>
            <a:pPr marL="0" indent="0" algn="r">
              <a:lnSpc>
                <a:spcPct val="150000"/>
              </a:lnSpc>
              <a:buNone/>
            </a:pPr>
            <a:r>
              <a:rPr lang="ar-SA" dirty="0" smtClean="0"/>
              <a:t>الفوائد والمخاطر الصحية للسجائر الإلكترونية غير مؤكدة. هناك أدلة مبدئية على أنها قد تساعد الأشخاص على الإقلاع عن التدخين، على الرغم من أن تلك الأدلة لم تثبت أنها وسيلة أكثر فاعلية من وسائل الإقلاع عن التدخين الأخرى. هناك قلق من احتمال أن يبدأ غير المدخنين والأطفال في تعاطي النيكوتين من خلال السجائر الإلكترونية بمعدل أعلى مما كان متوقعًا في حالة لو كانت لم تبتكر أبدًا. بسبب احتمال إدمان النيكوتين الناتج من استخدام السجائر الإلكترونية، هناك قلق من أن الأطفال قد يبدأون في تدخين السجائر التقليدية.</a:t>
            </a:r>
          </a:p>
          <a:p>
            <a:pPr marL="0" indent="0" algn="r">
              <a:lnSpc>
                <a:spcPct val="150000"/>
              </a:lnSpc>
              <a:buNone/>
            </a:pPr>
            <a:r>
              <a:rPr lang="ar-SA" dirty="0" smtClean="0"/>
              <a:t> </a:t>
            </a:r>
            <a:endParaRPr lang="en-US" dirty="0"/>
          </a:p>
        </p:txBody>
      </p:sp>
    </p:spTree>
    <p:extLst>
      <p:ext uri="{BB962C8B-B14F-4D97-AF65-F5344CB8AC3E}">
        <p14:creationId xmlns:p14="http://schemas.microsoft.com/office/powerpoint/2010/main" val="174556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809"/>
            <a:ext cx="10515600" cy="5317154"/>
          </a:xfrm>
        </p:spPr>
        <p:txBody>
          <a:bodyPr>
            <a:normAutofit fontScale="92500" lnSpcReduction="10000"/>
          </a:bodyPr>
          <a:lstStyle/>
          <a:p>
            <a:pPr marL="0" indent="0" algn="r">
              <a:lnSpc>
                <a:spcPct val="150000"/>
              </a:lnSpc>
              <a:buNone/>
            </a:pPr>
            <a:r>
              <a:rPr lang="ar-SA" dirty="0" smtClean="0"/>
              <a:t>الشباب الذين يستخدمون السجائر الإلكترونية هم الأكثر عرضة للبدء في تدخين السجائر. دورها في الحد من أضرار التبغ غير واضح وفقا لدراسة، في حين وجدت دراسة أخرى أنها يبدو أن لديها القدرة على خفض الوفيات والأمراض المرتبطة بالتبغ. قد تكون منتجات معالجة النيكوتين بالإعاضة التي تقدمها إدارة الغذاء والدواء الأمريكية أكثر أمانًا من السجائر الإلكترونية، ولكن السجائر الإلكترونية تعتبر عمومًا أكثر أمانًا من منتجات التبغ. يقدر أن مخاطر السلامة التي يتعرض لها المستخدمون مماثلة لمخاطر التبغ بدون دخان. الآثار طويلة الأجل لاستخدام السجائر الإلكترونية غير معروفة بعد. إلا أن خطر حدوث أعراض سلبية خطيرة منخفض. الآثار السلبية الأقل خطورة تشمل آلام البطن والصداع وضبابية الرؤية، تهيج الحلق والفم والقيء والغثيان والسعال. يرتبط النيكوتين نفسه ببعض تلك المخاوف الصحية.</a:t>
            </a:r>
            <a:endParaRPr lang="en-US" dirty="0"/>
          </a:p>
        </p:txBody>
      </p:sp>
    </p:spTree>
    <p:extLst>
      <p:ext uri="{BB962C8B-B14F-4D97-AF65-F5344CB8AC3E}">
        <p14:creationId xmlns:p14="http://schemas.microsoft.com/office/powerpoint/2010/main" val="3496219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036"/>
            <a:ext cx="10515600" cy="5480927"/>
          </a:xfrm>
        </p:spPr>
        <p:txBody>
          <a:bodyPr>
            <a:normAutofit fontScale="92500" lnSpcReduction="20000"/>
          </a:bodyPr>
          <a:lstStyle/>
          <a:p>
            <a:pPr algn="ctr">
              <a:lnSpc>
                <a:spcPct val="150000"/>
              </a:lnSpc>
            </a:pPr>
            <a:r>
              <a:rPr lang="ar-SA" dirty="0" smtClean="0"/>
              <a:t>تخلق السجائر الإلكترونية بخارًا مصنوعًا من جزيئات دقيقة ومتناهية الصغر من الجسيمات المعلقة، التي وُجد أنها تحتوي على البروبيلين جليكول، الجليسرين، النيكوتين، النكهات، كميات ضئيلة من المواد السامة، المسرطنات، الفلزات الثقيلة، الجسيمات النانوية المعدنية، وغيرها من المواد. يختلف تركيبها الدقيق بين المصنعين، ويعتمد على محتويات السائل والتصميم المادي والكهربائي للجهاز وسلوك المستخدم، وعوامل أخرى. يحتمل أن يحتوي بخار السجائر الإلكترونية على مواد كيميائية ضارة غير موجودة في دخان التبغ. إلا أن بخار السجائر الإلكترونية يحتوي عموما على كمية مواد كيميائية سامة أقل، وتركيزات أقل للمواد الكيميائية السامة المحتملة من دخان السجائر. المحتمل أن يكون البخار أقل ضررًا للمستخدمين والمارة من دخان السجائر، على الرغم من وجود مخاوف من أن بخار الزفير قد يتم استنشاقه من قبل غير المستخدمين، خاصةً في الأماكن المغلقة.                                                                                         </a:t>
            </a:r>
            <a:endParaRPr lang="en-US" dirty="0"/>
          </a:p>
        </p:txBody>
      </p:sp>
    </p:spTree>
    <p:extLst>
      <p:ext uri="{BB962C8B-B14F-4D97-AF65-F5344CB8AC3E}">
        <p14:creationId xmlns:p14="http://schemas.microsoft.com/office/powerpoint/2010/main" val="97848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6161"/>
            <a:ext cx="10515600" cy="5330802"/>
          </a:xfrm>
        </p:spPr>
        <p:txBody>
          <a:bodyPr>
            <a:normAutofit/>
          </a:bodyPr>
          <a:lstStyle/>
          <a:p>
            <a:pPr marL="0" indent="0" algn="r">
              <a:lnSpc>
                <a:spcPct val="150000"/>
              </a:lnSpc>
              <a:buNone/>
            </a:pPr>
            <a:r>
              <a:rPr lang="ar-SA" dirty="0" smtClean="0"/>
              <a:t>منذ دخولها إلى السوق في عام 2003، ارتفع الاستخدام العالمي بشكل كبير. في استطلاع عام 2014، أفاد حوالي 13٪ من طلاب المدارس الثانوية الأمريكية باستخدامهم لها مرة واحدة على الأقل في الشهر السابق، وفي عام 2015 كان حوالي 10٪ من البالغين الأميركيين من المستخدمين. في المملكة المتحدة، زاد عدد المستخدمين من 700000 في عام 2012 إلى 2.6 مليون في عام 2015. حوالي 60٪ من مستخدمي المملكة المتحدة مدخنون للسجائر وحوالي 40٪ من المدخنين السابقين، في حين أن الاستخدام بين غير المدخنين في المملكة المتحدة ضئيل. لا يزال المعظم يستخدم السجائر التقليدية، مما يثير القلق من أن الاستخدام المزدوج قد «يؤخر أو يوقف عملية الإقلاع عن التدخين»</a:t>
            </a:r>
            <a:endParaRPr lang="en-US" dirty="0"/>
          </a:p>
        </p:txBody>
      </p:sp>
    </p:spTree>
    <p:extLst>
      <p:ext uri="{BB962C8B-B14F-4D97-AF65-F5344CB8AC3E}">
        <p14:creationId xmlns:p14="http://schemas.microsoft.com/office/powerpoint/2010/main" val="171581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507" y="504966"/>
            <a:ext cx="10515600" cy="5663821"/>
          </a:xfrm>
        </p:spPr>
        <p:txBody>
          <a:bodyPr>
            <a:noAutofit/>
          </a:bodyPr>
          <a:lstStyle/>
          <a:p>
            <a:pPr marL="0" indent="0" algn="r">
              <a:lnSpc>
                <a:spcPct val="170000"/>
              </a:lnSpc>
              <a:buNone/>
            </a:pPr>
            <a:r>
              <a:rPr lang="ar-SA" sz="3200" b="1" dirty="0" smtClean="0"/>
              <a:t>نبذة تاريخية</a:t>
            </a:r>
          </a:p>
          <a:p>
            <a:pPr marL="0" indent="0" algn="r">
              <a:lnSpc>
                <a:spcPct val="170000"/>
              </a:lnSpc>
              <a:buNone/>
            </a:pPr>
            <a:r>
              <a:rPr lang="ar-SA" dirty="0" smtClean="0"/>
              <a:t>أول ظهور لفكرة استبدال التبغ كانت في عام 1963. وكانت الفكرة مبنية على استبدال التبغ بهواء ساخن بنكهة. استُحدثت السيجارة الإلكترونية في الصين على يد الصيدلي الصيني هون ليك </a:t>
            </a:r>
            <a:r>
              <a:rPr lang="en-US" dirty="0" smtClean="0"/>
              <a:t>Hon </a:t>
            </a:r>
            <a:r>
              <a:rPr lang="en-US" dirty="0" err="1" smtClean="0"/>
              <a:t>Lik</a:t>
            </a:r>
            <a:r>
              <a:rPr lang="en-US" dirty="0" smtClean="0"/>
              <a:t>) </a:t>
            </a:r>
            <a:r>
              <a:rPr lang="ar-SA" dirty="0" smtClean="0"/>
              <a:t>في عام 2003 حين قدم فكرة تبخير محلول البروبيلين جليكول، باستخدام الموجات الفوق صوتية المنتجة عن طريق جهاز كهروضغطي. ثم بدأت في الظهور في السوق الصينية في مايو 2004 كبديل ومساعد للإقلاع عن التدخين. الشركة التي يعمل بها هون ليك غيرت اسمها من </a:t>
            </a:r>
            <a:r>
              <a:rPr lang="en-US" dirty="0" smtClean="0"/>
              <a:t>Golden Dragon Holdings </a:t>
            </a:r>
            <a:r>
              <a:rPr lang="ar-SA" dirty="0" smtClean="0"/>
              <a:t>إلى </a:t>
            </a:r>
            <a:r>
              <a:rPr lang="en-US" dirty="0" err="1" smtClean="0"/>
              <a:t>Ruyan</a:t>
            </a:r>
            <a:r>
              <a:rPr lang="en-US" dirty="0" smtClean="0"/>
              <a:t> </a:t>
            </a:r>
            <a:r>
              <a:rPr lang="ar-SA" dirty="0" smtClean="0"/>
              <a:t>ثم بدأت بتصدير منتجاتها إلى العالم في 2006 ثم حصلت على براءة اختراع عالمية في عام 2007.</a:t>
            </a:r>
          </a:p>
        </p:txBody>
      </p:sp>
    </p:spTree>
    <p:extLst>
      <p:ext uri="{BB962C8B-B14F-4D97-AF65-F5344CB8AC3E}">
        <p14:creationId xmlns:p14="http://schemas.microsoft.com/office/powerpoint/2010/main" val="181137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7922"/>
            <a:ext cx="10515600" cy="5399041"/>
          </a:xfrm>
        </p:spPr>
        <p:txBody>
          <a:bodyPr/>
          <a:lstStyle/>
          <a:p>
            <a:pPr marL="0" indent="0" algn="r">
              <a:lnSpc>
                <a:spcPct val="150000"/>
              </a:lnSpc>
              <a:buNone/>
            </a:pPr>
            <a:r>
              <a:rPr lang="ar-SA" dirty="0" smtClean="0"/>
              <a:t>في عام 2006، تم ابتكار فكرة الكارتومايزر </a:t>
            </a:r>
            <a:r>
              <a:rPr lang="en-US" dirty="0" smtClean="0"/>
              <a:t>cartomizer، </a:t>
            </a:r>
            <a:r>
              <a:rPr lang="ar-SA" dirty="0" smtClean="0"/>
              <a:t>أو الجهاز الذي يحتوي على خرطوش وبخاخ، ويقوم بتسخين المحلول عن طريق ملف إلكتروني (سلك ملفوف على شكل بكرة) موجود داخل الخرطوش. ثم تم تبني الفكرة في بريطانيا في عام 2007 باسم شركة </a:t>
            </a:r>
            <a:r>
              <a:rPr lang="en-US" dirty="0" err="1" smtClean="0"/>
              <a:t>Gamucci</a:t>
            </a:r>
            <a:r>
              <a:rPr lang="en-US" dirty="0" smtClean="0"/>
              <a:t>. </a:t>
            </a:r>
            <a:r>
              <a:rPr lang="ar-SA" dirty="0" smtClean="0"/>
              <a:t>الكارتومايزر (يسمى أيضا البخاخ أو الرشاش </a:t>
            </a:r>
            <a:r>
              <a:rPr lang="en-US" dirty="0" smtClean="0"/>
              <a:t>atomizer) </a:t>
            </a:r>
            <a:r>
              <a:rPr lang="ar-SA" dirty="0" smtClean="0"/>
              <a:t>مستخدم حالياً بشكل كبير من قبل شركات تصنيع السجائر الإلكترونية.</a:t>
            </a:r>
          </a:p>
          <a:p>
            <a:pPr marL="0" indent="0" algn="r">
              <a:lnSpc>
                <a:spcPct val="150000"/>
              </a:lnSpc>
              <a:buNone/>
            </a:pPr>
            <a:r>
              <a:rPr lang="ar-SA" dirty="0" smtClean="0"/>
              <a:t>العديد من شركات السجائر التقليدية شعرت بالتهديد، وبخطر تحول المدخنين إلى السجائر الإلكترونية وبدأت هي بإنتاج السجائر الإلكترونية بنفسها.</a:t>
            </a:r>
          </a:p>
          <a:p>
            <a:pPr>
              <a:lnSpc>
                <a:spcPct val="150000"/>
              </a:lnSpc>
            </a:pPr>
            <a:endParaRPr lang="en-US" dirty="0"/>
          </a:p>
        </p:txBody>
      </p:sp>
    </p:spTree>
    <p:extLst>
      <p:ext uri="{BB962C8B-B14F-4D97-AF65-F5344CB8AC3E}">
        <p14:creationId xmlns:p14="http://schemas.microsoft.com/office/powerpoint/2010/main" val="156082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1628</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السكارة الاكترونية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cp:revision>
  <dcterms:created xsi:type="dcterms:W3CDTF">2024-10-07T06:23:40Z</dcterms:created>
  <dcterms:modified xsi:type="dcterms:W3CDTF">2024-10-08T07:59:40Z</dcterms:modified>
</cp:coreProperties>
</file>