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317" r:id="rId5"/>
    <p:sldId id="326" r:id="rId6"/>
    <p:sldId id="307" r:id="rId7"/>
    <p:sldId id="308" r:id="rId8"/>
    <p:sldId id="278" r:id="rId9"/>
    <p:sldId id="309" r:id="rId10"/>
    <p:sldId id="263" r:id="rId11"/>
    <p:sldId id="310" r:id="rId12"/>
    <p:sldId id="311" r:id="rId13"/>
    <p:sldId id="312" r:id="rId14"/>
    <p:sldId id="316" r:id="rId15"/>
    <p:sldId id="314" r:id="rId16"/>
    <p:sldId id="315" r:id="rId17"/>
    <p:sldId id="318" r:id="rId18"/>
    <p:sldId id="319" r:id="rId19"/>
    <p:sldId id="320" r:id="rId20"/>
    <p:sldId id="322" r:id="rId21"/>
    <p:sldId id="321" r:id="rId22"/>
    <p:sldId id="323" r:id="rId23"/>
    <p:sldId id="324" r:id="rId24"/>
    <p:sldId id="325"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3F3A873-5E73-AF47-5168-60E826C34ABE}" name="Administrator" initials="A" userId="Administrat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5C4D"/>
    <a:srgbClr val="505A47"/>
    <a:srgbClr val="636A58"/>
    <a:srgbClr val="D1D8B7"/>
    <a:srgbClr val="A09D79"/>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4780" autoAdjust="0"/>
  </p:normalViewPr>
  <p:slideViewPr>
    <p:cSldViewPr snapToGrid="0">
      <p:cViewPr varScale="1">
        <p:scale>
          <a:sx n="69" d="100"/>
          <a:sy n="69" d="100"/>
        </p:scale>
        <p:origin x="72" y="42"/>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1D3E8-F0D4-4D29-8F58-2FB917E9AEED}" type="doc">
      <dgm:prSet loTypeId="urn:microsoft.com/office/officeart/2005/8/layout/cycle6" loCatId="relationship" qsTypeId="urn:microsoft.com/office/officeart/2005/8/quickstyle/simple1" qsCatId="simple" csTypeId="urn:microsoft.com/office/officeart/2005/8/colors/accent1_2" csCatId="accent1" phldr="1"/>
      <dgm:spPr/>
    </dgm:pt>
    <dgm:pt modelId="{16CEC9C0-0A96-439D-BAFA-C9D0D8B21AAF}">
      <dgm:prSet/>
      <dgm:spPr>
        <a:solidFill>
          <a:srgbClr val="636A58"/>
        </a:solidFill>
      </dgm:spPr>
      <dgm:t>
        <a:bodyPr/>
        <a:lstStyle/>
        <a:p>
          <a:r>
            <a:rPr lang="en-US" b="1" dirty="0"/>
            <a:t>Altered pH Levels</a:t>
          </a:r>
          <a:endParaRPr lang="en-US" dirty="0"/>
        </a:p>
      </dgm:t>
    </dgm:pt>
    <dgm:pt modelId="{7F0AB8F5-00BF-4A88-9E93-1B6FE96BD2B0}" type="parTrans" cxnId="{73C6E7D8-37D4-43E9-B110-FBA0F1BB10B5}">
      <dgm:prSet/>
      <dgm:spPr/>
      <dgm:t>
        <a:bodyPr/>
        <a:lstStyle/>
        <a:p>
          <a:endParaRPr lang="en-US"/>
        </a:p>
      </dgm:t>
    </dgm:pt>
    <dgm:pt modelId="{C780DD81-6D57-469B-AA3C-F1367FA677D4}" type="sibTrans" cxnId="{73C6E7D8-37D4-43E9-B110-FBA0F1BB10B5}">
      <dgm:prSet/>
      <dgm:spPr/>
      <dgm:t>
        <a:bodyPr/>
        <a:lstStyle/>
        <a:p>
          <a:endParaRPr lang="en-US"/>
        </a:p>
      </dgm:t>
    </dgm:pt>
    <dgm:pt modelId="{EBB04B49-CB91-4B6F-95D0-68B148147C6B}">
      <dgm:prSet/>
      <dgm:spPr>
        <a:solidFill>
          <a:srgbClr val="636A58"/>
        </a:solidFill>
      </dgm:spPr>
      <dgm:t>
        <a:bodyPr/>
        <a:lstStyle/>
        <a:p>
          <a:r>
            <a:rPr lang="en-US" b="1" dirty="0"/>
            <a:t>Increased Protein Concentration</a:t>
          </a:r>
          <a:endParaRPr lang="en-US" dirty="0"/>
        </a:p>
      </dgm:t>
    </dgm:pt>
    <dgm:pt modelId="{8D91E5BD-D595-4040-AF3E-97EE4F9ADA45}" type="parTrans" cxnId="{B220EF1B-D813-4DED-8885-0431FBB1A7F8}">
      <dgm:prSet/>
      <dgm:spPr/>
      <dgm:t>
        <a:bodyPr/>
        <a:lstStyle/>
        <a:p>
          <a:endParaRPr lang="en-US"/>
        </a:p>
      </dgm:t>
    </dgm:pt>
    <dgm:pt modelId="{B5EAB292-2154-43A8-B3C2-15AD3C09BF92}" type="sibTrans" cxnId="{B220EF1B-D813-4DED-8885-0431FBB1A7F8}">
      <dgm:prSet/>
      <dgm:spPr/>
      <dgm:t>
        <a:bodyPr/>
        <a:lstStyle/>
        <a:p>
          <a:endParaRPr lang="en-US"/>
        </a:p>
      </dgm:t>
    </dgm:pt>
    <dgm:pt modelId="{2DD3E107-8ADF-4ED8-9889-95B170EB3CA1}">
      <dgm:prSet/>
      <dgm:spPr>
        <a:solidFill>
          <a:srgbClr val="505A47"/>
        </a:solidFill>
      </dgm:spPr>
      <dgm:t>
        <a:bodyPr/>
        <a:lstStyle/>
        <a:p>
          <a:r>
            <a:rPr lang="en-US" b="1" dirty="0"/>
            <a:t>Changes in Electrolyte Composition</a:t>
          </a:r>
          <a:endParaRPr lang="en-US" dirty="0"/>
        </a:p>
      </dgm:t>
    </dgm:pt>
    <dgm:pt modelId="{5A37F764-3BAD-412D-89DA-A0315A57BBBF}" type="parTrans" cxnId="{7D7AC564-F5E4-4B94-BC4F-267BA22C1487}">
      <dgm:prSet/>
      <dgm:spPr/>
      <dgm:t>
        <a:bodyPr/>
        <a:lstStyle/>
        <a:p>
          <a:endParaRPr lang="en-US"/>
        </a:p>
      </dgm:t>
    </dgm:pt>
    <dgm:pt modelId="{163F7916-6481-4A4F-A259-5EF161E1EAD1}" type="sibTrans" cxnId="{7D7AC564-F5E4-4B94-BC4F-267BA22C1487}">
      <dgm:prSet/>
      <dgm:spPr/>
      <dgm:t>
        <a:bodyPr/>
        <a:lstStyle/>
        <a:p>
          <a:endParaRPr lang="en-US"/>
        </a:p>
      </dgm:t>
    </dgm:pt>
    <dgm:pt modelId="{67BBCC19-61D8-4081-BA5F-7B84A8F7486C}">
      <dgm:prSet/>
      <dgm:spPr>
        <a:solidFill>
          <a:srgbClr val="505A47"/>
        </a:solidFill>
      </dgm:spPr>
      <dgm:t>
        <a:bodyPr/>
        <a:lstStyle/>
        <a:p>
          <a:r>
            <a:rPr lang="en-US" b="1" dirty="0"/>
            <a:t>Reduced Antibacterial Properties</a:t>
          </a:r>
          <a:endParaRPr lang="en-US" dirty="0"/>
        </a:p>
      </dgm:t>
    </dgm:pt>
    <dgm:pt modelId="{FCEDFBF9-D93B-49A7-82DB-9555ED614425}" type="parTrans" cxnId="{7E4C9BB1-8626-43BF-BE9A-9AD298990883}">
      <dgm:prSet/>
      <dgm:spPr/>
      <dgm:t>
        <a:bodyPr/>
        <a:lstStyle/>
        <a:p>
          <a:endParaRPr lang="en-US"/>
        </a:p>
      </dgm:t>
    </dgm:pt>
    <dgm:pt modelId="{7703B386-A5FD-40B4-B18B-0D12B4A27AA1}" type="sibTrans" cxnId="{7E4C9BB1-8626-43BF-BE9A-9AD298990883}">
      <dgm:prSet/>
      <dgm:spPr/>
      <dgm:t>
        <a:bodyPr/>
        <a:lstStyle/>
        <a:p>
          <a:endParaRPr lang="en-US"/>
        </a:p>
      </dgm:t>
    </dgm:pt>
    <dgm:pt modelId="{09E3EA8D-87D4-4D16-A456-F982C628D1A3}">
      <dgm:prSet/>
      <dgm:spPr>
        <a:solidFill>
          <a:srgbClr val="505A47"/>
        </a:solidFill>
      </dgm:spPr>
      <dgm:t>
        <a:bodyPr/>
        <a:lstStyle/>
        <a:p>
          <a:r>
            <a:rPr lang="en-US" b="1" dirty="0"/>
            <a:t>Impact on Oral Microbiome</a:t>
          </a:r>
          <a:endParaRPr lang="en-US" dirty="0"/>
        </a:p>
      </dgm:t>
    </dgm:pt>
    <dgm:pt modelId="{ADF9BF4E-EA3F-4530-9B50-81CB780BD584}" type="parTrans" cxnId="{FF8A54D1-4BA4-4CCB-909C-2820A4897C92}">
      <dgm:prSet/>
      <dgm:spPr/>
      <dgm:t>
        <a:bodyPr/>
        <a:lstStyle/>
        <a:p>
          <a:endParaRPr lang="en-US"/>
        </a:p>
      </dgm:t>
    </dgm:pt>
    <dgm:pt modelId="{CF1DFB39-6B10-45B5-BA32-B320CE5860BA}" type="sibTrans" cxnId="{FF8A54D1-4BA4-4CCB-909C-2820A4897C92}">
      <dgm:prSet/>
      <dgm:spPr/>
      <dgm:t>
        <a:bodyPr/>
        <a:lstStyle/>
        <a:p>
          <a:endParaRPr lang="en-US"/>
        </a:p>
      </dgm:t>
    </dgm:pt>
    <dgm:pt modelId="{9C9F54DB-F7D3-48FA-9BED-C8F3DDDEDB41}">
      <dgm:prSet/>
      <dgm:spPr>
        <a:solidFill>
          <a:srgbClr val="636A58"/>
        </a:solidFill>
      </dgm:spPr>
      <dgm:t>
        <a:bodyPr/>
        <a:lstStyle/>
        <a:p>
          <a:r>
            <a:rPr lang="en-US" b="1" dirty="0"/>
            <a:t>Oxidative Stress and Inflammation</a:t>
          </a:r>
          <a:r>
            <a:rPr lang="en-US" dirty="0"/>
            <a:t>: </a:t>
          </a:r>
        </a:p>
      </dgm:t>
    </dgm:pt>
    <dgm:pt modelId="{59CC5B51-B809-4159-B4C9-3082059211B2}" type="parTrans" cxnId="{4CCF6FC7-2397-4D17-A811-36C053F019F3}">
      <dgm:prSet/>
      <dgm:spPr/>
      <dgm:t>
        <a:bodyPr/>
        <a:lstStyle/>
        <a:p>
          <a:endParaRPr lang="en-US"/>
        </a:p>
      </dgm:t>
    </dgm:pt>
    <dgm:pt modelId="{4821B205-2DF7-4D32-BD16-00A898125B8D}" type="sibTrans" cxnId="{4CCF6FC7-2397-4D17-A811-36C053F019F3}">
      <dgm:prSet/>
      <dgm:spPr/>
      <dgm:t>
        <a:bodyPr/>
        <a:lstStyle/>
        <a:p>
          <a:endParaRPr lang="en-US"/>
        </a:p>
      </dgm:t>
    </dgm:pt>
    <dgm:pt modelId="{0D72EFEB-084C-485E-97F3-98DC7EA95038}" type="pres">
      <dgm:prSet presAssocID="{0191D3E8-F0D4-4D29-8F58-2FB917E9AEED}" presName="cycle" presStyleCnt="0">
        <dgm:presLayoutVars>
          <dgm:dir/>
          <dgm:resizeHandles val="exact"/>
        </dgm:presLayoutVars>
      </dgm:prSet>
      <dgm:spPr/>
    </dgm:pt>
    <dgm:pt modelId="{E32FF4B8-2B17-4C61-886E-DE2E74ED4AB1}" type="pres">
      <dgm:prSet presAssocID="{9C9F54DB-F7D3-48FA-9BED-C8F3DDDEDB41}" presName="node" presStyleLbl="node1" presStyleIdx="0" presStyleCnt="6">
        <dgm:presLayoutVars>
          <dgm:bulletEnabled val="1"/>
        </dgm:presLayoutVars>
      </dgm:prSet>
      <dgm:spPr/>
    </dgm:pt>
    <dgm:pt modelId="{5DDD9D87-EDF2-4E2D-9A6C-F4E649FDE532}" type="pres">
      <dgm:prSet presAssocID="{9C9F54DB-F7D3-48FA-9BED-C8F3DDDEDB41}" presName="spNode" presStyleCnt="0"/>
      <dgm:spPr/>
    </dgm:pt>
    <dgm:pt modelId="{A2C6A1FE-FF16-4EC5-A99A-5905ABB66B49}" type="pres">
      <dgm:prSet presAssocID="{4821B205-2DF7-4D32-BD16-00A898125B8D}" presName="sibTrans" presStyleLbl="sibTrans1D1" presStyleIdx="0" presStyleCnt="6"/>
      <dgm:spPr/>
    </dgm:pt>
    <dgm:pt modelId="{E618BC0D-7B45-4125-A5B4-F3B0EFEABB9E}" type="pres">
      <dgm:prSet presAssocID="{16CEC9C0-0A96-439D-BAFA-C9D0D8B21AAF}" presName="node" presStyleLbl="node1" presStyleIdx="1" presStyleCnt="6">
        <dgm:presLayoutVars>
          <dgm:bulletEnabled val="1"/>
        </dgm:presLayoutVars>
      </dgm:prSet>
      <dgm:spPr/>
    </dgm:pt>
    <dgm:pt modelId="{7AEA6465-7EC9-48E0-BBBD-A532E20FF0F4}" type="pres">
      <dgm:prSet presAssocID="{16CEC9C0-0A96-439D-BAFA-C9D0D8B21AAF}" presName="spNode" presStyleCnt="0"/>
      <dgm:spPr/>
    </dgm:pt>
    <dgm:pt modelId="{DACBBE49-FFE1-4AB4-9B32-88E7645049B7}" type="pres">
      <dgm:prSet presAssocID="{C780DD81-6D57-469B-AA3C-F1367FA677D4}" presName="sibTrans" presStyleLbl="sibTrans1D1" presStyleIdx="1" presStyleCnt="6"/>
      <dgm:spPr/>
    </dgm:pt>
    <dgm:pt modelId="{C25EE82A-8825-4CA5-85EB-C67EB77221BE}" type="pres">
      <dgm:prSet presAssocID="{67BBCC19-61D8-4081-BA5F-7B84A8F7486C}" presName="node" presStyleLbl="node1" presStyleIdx="2" presStyleCnt="6">
        <dgm:presLayoutVars>
          <dgm:bulletEnabled val="1"/>
        </dgm:presLayoutVars>
      </dgm:prSet>
      <dgm:spPr/>
    </dgm:pt>
    <dgm:pt modelId="{286C30D4-E49F-4E82-BED4-20E47D8846AD}" type="pres">
      <dgm:prSet presAssocID="{67BBCC19-61D8-4081-BA5F-7B84A8F7486C}" presName="spNode" presStyleCnt="0"/>
      <dgm:spPr/>
    </dgm:pt>
    <dgm:pt modelId="{C86EBB68-9242-4DFF-861C-13BA1D88B06A}" type="pres">
      <dgm:prSet presAssocID="{7703B386-A5FD-40B4-B18B-0D12B4A27AA1}" presName="sibTrans" presStyleLbl="sibTrans1D1" presStyleIdx="2" presStyleCnt="6"/>
      <dgm:spPr/>
    </dgm:pt>
    <dgm:pt modelId="{6DBD993D-ABE0-4E62-B488-9530F7EF8007}" type="pres">
      <dgm:prSet presAssocID="{09E3EA8D-87D4-4D16-A456-F982C628D1A3}" presName="node" presStyleLbl="node1" presStyleIdx="3" presStyleCnt="6">
        <dgm:presLayoutVars>
          <dgm:bulletEnabled val="1"/>
        </dgm:presLayoutVars>
      </dgm:prSet>
      <dgm:spPr/>
    </dgm:pt>
    <dgm:pt modelId="{5DC927B4-5D18-467E-99F6-36C81B9DF83F}" type="pres">
      <dgm:prSet presAssocID="{09E3EA8D-87D4-4D16-A456-F982C628D1A3}" presName="spNode" presStyleCnt="0"/>
      <dgm:spPr/>
    </dgm:pt>
    <dgm:pt modelId="{A21E6F15-D07A-48D7-B988-797D31BD5BD6}" type="pres">
      <dgm:prSet presAssocID="{CF1DFB39-6B10-45B5-BA32-B320CE5860BA}" presName="sibTrans" presStyleLbl="sibTrans1D1" presStyleIdx="3" presStyleCnt="6"/>
      <dgm:spPr/>
    </dgm:pt>
    <dgm:pt modelId="{4AD79525-9B64-419F-832E-062D42A5DAC2}" type="pres">
      <dgm:prSet presAssocID="{2DD3E107-8ADF-4ED8-9889-95B170EB3CA1}" presName="node" presStyleLbl="node1" presStyleIdx="4" presStyleCnt="6">
        <dgm:presLayoutVars>
          <dgm:bulletEnabled val="1"/>
        </dgm:presLayoutVars>
      </dgm:prSet>
      <dgm:spPr/>
    </dgm:pt>
    <dgm:pt modelId="{8FA4A863-859A-41D6-B75D-179688D61EAD}" type="pres">
      <dgm:prSet presAssocID="{2DD3E107-8ADF-4ED8-9889-95B170EB3CA1}" presName="spNode" presStyleCnt="0"/>
      <dgm:spPr/>
    </dgm:pt>
    <dgm:pt modelId="{3C28215A-C4ED-40E3-B217-D6B334C0B1C5}" type="pres">
      <dgm:prSet presAssocID="{163F7916-6481-4A4F-A259-5EF161E1EAD1}" presName="sibTrans" presStyleLbl="sibTrans1D1" presStyleIdx="4" presStyleCnt="6"/>
      <dgm:spPr/>
    </dgm:pt>
    <dgm:pt modelId="{76CC48AE-B7C5-421B-9E65-6C02F3A44AF2}" type="pres">
      <dgm:prSet presAssocID="{EBB04B49-CB91-4B6F-95D0-68B148147C6B}" presName="node" presStyleLbl="node1" presStyleIdx="5" presStyleCnt="6">
        <dgm:presLayoutVars>
          <dgm:bulletEnabled val="1"/>
        </dgm:presLayoutVars>
      </dgm:prSet>
      <dgm:spPr/>
    </dgm:pt>
    <dgm:pt modelId="{E476A45C-E7E8-4470-8688-3DEB97E9C34E}" type="pres">
      <dgm:prSet presAssocID="{EBB04B49-CB91-4B6F-95D0-68B148147C6B}" presName="spNode" presStyleCnt="0"/>
      <dgm:spPr/>
    </dgm:pt>
    <dgm:pt modelId="{D35AD818-9689-46F4-BE75-C9F5F2699D7F}" type="pres">
      <dgm:prSet presAssocID="{B5EAB292-2154-43A8-B3C2-15AD3C09BF92}" presName="sibTrans" presStyleLbl="sibTrans1D1" presStyleIdx="5" presStyleCnt="6"/>
      <dgm:spPr/>
    </dgm:pt>
  </dgm:ptLst>
  <dgm:cxnLst>
    <dgm:cxn modelId="{EFE4CC0A-BEF5-4FDB-9EA7-DB3773DB5873}" type="presOf" srcId="{09E3EA8D-87D4-4D16-A456-F982C628D1A3}" destId="{6DBD993D-ABE0-4E62-B488-9530F7EF8007}" srcOrd="0" destOrd="0" presId="urn:microsoft.com/office/officeart/2005/8/layout/cycle6"/>
    <dgm:cxn modelId="{B220EF1B-D813-4DED-8885-0431FBB1A7F8}" srcId="{0191D3E8-F0D4-4D29-8F58-2FB917E9AEED}" destId="{EBB04B49-CB91-4B6F-95D0-68B148147C6B}" srcOrd="5" destOrd="0" parTransId="{8D91E5BD-D595-4040-AF3E-97EE4F9ADA45}" sibTransId="{B5EAB292-2154-43A8-B3C2-15AD3C09BF92}"/>
    <dgm:cxn modelId="{4A8C261E-7A3D-47E1-B730-C9040C867B4F}" type="presOf" srcId="{7703B386-A5FD-40B4-B18B-0D12B4A27AA1}" destId="{C86EBB68-9242-4DFF-861C-13BA1D88B06A}" srcOrd="0" destOrd="0" presId="urn:microsoft.com/office/officeart/2005/8/layout/cycle6"/>
    <dgm:cxn modelId="{D959A01E-B338-44D3-8836-A8EF8FD90E78}" type="presOf" srcId="{CF1DFB39-6B10-45B5-BA32-B320CE5860BA}" destId="{A21E6F15-D07A-48D7-B988-797D31BD5BD6}" srcOrd="0" destOrd="0" presId="urn:microsoft.com/office/officeart/2005/8/layout/cycle6"/>
    <dgm:cxn modelId="{652AF332-08F3-4FEE-BDDD-B6D06CA9F049}" type="presOf" srcId="{B5EAB292-2154-43A8-B3C2-15AD3C09BF92}" destId="{D35AD818-9689-46F4-BE75-C9F5F2699D7F}" srcOrd="0" destOrd="0" presId="urn:microsoft.com/office/officeart/2005/8/layout/cycle6"/>
    <dgm:cxn modelId="{6CCB8A37-4F4B-4287-9D2E-EC88A7E13A94}" type="presOf" srcId="{163F7916-6481-4A4F-A259-5EF161E1EAD1}" destId="{3C28215A-C4ED-40E3-B217-D6B334C0B1C5}" srcOrd="0" destOrd="0" presId="urn:microsoft.com/office/officeart/2005/8/layout/cycle6"/>
    <dgm:cxn modelId="{6EDD365B-B073-40D2-BD28-370F7AF96F57}" type="presOf" srcId="{4821B205-2DF7-4D32-BD16-00A898125B8D}" destId="{A2C6A1FE-FF16-4EC5-A99A-5905ABB66B49}" srcOrd="0" destOrd="0" presId="urn:microsoft.com/office/officeart/2005/8/layout/cycle6"/>
    <dgm:cxn modelId="{4C78425F-40EB-448F-A78A-FF1DFEE855C2}" type="presOf" srcId="{67BBCC19-61D8-4081-BA5F-7B84A8F7486C}" destId="{C25EE82A-8825-4CA5-85EB-C67EB77221BE}" srcOrd="0" destOrd="0" presId="urn:microsoft.com/office/officeart/2005/8/layout/cycle6"/>
    <dgm:cxn modelId="{FEA06462-244A-458C-B9A5-5F9B62898450}" type="presOf" srcId="{EBB04B49-CB91-4B6F-95D0-68B148147C6B}" destId="{76CC48AE-B7C5-421B-9E65-6C02F3A44AF2}" srcOrd="0" destOrd="0" presId="urn:microsoft.com/office/officeart/2005/8/layout/cycle6"/>
    <dgm:cxn modelId="{7D7AC564-F5E4-4B94-BC4F-267BA22C1487}" srcId="{0191D3E8-F0D4-4D29-8F58-2FB917E9AEED}" destId="{2DD3E107-8ADF-4ED8-9889-95B170EB3CA1}" srcOrd="4" destOrd="0" parTransId="{5A37F764-3BAD-412D-89DA-A0315A57BBBF}" sibTransId="{163F7916-6481-4A4F-A259-5EF161E1EAD1}"/>
    <dgm:cxn modelId="{1F490551-88F3-4E23-9A3E-C6A794648413}" type="presOf" srcId="{2DD3E107-8ADF-4ED8-9889-95B170EB3CA1}" destId="{4AD79525-9B64-419F-832E-062D42A5DAC2}" srcOrd="0" destOrd="0" presId="urn:microsoft.com/office/officeart/2005/8/layout/cycle6"/>
    <dgm:cxn modelId="{ED639755-B50B-4EBA-9CA3-7969FAFB3986}" type="presOf" srcId="{C780DD81-6D57-469B-AA3C-F1367FA677D4}" destId="{DACBBE49-FFE1-4AB4-9B32-88E7645049B7}" srcOrd="0" destOrd="0" presId="urn:microsoft.com/office/officeart/2005/8/layout/cycle6"/>
    <dgm:cxn modelId="{A4D48FA2-A87B-477B-A59C-0D4103EE4B2E}" type="presOf" srcId="{16CEC9C0-0A96-439D-BAFA-C9D0D8B21AAF}" destId="{E618BC0D-7B45-4125-A5B4-F3B0EFEABB9E}" srcOrd="0" destOrd="0" presId="urn:microsoft.com/office/officeart/2005/8/layout/cycle6"/>
    <dgm:cxn modelId="{7E4C9BB1-8626-43BF-BE9A-9AD298990883}" srcId="{0191D3E8-F0D4-4D29-8F58-2FB917E9AEED}" destId="{67BBCC19-61D8-4081-BA5F-7B84A8F7486C}" srcOrd="2" destOrd="0" parTransId="{FCEDFBF9-D93B-49A7-82DB-9555ED614425}" sibTransId="{7703B386-A5FD-40B4-B18B-0D12B4A27AA1}"/>
    <dgm:cxn modelId="{4CCF6FC7-2397-4D17-A811-36C053F019F3}" srcId="{0191D3E8-F0D4-4D29-8F58-2FB917E9AEED}" destId="{9C9F54DB-F7D3-48FA-9BED-C8F3DDDEDB41}" srcOrd="0" destOrd="0" parTransId="{59CC5B51-B809-4159-B4C9-3082059211B2}" sibTransId="{4821B205-2DF7-4D32-BD16-00A898125B8D}"/>
    <dgm:cxn modelId="{FF8A54D1-4BA4-4CCB-909C-2820A4897C92}" srcId="{0191D3E8-F0D4-4D29-8F58-2FB917E9AEED}" destId="{09E3EA8D-87D4-4D16-A456-F982C628D1A3}" srcOrd="3" destOrd="0" parTransId="{ADF9BF4E-EA3F-4530-9B50-81CB780BD584}" sibTransId="{CF1DFB39-6B10-45B5-BA32-B320CE5860BA}"/>
    <dgm:cxn modelId="{73C6E7D8-37D4-43E9-B110-FBA0F1BB10B5}" srcId="{0191D3E8-F0D4-4D29-8F58-2FB917E9AEED}" destId="{16CEC9C0-0A96-439D-BAFA-C9D0D8B21AAF}" srcOrd="1" destOrd="0" parTransId="{7F0AB8F5-00BF-4A88-9E93-1B6FE96BD2B0}" sibTransId="{C780DD81-6D57-469B-AA3C-F1367FA677D4}"/>
    <dgm:cxn modelId="{7B2C92DA-B2E3-4F77-BF79-9C14D6EAA7DE}" type="presOf" srcId="{0191D3E8-F0D4-4D29-8F58-2FB917E9AEED}" destId="{0D72EFEB-084C-485E-97F3-98DC7EA95038}" srcOrd="0" destOrd="0" presId="urn:microsoft.com/office/officeart/2005/8/layout/cycle6"/>
    <dgm:cxn modelId="{19EE08E7-69B7-4141-A914-2D0CDA8E9DF0}" type="presOf" srcId="{9C9F54DB-F7D3-48FA-9BED-C8F3DDDEDB41}" destId="{E32FF4B8-2B17-4C61-886E-DE2E74ED4AB1}" srcOrd="0" destOrd="0" presId="urn:microsoft.com/office/officeart/2005/8/layout/cycle6"/>
    <dgm:cxn modelId="{6A2487BF-8D2A-433C-A781-43D8089420AE}" type="presParOf" srcId="{0D72EFEB-084C-485E-97F3-98DC7EA95038}" destId="{E32FF4B8-2B17-4C61-886E-DE2E74ED4AB1}" srcOrd="0" destOrd="0" presId="urn:microsoft.com/office/officeart/2005/8/layout/cycle6"/>
    <dgm:cxn modelId="{7373D50A-D655-4436-AFCD-49719802488B}" type="presParOf" srcId="{0D72EFEB-084C-485E-97F3-98DC7EA95038}" destId="{5DDD9D87-EDF2-4E2D-9A6C-F4E649FDE532}" srcOrd="1" destOrd="0" presId="urn:microsoft.com/office/officeart/2005/8/layout/cycle6"/>
    <dgm:cxn modelId="{BD8093E6-15EB-48F7-B770-3846E704954C}" type="presParOf" srcId="{0D72EFEB-084C-485E-97F3-98DC7EA95038}" destId="{A2C6A1FE-FF16-4EC5-A99A-5905ABB66B49}" srcOrd="2" destOrd="0" presId="urn:microsoft.com/office/officeart/2005/8/layout/cycle6"/>
    <dgm:cxn modelId="{C54B92B9-4EC4-4D99-8038-0934EE4C5002}" type="presParOf" srcId="{0D72EFEB-084C-485E-97F3-98DC7EA95038}" destId="{E618BC0D-7B45-4125-A5B4-F3B0EFEABB9E}" srcOrd="3" destOrd="0" presId="urn:microsoft.com/office/officeart/2005/8/layout/cycle6"/>
    <dgm:cxn modelId="{CD1167DC-C1F7-410C-8BC4-60975BC7F25B}" type="presParOf" srcId="{0D72EFEB-084C-485E-97F3-98DC7EA95038}" destId="{7AEA6465-7EC9-48E0-BBBD-A532E20FF0F4}" srcOrd="4" destOrd="0" presId="urn:microsoft.com/office/officeart/2005/8/layout/cycle6"/>
    <dgm:cxn modelId="{CAC2FAEB-61DA-4A44-BF28-7625864958FA}" type="presParOf" srcId="{0D72EFEB-084C-485E-97F3-98DC7EA95038}" destId="{DACBBE49-FFE1-4AB4-9B32-88E7645049B7}" srcOrd="5" destOrd="0" presId="urn:microsoft.com/office/officeart/2005/8/layout/cycle6"/>
    <dgm:cxn modelId="{A3504838-FD35-4FE7-B8FD-F069FB3FB11F}" type="presParOf" srcId="{0D72EFEB-084C-485E-97F3-98DC7EA95038}" destId="{C25EE82A-8825-4CA5-85EB-C67EB77221BE}" srcOrd="6" destOrd="0" presId="urn:microsoft.com/office/officeart/2005/8/layout/cycle6"/>
    <dgm:cxn modelId="{B778C9D3-6B67-4EC8-B909-53B4FB2155C0}" type="presParOf" srcId="{0D72EFEB-084C-485E-97F3-98DC7EA95038}" destId="{286C30D4-E49F-4E82-BED4-20E47D8846AD}" srcOrd="7" destOrd="0" presId="urn:microsoft.com/office/officeart/2005/8/layout/cycle6"/>
    <dgm:cxn modelId="{50C55A1A-DDC2-4E1A-9AA0-38062CDD609D}" type="presParOf" srcId="{0D72EFEB-084C-485E-97F3-98DC7EA95038}" destId="{C86EBB68-9242-4DFF-861C-13BA1D88B06A}" srcOrd="8" destOrd="0" presId="urn:microsoft.com/office/officeart/2005/8/layout/cycle6"/>
    <dgm:cxn modelId="{CA4862E2-55CD-42A2-A94D-BAFF2CF8DFB4}" type="presParOf" srcId="{0D72EFEB-084C-485E-97F3-98DC7EA95038}" destId="{6DBD993D-ABE0-4E62-B488-9530F7EF8007}" srcOrd="9" destOrd="0" presId="urn:microsoft.com/office/officeart/2005/8/layout/cycle6"/>
    <dgm:cxn modelId="{94DF5BBA-6D39-4C63-BF7E-BE3C3A2C3CDC}" type="presParOf" srcId="{0D72EFEB-084C-485E-97F3-98DC7EA95038}" destId="{5DC927B4-5D18-467E-99F6-36C81B9DF83F}" srcOrd="10" destOrd="0" presId="urn:microsoft.com/office/officeart/2005/8/layout/cycle6"/>
    <dgm:cxn modelId="{BD0A86E3-1525-4E0B-BCFF-E32E42584AB9}" type="presParOf" srcId="{0D72EFEB-084C-485E-97F3-98DC7EA95038}" destId="{A21E6F15-D07A-48D7-B988-797D31BD5BD6}" srcOrd="11" destOrd="0" presId="urn:microsoft.com/office/officeart/2005/8/layout/cycle6"/>
    <dgm:cxn modelId="{20E044D2-867D-4CD5-AB35-FF8564683683}" type="presParOf" srcId="{0D72EFEB-084C-485E-97F3-98DC7EA95038}" destId="{4AD79525-9B64-419F-832E-062D42A5DAC2}" srcOrd="12" destOrd="0" presId="urn:microsoft.com/office/officeart/2005/8/layout/cycle6"/>
    <dgm:cxn modelId="{04F94FF7-A7B4-4583-AA84-577768A0201B}" type="presParOf" srcId="{0D72EFEB-084C-485E-97F3-98DC7EA95038}" destId="{8FA4A863-859A-41D6-B75D-179688D61EAD}" srcOrd="13" destOrd="0" presId="urn:microsoft.com/office/officeart/2005/8/layout/cycle6"/>
    <dgm:cxn modelId="{31E6239F-8262-4B14-9515-F8B42ECDB82C}" type="presParOf" srcId="{0D72EFEB-084C-485E-97F3-98DC7EA95038}" destId="{3C28215A-C4ED-40E3-B217-D6B334C0B1C5}" srcOrd="14" destOrd="0" presId="urn:microsoft.com/office/officeart/2005/8/layout/cycle6"/>
    <dgm:cxn modelId="{A6C3221B-CAFC-4614-89D8-C3DB8FACBD15}" type="presParOf" srcId="{0D72EFEB-084C-485E-97F3-98DC7EA95038}" destId="{76CC48AE-B7C5-421B-9E65-6C02F3A44AF2}" srcOrd="15" destOrd="0" presId="urn:microsoft.com/office/officeart/2005/8/layout/cycle6"/>
    <dgm:cxn modelId="{263F6C5E-9BE2-4AF3-A2F2-1CC9907162E4}" type="presParOf" srcId="{0D72EFEB-084C-485E-97F3-98DC7EA95038}" destId="{E476A45C-E7E8-4470-8688-3DEB97E9C34E}" srcOrd="16" destOrd="0" presId="urn:microsoft.com/office/officeart/2005/8/layout/cycle6"/>
    <dgm:cxn modelId="{A0311247-D2A9-40D6-86C0-61101EB7C4E0}" type="presParOf" srcId="{0D72EFEB-084C-485E-97F3-98DC7EA95038}" destId="{D35AD818-9689-46F4-BE75-C9F5F2699D7F}" srcOrd="17" destOrd="0" presId="urn:microsoft.com/office/officeart/2005/8/layout/cycle6"/>
  </dgm:cxnLst>
  <dgm:bg>
    <a:blipFill>
      <a:blip xmlns:r="http://schemas.openxmlformats.org/officeDocument/2006/relationships" r:embed="rId1"/>
      <a:tile tx="0" ty="0" sx="100000" sy="100000" flip="none" algn="tl"/>
    </a:blipFill>
    <a:effectLst>
      <a:outerShdw blurRad="50800" dist="50800" dir="5400000" algn="ctr" rotWithShape="0">
        <a:srgbClr val="505A47"/>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A4313-DB45-4C66-8E5D-232854FEA8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AB0E81F-EB43-4C1F-8EFC-E120BA52E199}">
      <dgm:prSet phldrT="[Text]"/>
      <dgm:spPr>
        <a:solidFill>
          <a:schemeClr val="tx1">
            <a:lumMod val="60000"/>
            <a:lumOff val="40000"/>
          </a:schemeClr>
        </a:solidFill>
        <a:effectLst>
          <a:innerShdw blurRad="114300">
            <a:schemeClr val="accent1">
              <a:lumMod val="50000"/>
            </a:schemeClr>
          </a:innerShdw>
        </a:effectLst>
      </dgm:spPr>
      <dgm:t>
        <a:bodyPr/>
        <a:lstStyle/>
        <a:p>
          <a:r>
            <a:rPr lang="en-US" dirty="0"/>
            <a:t>1</a:t>
          </a:r>
        </a:p>
      </dgm:t>
    </dgm:pt>
    <dgm:pt modelId="{D641DF14-1CA4-457A-B4B5-764A4FD97DC7}" type="parTrans" cxnId="{4DFCB153-F494-49B3-B108-9B4F393612B4}">
      <dgm:prSet/>
      <dgm:spPr/>
      <dgm:t>
        <a:bodyPr/>
        <a:lstStyle/>
        <a:p>
          <a:endParaRPr lang="en-US"/>
        </a:p>
      </dgm:t>
    </dgm:pt>
    <dgm:pt modelId="{8DDFC4C7-4A44-4E60-B3D3-CF101CC10DC0}" type="sibTrans" cxnId="{4DFCB153-F494-49B3-B108-9B4F393612B4}">
      <dgm:prSet/>
      <dgm:spPr/>
      <dgm:t>
        <a:bodyPr/>
        <a:lstStyle/>
        <a:p>
          <a:endParaRPr lang="en-US"/>
        </a:p>
      </dgm:t>
    </dgm:pt>
    <dgm:pt modelId="{26B84F27-E383-443D-A6E4-358F3912EC32}">
      <dgm:prSet phldrT="[Text]"/>
      <dgm:spPr>
        <a:solidFill>
          <a:schemeClr val="tx1">
            <a:lumMod val="60000"/>
            <a:lumOff val="40000"/>
          </a:schemeClr>
        </a:solidFill>
        <a:effectLst>
          <a:innerShdw blurRad="114300">
            <a:schemeClr val="accent1">
              <a:lumMod val="50000"/>
            </a:schemeClr>
          </a:innerShdw>
        </a:effectLst>
      </dgm:spPr>
      <dgm:t>
        <a:bodyPr/>
        <a:lstStyle/>
        <a:p>
          <a:r>
            <a:rPr lang="en-US" dirty="0"/>
            <a:t>2</a:t>
          </a:r>
        </a:p>
      </dgm:t>
    </dgm:pt>
    <dgm:pt modelId="{2C71E095-91FF-4979-AB3F-BB864B832575}" type="parTrans" cxnId="{03AAA650-0689-4099-9864-0917106EBE4F}">
      <dgm:prSet/>
      <dgm:spPr/>
      <dgm:t>
        <a:bodyPr/>
        <a:lstStyle/>
        <a:p>
          <a:endParaRPr lang="en-US"/>
        </a:p>
      </dgm:t>
    </dgm:pt>
    <dgm:pt modelId="{F1BAE7EF-6BE7-45D7-BD10-909D826D4494}" type="sibTrans" cxnId="{03AAA650-0689-4099-9864-0917106EBE4F}">
      <dgm:prSet/>
      <dgm:spPr/>
      <dgm:t>
        <a:bodyPr/>
        <a:lstStyle/>
        <a:p>
          <a:endParaRPr lang="en-US"/>
        </a:p>
      </dgm:t>
    </dgm:pt>
    <dgm:pt modelId="{80E4C042-27F9-4835-8AA7-750C0BBFDF80}">
      <dgm:prSet phldrT="[Text]"/>
      <dgm:spPr>
        <a:solidFill>
          <a:schemeClr val="tx1">
            <a:lumMod val="60000"/>
            <a:lumOff val="40000"/>
          </a:schemeClr>
        </a:solidFill>
        <a:effectLst>
          <a:innerShdw blurRad="114300">
            <a:schemeClr val="accent1">
              <a:lumMod val="50000"/>
            </a:schemeClr>
          </a:innerShdw>
        </a:effectLst>
      </dgm:spPr>
      <dgm:t>
        <a:bodyPr/>
        <a:lstStyle/>
        <a:p>
          <a:r>
            <a:rPr lang="en-US" dirty="0"/>
            <a:t>3</a:t>
          </a:r>
        </a:p>
      </dgm:t>
    </dgm:pt>
    <dgm:pt modelId="{F9541552-FBE2-45FB-947A-CEE29107EEDD}" type="parTrans" cxnId="{E63BFB9A-552E-40E6-BEE4-8ADABCB5FCEB}">
      <dgm:prSet/>
      <dgm:spPr/>
      <dgm:t>
        <a:bodyPr/>
        <a:lstStyle/>
        <a:p>
          <a:endParaRPr lang="en-US"/>
        </a:p>
      </dgm:t>
    </dgm:pt>
    <dgm:pt modelId="{BD4B02F3-ABD4-45C1-9109-6A6ED01F44A6}" type="sibTrans" cxnId="{E63BFB9A-552E-40E6-BEE4-8ADABCB5FCEB}">
      <dgm:prSet/>
      <dgm:spPr/>
      <dgm:t>
        <a:bodyPr/>
        <a:lstStyle/>
        <a:p>
          <a:endParaRPr lang="en-US"/>
        </a:p>
      </dgm:t>
    </dgm:pt>
    <dgm:pt modelId="{F730C8E1-094A-4C10-8C24-C297EE74521D}">
      <dgm:prSet phldrT="[Text]"/>
      <dgm:spPr>
        <a:solidFill>
          <a:schemeClr val="tx1">
            <a:lumMod val="60000"/>
            <a:lumOff val="40000"/>
          </a:schemeClr>
        </a:solidFill>
        <a:effectLst>
          <a:innerShdw blurRad="114300">
            <a:schemeClr val="accent1">
              <a:lumMod val="50000"/>
            </a:schemeClr>
          </a:innerShdw>
        </a:effectLst>
      </dgm:spPr>
      <dgm:t>
        <a:bodyPr/>
        <a:lstStyle/>
        <a:p>
          <a:r>
            <a:rPr lang="en-US" dirty="0"/>
            <a:t>4</a:t>
          </a:r>
        </a:p>
      </dgm:t>
    </dgm:pt>
    <dgm:pt modelId="{2B3C0C1F-1474-4B50-B29F-3791CF333A19}" type="parTrans" cxnId="{C3879882-F4F8-4C98-891D-DDD308AA5DD3}">
      <dgm:prSet/>
      <dgm:spPr/>
      <dgm:t>
        <a:bodyPr/>
        <a:lstStyle/>
        <a:p>
          <a:endParaRPr lang="en-US"/>
        </a:p>
      </dgm:t>
    </dgm:pt>
    <dgm:pt modelId="{CB528080-F7E0-46BC-85FB-201FCAA8241D}" type="sibTrans" cxnId="{C3879882-F4F8-4C98-891D-DDD308AA5DD3}">
      <dgm:prSet/>
      <dgm:spPr/>
      <dgm:t>
        <a:bodyPr/>
        <a:lstStyle/>
        <a:p>
          <a:endParaRPr lang="en-US"/>
        </a:p>
      </dgm:t>
    </dgm:pt>
    <dgm:pt modelId="{AEAF4031-8F25-410F-9B04-9B63F66F7B4A}">
      <dgm:prSet phldrT="[Text]"/>
      <dgm:spPr>
        <a:solidFill>
          <a:schemeClr val="tx1">
            <a:lumMod val="60000"/>
            <a:lumOff val="40000"/>
          </a:schemeClr>
        </a:solidFill>
        <a:effectLst>
          <a:innerShdw blurRad="114300">
            <a:schemeClr val="accent1">
              <a:lumMod val="50000"/>
            </a:schemeClr>
          </a:innerShdw>
        </a:effectLst>
      </dgm:spPr>
      <dgm:t>
        <a:bodyPr/>
        <a:lstStyle/>
        <a:p>
          <a:r>
            <a:rPr lang="en-US" dirty="0"/>
            <a:t>5</a:t>
          </a:r>
        </a:p>
      </dgm:t>
    </dgm:pt>
    <dgm:pt modelId="{FCBB9A54-A9EC-4BC2-AB24-CA27F55895F8}" type="parTrans" cxnId="{5AFA35B2-9623-47B2-B62A-FEC9629F78C3}">
      <dgm:prSet/>
      <dgm:spPr/>
      <dgm:t>
        <a:bodyPr/>
        <a:lstStyle/>
        <a:p>
          <a:endParaRPr lang="en-US"/>
        </a:p>
      </dgm:t>
    </dgm:pt>
    <dgm:pt modelId="{A48CD508-22A6-4CBC-8A45-FFB7DE2314AE}" type="sibTrans" cxnId="{5AFA35B2-9623-47B2-B62A-FEC9629F78C3}">
      <dgm:prSet/>
      <dgm:spPr/>
      <dgm:t>
        <a:bodyPr/>
        <a:lstStyle/>
        <a:p>
          <a:endParaRPr lang="en-US"/>
        </a:p>
      </dgm:t>
    </dgm:pt>
    <dgm:pt modelId="{B889DB9C-CF4E-41DF-908F-AD063D8BA1D6}">
      <dgm:prSet/>
      <dgm:spPr>
        <a:solidFill>
          <a:schemeClr val="accent1">
            <a:lumMod val="50000"/>
            <a:alpha val="90000"/>
          </a:schemeClr>
        </a:solidFill>
      </dgm:spPr>
      <dgm:t>
        <a:bodyPr/>
        <a:lstStyle/>
        <a:p>
          <a:r>
            <a:rPr lang="en-US" b="1"/>
            <a:t>Nickel</a:t>
          </a:r>
          <a:endParaRPr lang="en-US"/>
        </a:p>
      </dgm:t>
    </dgm:pt>
    <dgm:pt modelId="{EEEB6330-B6A8-4CE4-8E7D-CF91C1D6F56D}" type="parTrans" cxnId="{48072FF8-BAAA-4906-A866-753F1238139A}">
      <dgm:prSet/>
      <dgm:spPr/>
      <dgm:t>
        <a:bodyPr/>
        <a:lstStyle/>
        <a:p>
          <a:endParaRPr lang="en-US"/>
        </a:p>
      </dgm:t>
    </dgm:pt>
    <dgm:pt modelId="{544B4799-AF81-499C-B7F7-9B11D3573A03}" type="sibTrans" cxnId="{48072FF8-BAAA-4906-A866-753F1238139A}">
      <dgm:prSet/>
      <dgm:spPr/>
      <dgm:t>
        <a:bodyPr/>
        <a:lstStyle/>
        <a:p>
          <a:endParaRPr lang="en-US"/>
        </a:p>
      </dgm:t>
    </dgm:pt>
    <dgm:pt modelId="{CC35D006-8139-4CA6-8CCA-4BF0986C788C}">
      <dgm:prSet/>
      <dgm:spPr>
        <a:solidFill>
          <a:schemeClr val="accent1">
            <a:lumMod val="50000"/>
            <a:alpha val="90000"/>
          </a:schemeClr>
        </a:solidFill>
      </dgm:spPr>
      <dgm:t>
        <a:bodyPr/>
        <a:lstStyle/>
        <a:p>
          <a:r>
            <a:rPr lang="en-US" b="1"/>
            <a:t>Lead</a:t>
          </a:r>
          <a:endParaRPr lang="en-US"/>
        </a:p>
      </dgm:t>
    </dgm:pt>
    <dgm:pt modelId="{ECB37F2C-4471-4275-B3EC-8784AE436655}" type="parTrans" cxnId="{AF257EFD-C853-4D2F-8C89-AC9EBCA6F879}">
      <dgm:prSet/>
      <dgm:spPr/>
      <dgm:t>
        <a:bodyPr/>
        <a:lstStyle/>
        <a:p>
          <a:endParaRPr lang="en-US"/>
        </a:p>
      </dgm:t>
    </dgm:pt>
    <dgm:pt modelId="{A0B48D77-1549-4DDF-920B-DDC3BAF78B98}" type="sibTrans" cxnId="{AF257EFD-C853-4D2F-8C89-AC9EBCA6F879}">
      <dgm:prSet/>
      <dgm:spPr/>
      <dgm:t>
        <a:bodyPr/>
        <a:lstStyle/>
        <a:p>
          <a:endParaRPr lang="en-US"/>
        </a:p>
      </dgm:t>
    </dgm:pt>
    <dgm:pt modelId="{624530AC-86E7-4C4B-AB87-9F958696B89F}">
      <dgm:prSet/>
      <dgm:spPr>
        <a:solidFill>
          <a:schemeClr val="accent1">
            <a:lumMod val="50000"/>
            <a:alpha val="90000"/>
          </a:schemeClr>
        </a:solidFill>
      </dgm:spPr>
      <dgm:t>
        <a:bodyPr/>
        <a:lstStyle/>
        <a:p>
          <a:r>
            <a:rPr lang="en-US" b="1"/>
            <a:t>Cadmium</a:t>
          </a:r>
          <a:endParaRPr lang="en-US"/>
        </a:p>
      </dgm:t>
    </dgm:pt>
    <dgm:pt modelId="{168D1C53-6EC9-4EBC-9787-AA17C483F1A7}" type="parTrans" cxnId="{B39E46F7-0752-40F7-82DB-78C759F392D9}">
      <dgm:prSet/>
      <dgm:spPr/>
      <dgm:t>
        <a:bodyPr/>
        <a:lstStyle/>
        <a:p>
          <a:endParaRPr lang="en-US"/>
        </a:p>
      </dgm:t>
    </dgm:pt>
    <dgm:pt modelId="{069A8052-DB2A-4A39-811D-ACFCF17C3802}" type="sibTrans" cxnId="{B39E46F7-0752-40F7-82DB-78C759F392D9}">
      <dgm:prSet/>
      <dgm:spPr/>
      <dgm:t>
        <a:bodyPr/>
        <a:lstStyle/>
        <a:p>
          <a:endParaRPr lang="en-US"/>
        </a:p>
      </dgm:t>
    </dgm:pt>
    <dgm:pt modelId="{00779785-0288-46F2-8025-0EE2EE9DE9EF}">
      <dgm:prSet/>
      <dgm:spPr>
        <a:solidFill>
          <a:schemeClr val="accent1">
            <a:lumMod val="50000"/>
            <a:alpha val="90000"/>
          </a:schemeClr>
        </a:solidFill>
      </dgm:spPr>
      <dgm:t>
        <a:bodyPr/>
        <a:lstStyle/>
        <a:p>
          <a:r>
            <a:rPr lang="en-US" b="1"/>
            <a:t>Chromium</a:t>
          </a:r>
          <a:endParaRPr lang="en-US"/>
        </a:p>
      </dgm:t>
    </dgm:pt>
    <dgm:pt modelId="{E12EBCD3-2DAA-48B9-A4E7-2642DFFD5458}" type="parTrans" cxnId="{0FFD1DD4-C313-4956-89E9-AC45758B97CA}">
      <dgm:prSet/>
      <dgm:spPr/>
      <dgm:t>
        <a:bodyPr/>
        <a:lstStyle/>
        <a:p>
          <a:endParaRPr lang="en-US"/>
        </a:p>
      </dgm:t>
    </dgm:pt>
    <dgm:pt modelId="{59756D94-A898-4850-AF9E-3BFA6FF67D61}" type="sibTrans" cxnId="{0FFD1DD4-C313-4956-89E9-AC45758B97CA}">
      <dgm:prSet/>
      <dgm:spPr/>
      <dgm:t>
        <a:bodyPr/>
        <a:lstStyle/>
        <a:p>
          <a:endParaRPr lang="en-US"/>
        </a:p>
      </dgm:t>
    </dgm:pt>
    <dgm:pt modelId="{705C6935-6CB7-4B9A-9AA0-2BA751C47C0A}">
      <dgm:prSet/>
      <dgm:spPr>
        <a:solidFill>
          <a:schemeClr val="accent1">
            <a:lumMod val="50000"/>
            <a:alpha val="90000"/>
          </a:schemeClr>
        </a:solidFill>
      </dgm:spPr>
      <dgm:t>
        <a:bodyPr/>
        <a:lstStyle/>
        <a:p>
          <a:r>
            <a:rPr lang="en-US" b="1"/>
            <a:t>Arsenic</a:t>
          </a:r>
          <a:endParaRPr lang="en-US"/>
        </a:p>
      </dgm:t>
    </dgm:pt>
    <dgm:pt modelId="{7DB029EB-852B-402A-8EE5-7DE0A716EB61}" type="parTrans" cxnId="{BEDF714E-F607-4705-A7E6-F1F83B1F10DB}">
      <dgm:prSet/>
      <dgm:spPr/>
      <dgm:t>
        <a:bodyPr/>
        <a:lstStyle/>
        <a:p>
          <a:endParaRPr lang="en-US"/>
        </a:p>
      </dgm:t>
    </dgm:pt>
    <dgm:pt modelId="{D7DDDB7D-977D-4A49-847B-CFA3EEB4361E}" type="sibTrans" cxnId="{BEDF714E-F607-4705-A7E6-F1F83B1F10DB}">
      <dgm:prSet/>
      <dgm:spPr/>
      <dgm:t>
        <a:bodyPr/>
        <a:lstStyle/>
        <a:p>
          <a:endParaRPr lang="en-US"/>
        </a:p>
      </dgm:t>
    </dgm:pt>
    <dgm:pt modelId="{EA2A19B6-7B1F-4C6D-A8D3-48CEC0157C16}" type="pres">
      <dgm:prSet presAssocID="{446A4313-DB45-4C66-8E5D-232854FEA80E}" presName="linearFlow" presStyleCnt="0">
        <dgm:presLayoutVars>
          <dgm:dir/>
          <dgm:animLvl val="lvl"/>
          <dgm:resizeHandles val="exact"/>
        </dgm:presLayoutVars>
      </dgm:prSet>
      <dgm:spPr/>
    </dgm:pt>
    <dgm:pt modelId="{CFE34AE0-1A5B-47A5-BD3C-AF7E19E2E4C7}" type="pres">
      <dgm:prSet presAssocID="{9AB0E81F-EB43-4C1F-8EFC-E120BA52E199}" presName="composite" presStyleCnt="0"/>
      <dgm:spPr/>
    </dgm:pt>
    <dgm:pt modelId="{B0CBF10B-B147-4630-BE78-C09CD6028A5B}" type="pres">
      <dgm:prSet presAssocID="{9AB0E81F-EB43-4C1F-8EFC-E120BA52E199}" presName="parentText" presStyleLbl="alignNode1" presStyleIdx="0" presStyleCnt="5">
        <dgm:presLayoutVars>
          <dgm:chMax val="1"/>
          <dgm:bulletEnabled val="1"/>
        </dgm:presLayoutVars>
      </dgm:prSet>
      <dgm:spPr/>
    </dgm:pt>
    <dgm:pt modelId="{3629D948-2867-4451-9510-1F355DBDF221}" type="pres">
      <dgm:prSet presAssocID="{9AB0E81F-EB43-4C1F-8EFC-E120BA52E199}" presName="descendantText" presStyleLbl="alignAcc1" presStyleIdx="0" presStyleCnt="5">
        <dgm:presLayoutVars>
          <dgm:bulletEnabled val="1"/>
        </dgm:presLayoutVars>
      </dgm:prSet>
      <dgm:spPr/>
    </dgm:pt>
    <dgm:pt modelId="{ECAF5FD4-607A-4FD1-AE4F-81EEF6C7E044}" type="pres">
      <dgm:prSet presAssocID="{8DDFC4C7-4A44-4E60-B3D3-CF101CC10DC0}" presName="sp" presStyleCnt="0"/>
      <dgm:spPr/>
    </dgm:pt>
    <dgm:pt modelId="{6836B3A6-0926-44BA-94C5-4031B1AD29BB}" type="pres">
      <dgm:prSet presAssocID="{26B84F27-E383-443D-A6E4-358F3912EC32}" presName="composite" presStyleCnt="0"/>
      <dgm:spPr/>
    </dgm:pt>
    <dgm:pt modelId="{0537A18B-D900-4209-8FEA-002D6D689B88}" type="pres">
      <dgm:prSet presAssocID="{26B84F27-E383-443D-A6E4-358F3912EC32}" presName="parentText" presStyleLbl="alignNode1" presStyleIdx="1" presStyleCnt="5">
        <dgm:presLayoutVars>
          <dgm:chMax val="1"/>
          <dgm:bulletEnabled val="1"/>
        </dgm:presLayoutVars>
      </dgm:prSet>
      <dgm:spPr/>
    </dgm:pt>
    <dgm:pt modelId="{34901C2D-E267-4B40-A993-9B8E258A1B13}" type="pres">
      <dgm:prSet presAssocID="{26B84F27-E383-443D-A6E4-358F3912EC32}" presName="descendantText" presStyleLbl="alignAcc1" presStyleIdx="1" presStyleCnt="5">
        <dgm:presLayoutVars>
          <dgm:bulletEnabled val="1"/>
        </dgm:presLayoutVars>
      </dgm:prSet>
      <dgm:spPr/>
    </dgm:pt>
    <dgm:pt modelId="{B5E5C1DA-463E-4941-B99F-AA04C0094879}" type="pres">
      <dgm:prSet presAssocID="{F1BAE7EF-6BE7-45D7-BD10-909D826D4494}" presName="sp" presStyleCnt="0"/>
      <dgm:spPr/>
    </dgm:pt>
    <dgm:pt modelId="{56170789-E71E-4E6C-A856-C2E34127CF8C}" type="pres">
      <dgm:prSet presAssocID="{80E4C042-27F9-4835-8AA7-750C0BBFDF80}" presName="composite" presStyleCnt="0"/>
      <dgm:spPr/>
    </dgm:pt>
    <dgm:pt modelId="{4C000797-C029-4F0C-8940-6F951DD24415}" type="pres">
      <dgm:prSet presAssocID="{80E4C042-27F9-4835-8AA7-750C0BBFDF80}" presName="parentText" presStyleLbl="alignNode1" presStyleIdx="2" presStyleCnt="5">
        <dgm:presLayoutVars>
          <dgm:chMax val="1"/>
          <dgm:bulletEnabled val="1"/>
        </dgm:presLayoutVars>
      </dgm:prSet>
      <dgm:spPr/>
    </dgm:pt>
    <dgm:pt modelId="{0008F967-D311-4115-91C4-344A583C5385}" type="pres">
      <dgm:prSet presAssocID="{80E4C042-27F9-4835-8AA7-750C0BBFDF80}" presName="descendantText" presStyleLbl="alignAcc1" presStyleIdx="2" presStyleCnt="5">
        <dgm:presLayoutVars>
          <dgm:bulletEnabled val="1"/>
        </dgm:presLayoutVars>
      </dgm:prSet>
      <dgm:spPr/>
    </dgm:pt>
    <dgm:pt modelId="{C8018BA4-80AF-4FE5-9480-4D0FD22046E6}" type="pres">
      <dgm:prSet presAssocID="{BD4B02F3-ABD4-45C1-9109-6A6ED01F44A6}" presName="sp" presStyleCnt="0"/>
      <dgm:spPr/>
    </dgm:pt>
    <dgm:pt modelId="{A6DD8732-FD9C-4D90-90E1-AEEA7BC568CC}" type="pres">
      <dgm:prSet presAssocID="{F730C8E1-094A-4C10-8C24-C297EE74521D}" presName="composite" presStyleCnt="0"/>
      <dgm:spPr/>
    </dgm:pt>
    <dgm:pt modelId="{F003B18A-85ED-4C61-9962-18DD953458E7}" type="pres">
      <dgm:prSet presAssocID="{F730C8E1-094A-4C10-8C24-C297EE74521D}" presName="parentText" presStyleLbl="alignNode1" presStyleIdx="3" presStyleCnt="5">
        <dgm:presLayoutVars>
          <dgm:chMax val="1"/>
          <dgm:bulletEnabled val="1"/>
        </dgm:presLayoutVars>
      </dgm:prSet>
      <dgm:spPr/>
    </dgm:pt>
    <dgm:pt modelId="{FC53272B-EAC0-46F4-BC93-3B9471BB51D8}" type="pres">
      <dgm:prSet presAssocID="{F730C8E1-094A-4C10-8C24-C297EE74521D}" presName="descendantText" presStyleLbl="alignAcc1" presStyleIdx="3" presStyleCnt="5">
        <dgm:presLayoutVars>
          <dgm:bulletEnabled val="1"/>
        </dgm:presLayoutVars>
      </dgm:prSet>
      <dgm:spPr/>
    </dgm:pt>
    <dgm:pt modelId="{A200D4E3-453A-4F5E-A702-83882809E448}" type="pres">
      <dgm:prSet presAssocID="{CB528080-F7E0-46BC-85FB-201FCAA8241D}" presName="sp" presStyleCnt="0"/>
      <dgm:spPr/>
    </dgm:pt>
    <dgm:pt modelId="{FDB7BDD7-96C4-4969-A301-5899801D935F}" type="pres">
      <dgm:prSet presAssocID="{AEAF4031-8F25-410F-9B04-9B63F66F7B4A}" presName="composite" presStyleCnt="0"/>
      <dgm:spPr/>
    </dgm:pt>
    <dgm:pt modelId="{C7F2870C-A6E6-4822-A6B8-C594A72488D9}" type="pres">
      <dgm:prSet presAssocID="{AEAF4031-8F25-410F-9B04-9B63F66F7B4A}" presName="parentText" presStyleLbl="alignNode1" presStyleIdx="4" presStyleCnt="5">
        <dgm:presLayoutVars>
          <dgm:chMax val="1"/>
          <dgm:bulletEnabled val="1"/>
        </dgm:presLayoutVars>
      </dgm:prSet>
      <dgm:spPr/>
    </dgm:pt>
    <dgm:pt modelId="{8E2C2883-8B32-467D-AF46-4D22DDA5CF50}" type="pres">
      <dgm:prSet presAssocID="{AEAF4031-8F25-410F-9B04-9B63F66F7B4A}" presName="descendantText" presStyleLbl="alignAcc1" presStyleIdx="4" presStyleCnt="5">
        <dgm:presLayoutVars>
          <dgm:bulletEnabled val="1"/>
        </dgm:presLayoutVars>
      </dgm:prSet>
      <dgm:spPr/>
    </dgm:pt>
  </dgm:ptLst>
  <dgm:cxnLst>
    <dgm:cxn modelId="{64319001-CBFC-44D2-8B10-7BD7FE5C3B83}" type="presOf" srcId="{00779785-0288-46F2-8025-0EE2EE9DE9EF}" destId="{FC53272B-EAC0-46F4-BC93-3B9471BB51D8}" srcOrd="0" destOrd="0" presId="urn:microsoft.com/office/officeart/2005/8/layout/chevron2"/>
    <dgm:cxn modelId="{DDBA741C-DFA7-455E-BD5E-F417F7A76104}" type="presOf" srcId="{705C6935-6CB7-4B9A-9AA0-2BA751C47C0A}" destId="{8E2C2883-8B32-467D-AF46-4D22DDA5CF50}" srcOrd="0" destOrd="0" presId="urn:microsoft.com/office/officeart/2005/8/layout/chevron2"/>
    <dgm:cxn modelId="{BEDF714E-F607-4705-A7E6-F1F83B1F10DB}" srcId="{AEAF4031-8F25-410F-9B04-9B63F66F7B4A}" destId="{705C6935-6CB7-4B9A-9AA0-2BA751C47C0A}" srcOrd="0" destOrd="0" parTransId="{7DB029EB-852B-402A-8EE5-7DE0A716EB61}" sibTransId="{D7DDDB7D-977D-4A49-847B-CFA3EEB4361E}"/>
    <dgm:cxn modelId="{03AAA650-0689-4099-9864-0917106EBE4F}" srcId="{446A4313-DB45-4C66-8E5D-232854FEA80E}" destId="{26B84F27-E383-443D-A6E4-358F3912EC32}" srcOrd="1" destOrd="0" parTransId="{2C71E095-91FF-4979-AB3F-BB864B832575}" sibTransId="{F1BAE7EF-6BE7-45D7-BD10-909D826D4494}"/>
    <dgm:cxn modelId="{060EC752-8581-4048-9F53-6C099D8BDD51}" type="presOf" srcId="{26B84F27-E383-443D-A6E4-358F3912EC32}" destId="{0537A18B-D900-4209-8FEA-002D6D689B88}" srcOrd="0" destOrd="0" presId="urn:microsoft.com/office/officeart/2005/8/layout/chevron2"/>
    <dgm:cxn modelId="{4DFCB153-F494-49B3-B108-9B4F393612B4}" srcId="{446A4313-DB45-4C66-8E5D-232854FEA80E}" destId="{9AB0E81F-EB43-4C1F-8EFC-E120BA52E199}" srcOrd="0" destOrd="0" parTransId="{D641DF14-1CA4-457A-B4B5-764A4FD97DC7}" sibTransId="{8DDFC4C7-4A44-4E60-B3D3-CF101CC10DC0}"/>
    <dgm:cxn modelId="{C3879882-F4F8-4C98-891D-DDD308AA5DD3}" srcId="{446A4313-DB45-4C66-8E5D-232854FEA80E}" destId="{F730C8E1-094A-4C10-8C24-C297EE74521D}" srcOrd="3" destOrd="0" parTransId="{2B3C0C1F-1474-4B50-B29F-3791CF333A19}" sibTransId="{CB528080-F7E0-46BC-85FB-201FCAA8241D}"/>
    <dgm:cxn modelId="{69E94485-7EFD-43EC-BB78-14532250E009}" type="presOf" srcId="{F730C8E1-094A-4C10-8C24-C297EE74521D}" destId="{F003B18A-85ED-4C61-9962-18DD953458E7}" srcOrd="0" destOrd="0" presId="urn:microsoft.com/office/officeart/2005/8/layout/chevron2"/>
    <dgm:cxn modelId="{E63BFB9A-552E-40E6-BEE4-8ADABCB5FCEB}" srcId="{446A4313-DB45-4C66-8E5D-232854FEA80E}" destId="{80E4C042-27F9-4835-8AA7-750C0BBFDF80}" srcOrd="2" destOrd="0" parTransId="{F9541552-FBE2-45FB-947A-CEE29107EEDD}" sibTransId="{BD4B02F3-ABD4-45C1-9109-6A6ED01F44A6}"/>
    <dgm:cxn modelId="{88AC529D-6796-426A-A7AB-24123DD518F2}" type="presOf" srcId="{446A4313-DB45-4C66-8E5D-232854FEA80E}" destId="{EA2A19B6-7B1F-4C6D-A8D3-48CEC0157C16}" srcOrd="0" destOrd="0" presId="urn:microsoft.com/office/officeart/2005/8/layout/chevron2"/>
    <dgm:cxn modelId="{D653AFA6-D225-4DE3-BB86-9AE8633EBB20}" type="presOf" srcId="{9AB0E81F-EB43-4C1F-8EFC-E120BA52E199}" destId="{B0CBF10B-B147-4630-BE78-C09CD6028A5B}" srcOrd="0" destOrd="0" presId="urn:microsoft.com/office/officeart/2005/8/layout/chevron2"/>
    <dgm:cxn modelId="{5AFA35B2-9623-47B2-B62A-FEC9629F78C3}" srcId="{446A4313-DB45-4C66-8E5D-232854FEA80E}" destId="{AEAF4031-8F25-410F-9B04-9B63F66F7B4A}" srcOrd="4" destOrd="0" parTransId="{FCBB9A54-A9EC-4BC2-AB24-CA27F55895F8}" sibTransId="{A48CD508-22A6-4CBC-8A45-FFB7DE2314AE}"/>
    <dgm:cxn modelId="{8948F7B5-1372-4667-9CEB-4034C33A3346}" type="presOf" srcId="{80E4C042-27F9-4835-8AA7-750C0BBFDF80}" destId="{4C000797-C029-4F0C-8940-6F951DD24415}" srcOrd="0" destOrd="0" presId="urn:microsoft.com/office/officeart/2005/8/layout/chevron2"/>
    <dgm:cxn modelId="{E0FCC1CC-2E16-4D8F-B9BE-BCA24AA98538}" type="presOf" srcId="{CC35D006-8139-4CA6-8CCA-4BF0986C788C}" destId="{34901C2D-E267-4B40-A993-9B8E258A1B13}" srcOrd="0" destOrd="0" presId="urn:microsoft.com/office/officeart/2005/8/layout/chevron2"/>
    <dgm:cxn modelId="{0FFD1DD4-C313-4956-89E9-AC45758B97CA}" srcId="{F730C8E1-094A-4C10-8C24-C297EE74521D}" destId="{00779785-0288-46F2-8025-0EE2EE9DE9EF}" srcOrd="0" destOrd="0" parTransId="{E12EBCD3-2DAA-48B9-A4E7-2642DFFD5458}" sibTransId="{59756D94-A898-4850-AF9E-3BFA6FF67D61}"/>
    <dgm:cxn modelId="{C71E70D6-EF08-49EC-A1DB-91CA93AD9713}" type="presOf" srcId="{624530AC-86E7-4C4B-AB87-9F958696B89F}" destId="{0008F967-D311-4115-91C4-344A583C5385}" srcOrd="0" destOrd="0" presId="urn:microsoft.com/office/officeart/2005/8/layout/chevron2"/>
    <dgm:cxn modelId="{EE4EE9EC-20FE-4CA3-A5D5-30E316123D3E}" type="presOf" srcId="{B889DB9C-CF4E-41DF-908F-AD063D8BA1D6}" destId="{3629D948-2867-4451-9510-1F355DBDF221}" srcOrd="0" destOrd="0" presId="urn:microsoft.com/office/officeart/2005/8/layout/chevron2"/>
    <dgm:cxn modelId="{B39E46F7-0752-40F7-82DB-78C759F392D9}" srcId="{80E4C042-27F9-4835-8AA7-750C0BBFDF80}" destId="{624530AC-86E7-4C4B-AB87-9F958696B89F}" srcOrd="0" destOrd="0" parTransId="{168D1C53-6EC9-4EBC-9787-AA17C483F1A7}" sibTransId="{069A8052-DB2A-4A39-811D-ACFCF17C3802}"/>
    <dgm:cxn modelId="{48072FF8-BAAA-4906-A866-753F1238139A}" srcId="{9AB0E81F-EB43-4C1F-8EFC-E120BA52E199}" destId="{B889DB9C-CF4E-41DF-908F-AD063D8BA1D6}" srcOrd="0" destOrd="0" parTransId="{EEEB6330-B6A8-4CE4-8E7D-CF91C1D6F56D}" sibTransId="{544B4799-AF81-499C-B7F7-9B11D3573A03}"/>
    <dgm:cxn modelId="{CA8593F9-FC58-4762-B040-81C523874D28}" type="presOf" srcId="{AEAF4031-8F25-410F-9B04-9B63F66F7B4A}" destId="{C7F2870C-A6E6-4822-A6B8-C594A72488D9}" srcOrd="0" destOrd="0" presId="urn:microsoft.com/office/officeart/2005/8/layout/chevron2"/>
    <dgm:cxn modelId="{AF257EFD-C853-4D2F-8C89-AC9EBCA6F879}" srcId="{26B84F27-E383-443D-A6E4-358F3912EC32}" destId="{CC35D006-8139-4CA6-8CCA-4BF0986C788C}" srcOrd="0" destOrd="0" parTransId="{ECB37F2C-4471-4275-B3EC-8784AE436655}" sibTransId="{A0B48D77-1549-4DDF-920B-DDC3BAF78B98}"/>
    <dgm:cxn modelId="{D42E3871-364E-41A1-81C3-3E931A6B5316}" type="presParOf" srcId="{EA2A19B6-7B1F-4C6D-A8D3-48CEC0157C16}" destId="{CFE34AE0-1A5B-47A5-BD3C-AF7E19E2E4C7}" srcOrd="0" destOrd="0" presId="urn:microsoft.com/office/officeart/2005/8/layout/chevron2"/>
    <dgm:cxn modelId="{F61FED1A-83B7-427E-9486-BE5A065E6AFC}" type="presParOf" srcId="{CFE34AE0-1A5B-47A5-BD3C-AF7E19E2E4C7}" destId="{B0CBF10B-B147-4630-BE78-C09CD6028A5B}" srcOrd="0" destOrd="0" presId="urn:microsoft.com/office/officeart/2005/8/layout/chevron2"/>
    <dgm:cxn modelId="{763BE164-08B3-4973-8D31-9AF33FA1C1BD}" type="presParOf" srcId="{CFE34AE0-1A5B-47A5-BD3C-AF7E19E2E4C7}" destId="{3629D948-2867-4451-9510-1F355DBDF221}" srcOrd="1" destOrd="0" presId="urn:microsoft.com/office/officeart/2005/8/layout/chevron2"/>
    <dgm:cxn modelId="{453AEFB8-93FF-477C-9E6F-EDE956BD37C0}" type="presParOf" srcId="{EA2A19B6-7B1F-4C6D-A8D3-48CEC0157C16}" destId="{ECAF5FD4-607A-4FD1-AE4F-81EEF6C7E044}" srcOrd="1" destOrd="0" presId="urn:microsoft.com/office/officeart/2005/8/layout/chevron2"/>
    <dgm:cxn modelId="{C2300DB3-C3AA-42B2-AD21-ADDE57A5217E}" type="presParOf" srcId="{EA2A19B6-7B1F-4C6D-A8D3-48CEC0157C16}" destId="{6836B3A6-0926-44BA-94C5-4031B1AD29BB}" srcOrd="2" destOrd="0" presId="urn:microsoft.com/office/officeart/2005/8/layout/chevron2"/>
    <dgm:cxn modelId="{5840EAB0-1B10-49C3-971D-6476712BCE64}" type="presParOf" srcId="{6836B3A6-0926-44BA-94C5-4031B1AD29BB}" destId="{0537A18B-D900-4209-8FEA-002D6D689B88}" srcOrd="0" destOrd="0" presId="urn:microsoft.com/office/officeart/2005/8/layout/chevron2"/>
    <dgm:cxn modelId="{A7267BA4-7703-4600-99B1-A3536408A3ED}" type="presParOf" srcId="{6836B3A6-0926-44BA-94C5-4031B1AD29BB}" destId="{34901C2D-E267-4B40-A993-9B8E258A1B13}" srcOrd="1" destOrd="0" presId="urn:microsoft.com/office/officeart/2005/8/layout/chevron2"/>
    <dgm:cxn modelId="{0C681260-9B39-4B60-BEB8-D3E4856B21D3}" type="presParOf" srcId="{EA2A19B6-7B1F-4C6D-A8D3-48CEC0157C16}" destId="{B5E5C1DA-463E-4941-B99F-AA04C0094879}" srcOrd="3" destOrd="0" presId="urn:microsoft.com/office/officeart/2005/8/layout/chevron2"/>
    <dgm:cxn modelId="{B23CF4DF-7571-4E9C-A7C0-396E81BF818A}" type="presParOf" srcId="{EA2A19B6-7B1F-4C6D-A8D3-48CEC0157C16}" destId="{56170789-E71E-4E6C-A856-C2E34127CF8C}" srcOrd="4" destOrd="0" presId="urn:microsoft.com/office/officeart/2005/8/layout/chevron2"/>
    <dgm:cxn modelId="{5A187161-8FA5-4FF9-AB09-69BD31018247}" type="presParOf" srcId="{56170789-E71E-4E6C-A856-C2E34127CF8C}" destId="{4C000797-C029-4F0C-8940-6F951DD24415}" srcOrd="0" destOrd="0" presId="urn:microsoft.com/office/officeart/2005/8/layout/chevron2"/>
    <dgm:cxn modelId="{569FDEC7-2FD7-4F60-A569-E58CB0ED0DB4}" type="presParOf" srcId="{56170789-E71E-4E6C-A856-C2E34127CF8C}" destId="{0008F967-D311-4115-91C4-344A583C5385}" srcOrd="1" destOrd="0" presId="urn:microsoft.com/office/officeart/2005/8/layout/chevron2"/>
    <dgm:cxn modelId="{2CD55E23-0B28-42CB-A3B2-6814A4DC1D52}" type="presParOf" srcId="{EA2A19B6-7B1F-4C6D-A8D3-48CEC0157C16}" destId="{C8018BA4-80AF-4FE5-9480-4D0FD22046E6}" srcOrd="5" destOrd="0" presId="urn:microsoft.com/office/officeart/2005/8/layout/chevron2"/>
    <dgm:cxn modelId="{7D057151-3171-4B16-A314-AEDFC2C6CAEE}" type="presParOf" srcId="{EA2A19B6-7B1F-4C6D-A8D3-48CEC0157C16}" destId="{A6DD8732-FD9C-4D90-90E1-AEEA7BC568CC}" srcOrd="6" destOrd="0" presId="urn:microsoft.com/office/officeart/2005/8/layout/chevron2"/>
    <dgm:cxn modelId="{0160206E-4F4F-4DDC-8B4C-26732E8A01BB}" type="presParOf" srcId="{A6DD8732-FD9C-4D90-90E1-AEEA7BC568CC}" destId="{F003B18A-85ED-4C61-9962-18DD953458E7}" srcOrd="0" destOrd="0" presId="urn:microsoft.com/office/officeart/2005/8/layout/chevron2"/>
    <dgm:cxn modelId="{D0D222E1-0873-4A51-BF1E-970331ED4649}" type="presParOf" srcId="{A6DD8732-FD9C-4D90-90E1-AEEA7BC568CC}" destId="{FC53272B-EAC0-46F4-BC93-3B9471BB51D8}" srcOrd="1" destOrd="0" presId="urn:microsoft.com/office/officeart/2005/8/layout/chevron2"/>
    <dgm:cxn modelId="{C7A04355-E967-4DEA-A606-CD7FC6094590}" type="presParOf" srcId="{EA2A19B6-7B1F-4C6D-A8D3-48CEC0157C16}" destId="{A200D4E3-453A-4F5E-A702-83882809E448}" srcOrd="7" destOrd="0" presId="urn:microsoft.com/office/officeart/2005/8/layout/chevron2"/>
    <dgm:cxn modelId="{E389569B-7CCB-41E5-8CA1-B61E9A23C978}" type="presParOf" srcId="{EA2A19B6-7B1F-4C6D-A8D3-48CEC0157C16}" destId="{FDB7BDD7-96C4-4969-A301-5899801D935F}" srcOrd="8" destOrd="0" presId="urn:microsoft.com/office/officeart/2005/8/layout/chevron2"/>
    <dgm:cxn modelId="{88327B1D-F5F7-4BA2-BCFE-001B924AA47D}" type="presParOf" srcId="{FDB7BDD7-96C4-4969-A301-5899801D935F}" destId="{C7F2870C-A6E6-4822-A6B8-C594A72488D9}" srcOrd="0" destOrd="0" presId="urn:microsoft.com/office/officeart/2005/8/layout/chevron2"/>
    <dgm:cxn modelId="{2087393C-8911-4009-8CD7-3577197B2834}" type="presParOf" srcId="{FDB7BDD7-96C4-4969-A301-5899801D935F}" destId="{8E2C2883-8B32-467D-AF46-4D22DDA5CF50}" srcOrd="1" destOrd="0" presId="urn:microsoft.com/office/officeart/2005/8/layout/chevron2"/>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FF4B8-2B17-4C61-886E-DE2E74ED4AB1}">
      <dsp:nvSpPr>
        <dsp:cNvPr id="0" name=""/>
        <dsp:cNvSpPr/>
      </dsp:nvSpPr>
      <dsp:spPr>
        <a:xfrm>
          <a:off x="2694454" y="3775"/>
          <a:ext cx="1476711" cy="959862"/>
        </a:xfrm>
        <a:prstGeom prst="roundRect">
          <a:avLst/>
        </a:prstGeom>
        <a:solidFill>
          <a:srgbClr val="636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Oxidative Stress and Inflammation</a:t>
          </a:r>
          <a:r>
            <a:rPr lang="en-US" sz="1600" kern="1200" dirty="0"/>
            <a:t>: </a:t>
          </a:r>
        </a:p>
      </dsp:txBody>
      <dsp:txXfrm>
        <a:off x="2741311" y="50632"/>
        <a:ext cx="1382997" cy="866148"/>
      </dsp:txXfrm>
    </dsp:sp>
    <dsp:sp modelId="{A2C6A1FE-FF16-4EC5-A99A-5905ABB66B49}">
      <dsp:nvSpPr>
        <dsp:cNvPr id="0" name=""/>
        <dsp:cNvSpPr/>
      </dsp:nvSpPr>
      <dsp:spPr>
        <a:xfrm>
          <a:off x="1173316" y="483706"/>
          <a:ext cx="4518986" cy="4518986"/>
        </a:xfrm>
        <a:custGeom>
          <a:avLst/>
          <a:gdLst/>
          <a:ahLst/>
          <a:cxnLst/>
          <a:rect l="0" t="0" r="0" b="0"/>
          <a:pathLst>
            <a:path>
              <a:moveTo>
                <a:pt x="3007266" y="127324"/>
              </a:moveTo>
              <a:arcTo wR="2259493" hR="2259493" stAng="17359576" swAng="14993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18BC0D-7B45-4125-A5B4-F3B0EFEABB9E}">
      <dsp:nvSpPr>
        <dsp:cNvPr id="0" name=""/>
        <dsp:cNvSpPr/>
      </dsp:nvSpPr>
      <dsp:spPr>
        <a:xfrm>
          <a:off x="4651232" y="1133522"/>
          <a:ext cx="1476711" cy="959862"/>
        </a:xfrm>
        <a:prstGeom prst="roundRect">
          <a:avLst/>
        </a:prstGeom>
        <a:solidFill>
          <a:srgbClr val="636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Altered pH Levels</a:t>
          </a:r>
          <a:endParaRPr lang="en-US" sz="1600" kern="1200" dirty="0"/>
        </a:p>
      </dsp:txBody>
      <dsp:txXfrm>
        <a:off x="4698089" y="1180379"/>
        <a:ext cx="1382997" cy="866148"/>
      </dsp:txXfrm>
    </dsp:sp>
    <dsp:sp modelId="{DACBBE49-FFE1-4AB4-9B32-88E7645049B7}">
      <dsp:nvSpPr>
        <dsp:cNvPr id="0" name=""/>
        <dsp:cNvSpPr/>
      </dsp:nvSpPr>
      <dsp:spPr>
        <a:xfrm>
          <a:off x="1173316" y="483706"/>
          <a:ext cx="4518986" cy="4518986"/>
        </a:xfrm>
        <a:custGeom>
          <a:avLst/>
          <a:gdLst/>
          <a:ahLst/>
          <a:cxnLst/>
          <a:rect l="0" t="0" r="0" b="0"/>
          <a:pathLst>
            <a:path>
              <a:moveTo>
                <a:pt x="4427230" y="1622135"/>
              </a:moveTo>
              <a:arcTo wR="2259493" hR="2259493" stAng="20616938" swAng="196612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5EE82A-8825-4CA5-85EB-C67EB77221BE}">
      <dsp:nvSpPr>
        <dsp:cNvPr id="0" name=""/>
        <dsp:cNvSpPr/>
      </dsp:nvSpPr>
      <dsp:spPr>
        <a:xfrm>
          <a:off x="4651232" y="3393015"/>
          <a:ext cx="1476711" cy="959862"/>
        </a:xfrm>
        <a:prstGeom prst="roundRect">
          <a:avLst/>
        </a:prstGeom>
        <a:solidFill>
          <a:srgbClr val="505A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Reduced Antibacterial Properties</a:t>
          </a:r>
          <a:endParaRPr lang="en-US" sz="1600" kern="1200" dirty="0"/>
        </a:p>
      </dsp:txBody>
      <dsp:txXfrm>
        <a:off x="4698089" y="3439872"/>
        <a:ext cx="1382997" cy="866148"/>
      </dsp:txXfrm>
    </dsp:sp>
    <dsp:sp modelId="{C86EBB68-9242-4DFF-861C-13BA1D88B06A}">
      <dsp:nvSpPr>
        <dsp:cNvPr id="0" name=""/>
        <dsp:cNvSpPr/>
      </dsp:nvSpPr>
      <dsp:spPr>
        <a:xfrm>
          <a:off x="1173316" y="483706"/>
          <a:ext cx="4518986" cy="4518986"/>
        </a:xfrm>
        <a:custGeom>
          <a:avLst/>
          <a:gdLst/>
          <a:ahLst/>
          <a:cxnLst/>
          <a:rect l="0" t="0" r="0" b="0"/>
          <a:pathLst>
            <a:path>
              <a:moveTo>
                <a:pt x="3838011" y="3876153"/>
              </a:moveTo>
              <a:arcTo wR="2259493" hR="2259493" stAng="2741035" swAng="14993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BD993D-ABE0-4E62-B488-9530F7EF8007}">
      <dsp:nvSpPr>
        <dsp:cNvPr id="0" name=""/>
        <dsp:cNvSpPr/>
      </dsp:nvSpPr>
      <dsp:spPr>
        <a:xfrm>
          <a:off x="2694454" y="4522761"/>
          <a:ext cx="1476711" cy="959862"/>
        </a:xfrm>
        <a:prstGeom prst="roundRect">
          <a:avLst/>
        </a:prstGeom>
        <a:solidFill>
          <a:srgbClr val="505A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Impact on Oral Microbiome</a:t>
          </a:r>
          <a:endParaRPr lang="en-US" sz="1600" kern="1200" dirty="0"/>
        </a:p>
      </dsp:txBody>
      <dsp:txXfrm>
        <a:off x="2741311" y="4569618"/>
        <a:ext cx="1382997" cy="866148"/>
      </dsp:txXfrm>
    </dsp:sp>
    <dsp:sp modelId="{A21E6F15-D07A-48D7-B988-797D31BD5BD6}">
      <dsp:nvSpPr>
        <dsp:cNvPr id="0" name=""/>
        <dsp:cNvSpPr/>
      </dsp:nvSpPr>
      <dsp:spPr>
        <a:xfrm>
          <a:off x="1173316" y="483706"/>
          <a:ext cx="4518986" cy="4518986"/>
        </a:xfrm>
        <a:custGeom>
          <a:avLst/>
          <a:gdLst/>
          <a:ahLst/>
          <a:cxnLst/>
          <a:rect l="0" t="0" r="0" b="0"/>
          <a:pathLst>
            <a:path>
              <a:moveTo>
                <a:pt x="1511720" y="4391662"/>
              </a:moveTo>
              <a:arcTo wR="2259493" hR="2259493" stAng="6559576" swAng="14993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D79525-9B64-419F-832E-062D42A5DAC2}">
      <dsp:nvSpPr>
        <dsp:cNvPr id="0" name=""/>
        <dsp:cNvSpPr/>
      </dsp:nvSpPr>
      <dsp:spPr>
        <a:xfrm>
          <a:off x="737675" y="3393015"/>
          <a:ext cx="1476711" cy="959862"/>
        </a:xfrm>
        <a:prstGeom prst="roundRect">
          <a:avLst/>
        </a:prstGeom>
        <a:solidFill>
          <a:srgbClr val="505A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Changes in Electrolyte Composition</a:t>
          </a:r>
          <a:endParaRPr lang="en-US" sz="1600" kern="1200" dirty="0"/>
        </a:p>
      </dsp:txBody>
      <dsp:txXfrm>
        <a:off x="784532" y="3439872"/>
        <a:ext cx="1382997" cy="866148"/>
      </dsp:txXfrm>
    </dsp:sp>
    <dsp:sp modelId="{3C28215A-C4ED-40E3-B217-D6B334C0B1C5}">
      <dsp:nvSpPr>
        <dsp:cNvPr id="0" name=""/>
        <dsp:cNvSpPr/>
      </dsp:nvSpPr>
      <dsp:spPr>
        <a:xfrm>
          <a:off x="1173316" y="483706"/>
          <a:ext cx="4518986" cy="4518986"/>
        </a:xfrm>
        <a:custGeom>
          <a:avLst/>
          <a:gdLst/>
          <a:ahLst/>
          <a:cxnLst/>
          <a:rect l="0" t="0" r="0" b="0"/>
          <a:pathLst>
            <a:path>
              <a:moveTo>
                <a:pt x="91755" y="2896850"/>
              </a:moveTo>
              <a:arcTo wR="2259493" hR="2259493" stAng="9816938" swAng="196612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CC48AE-B7C5-421B-9E65-6C02F3A44AF2}">
      <dsp:nvSpPr>
        <dsp:cNvPr id="0" name=""/>
        <dsp:cNvSpPr/>
      </dsp:nvSpPr>
      <dsp:spPr>
        <a:xfrm>
          <a:off x="737675" y="1133522"/>
          <a:ext cx="1476711" cy="959862"/>
        </a:xfrm>
        <a:prstGeom prst="roundRect">
          <a:avLst/>
        </a:prstGeom>
        <a:solidFill>
          <a:srgbClr val="636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Increased Protein Concentration</a:t>
          </a:r>
          <a:endParaRPr lang="en-US" sz="1600" kern="1200" dirty="0"/>
        </a:p>
      </dsp:txBody>
      <dsp:txXfrm>
        <a:off x="784532" y="1180379"/>
        <a:ext cx="1382997" cy="866148"/>
      </dsp:txXfrm>
    </dsp:sp>
    <dsp:sp modelId="{D35AD818-9689-46F4-BE75-C9F5F2699D7F}">
      <dsp:nvSpPr>
        <dsp:cNvPr id="0" name=""/>
        <dsp:cNvSpPr/>
      </dsp:nvSpPr>
      <dsp:spPr>
        <a:xfrm>
          <a:off x="1173316" y="483706"/>
          <a:ext cx="4518986" cy="4518986"/>
        </a:xfrm>
        <a:custGeom>
          <a:avLst/>
          <a:gdLst/>
          <a:ahLst/>
          <a:cxnLst/>
          <a:rect l="0" t="0" r="0" b="0"/>
          <a:pathLst>
            <a:path>
              <a:moveTo>
                <a:pt x="680974" y="642833"/>
              </a:moveTo>
              <a:arcTo wR="2259493" hR="2259493" stAng="13541035" swAng="14993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BF10B-B147-4630-BE78-C09CD6028A5B}">
      <dsp:nvSpPr>
        <dsp:cNvPr id="0" name=""/>
        <dsp:cNvSpPr/>
      </dsp:nvSpPr>
      <dsp:spPr>
        <a:xfrm rot="5400000">
          <a:off x="-187795" y="189583"/>
          <a:ext cx="1251973" cy="876381"/>
        </a:xfrm>
        <a:prstGeom prst="chevron">
          <a:avLst/>
        </a:prstGeom>
        <a:solidFill>
          <a:schemeClr val="tx1">
            <a:lumMod val="60000"/>
            <a:lumOff val="40000"/>
          </a:schemeClr>
        </a:solidFill>
        <a:ln w="12700" cap="flat" cmpd="sng" algn="ctr">
          <a:solidFill>
            <a:schemeClr val="accent1">
              <a:hueOff val="0"/>
              <a:satOff val="0"/>
              <a:lumOff val="0"/>
              <a:alphaOff val="0"/>
            </a:schemeClr>
          </a:solidFill>
          <a:prstDash val="solid"/>
          <a:miter lim="800000"/>
        </a:ln>
        <a:effectLst>
          <a:innerShdw blurRad="114300">
            <a:schemeClr val="accent1">
              <a:lumMod val="5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2" y="439978"/>
        <a:ext cx="876381" cy="375592"/>
      </dsp:txXfrm>
    </dsp:sp>
    <dsp:sp modelId="{3629D948-2867-4451-9510-1F355DBDF221}">
      <dsp:nvSpPr>
        <dsp:cNvPr id="0" name=""/>
        <dsp:cNvSpPr/>
      </dsp:nvSpPr>
      <dsp:spPr>
        <a:xfrm rot="5400000">
          <a:off x="3396005" y="-2517837"/>
          <a:ext cx="813782" cy="5853031"/>
        </a:xfrm>
        <a:prstGeom prst="round2SameRect">
          <a:avLst/>
        </a:prstGeom>
        <a:solidFill>
          <a:schemeClr val="accent1">
            <a:lumMod val="5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b="1" kern="1200"/>
            <a:t>Nickel</a:t>
          </a:r>
          <a:endParaRPr lang="en-US" sz="4500" kern="1200"/>
        </a:p>
      </dsp:txBody>
      <dsp:txXfrm rot="-5400000">
        <a:off x="876381" y="41513"/>
        <a:ext cx="5813305" cy="734330"/>
      </dsp:txXfrm>
    </dsp:sp>
    <dsp:sp modelId="{0537A18B-D900-4209-8FEA-002D6D689B88}">
      <dsp:nvSpPr>
        <dsp:cNvPr id="0" name=""/>
        <dsp:cNvSpPr/>
      </dsp:nvSpPr>
      <dsp:spPr>
        <a:xfrm rot="5400000">
          <a:off x="-187795" y="1325945"/>
          <a:ext cx="1251973" cy="876381"/>
        </a:xfrm>
        <a:prstGeom prst="chevron">
          <a:avLst/>
        </a:prstGeom>
        <a:solidFill>
          <a:schemeClr val="tx1">
            <a:lumMod val="60000"/>
            <a:lumOff val="40000"/>
          </a:schemeClr>
        </a:solidFill>
        <a:ln w="12700" cap="flat" cmpd="sng" algn="ctr">
          <a:solidFill>
            <a:schemeClr val="accent1">
              <a:hueOff val="0"/>
              <a:satOff val="0"/>
              <a:lumOff val="0"/>
              <a:alphaOff val="0"/>
            </a:schemeClr>
          </a:solidFill>
          <a:prstDash val="solid"/>
          <a:miter lim="800000"/>
        </a:ln>
        <a:effectLst>
          <a:innerShdw blurRad="114300">
            <a:schemeClr val="accent1">
              <a:lumMod val="5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2" y="1576340"/>
        <a:ext cx="876381" cy="375592"/>
      </dsp:txXfrm>
    </dsp:sp>
    <dsp:sp modelId="{34901C2D-E267-4B40-A993-9B8E258A1B13}">
      <dsp:nvSpPr>
        <dsp:cNvPr id="0" name=""/>
        <dsp:cNvSpPr/>
      </dsp:nvSpPr>
      <dsp:spPr>
        <a:xfrm rot="5400000">
          <a:off x="3396005" y="-1381474"/>
          <a:ext cx="813782" cy="5853031"/>
        </a:xfrm>
        <a:prstGeom prst="round2SameRect">
          <a:avLst/>
        </a:prstGeom>
        <a:solidFill>
          <a:schemeClr val="accent1">
            <a:lumMod val="5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b="1" kern="1200"/>
            <a:t>Lead</a:t>
          </a:r>
          <a:endParaRPr lang="en-US" sz="4500" kern="1200"/>
        </a:p>
      </dsp:txBody>
      <dsp:txXfrm rot="-5400000">
        <a:off x="876381" y="1177876"/>
        <a:ext cx="5813305" cy="734330"/>
      </dsp:txXfrm>
    </dsp:sp>
    <dsp:sp modelId="{4C000797-C029-4F0C-8940-6F951DD24415}">
      <dsp:nvSpPr>
        <dsp:cNvPr id="0" name=""/>
        <dsp:cNvSpPr/>
      </dsp:nvSpPr>
      <dsp:spPr>
        <a:xfrm rot="5400000">
          <a:off x="-187795" y="2462308"/>
          <a:ext cx="1251973" cy="876381"/>
        </a:xfrm>
        <a:prstGeom prst="chevron">
          <a:avLst/>
        </a:prstGeom>
        <a:solidFill>
          <a:schemeClr val="tx1">
            <a:lumMod val="60000"/>
            <a:lumOff val="40000"/>
          </a:schemeClr>
        </a:solidFill>
        <a:ln w="12700" cap="flat" cmpd="sng" algn="ctr">
          <a:solidFill>
            <a:schemeClr val="accent1">
              <a:hueOff val="0"/>
              <a:satOff val="0"/>
              <a:lumOff val="0"/>
              <a:alphaOff val="0"/>
            </a:schemeClr>
          </a:solidFill>
          <a:prstDash val="solid"/>
          <a:miter lim="800000"/>
        </a:ln>
        <a:effectLst>
          <a:innerShdw blurRad="114300">
            <a:schemeClr val="accent1">
              <a:lumMod val="5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2" y="2712703"/>
        <a:ext cx="876381" cy="375592"/>
      </dsp:txXfrm>
    </dsp:sp>
    <dsp:sp modelId="{0008F967-D311-4115-91C4-344A583C5385}">
      <dsp:nvSpPr>
        <dsp:cNvPr id="0" name=""/>
        <dsp:cNvSpPr/>
      </dsp:nvSpPr>
      <dsp:spPr>
        <a:xfrm rot="5400000">
          <a:off x="3396005" y="-245112"/>
          <a:ext cx="813782" cy="5853031"/>
        </a:xfrm>
        <a:prstGeom prst="round2SameRect">
          <a:avLst/>
        </a:prstGeom>
        <a:solidFill>
          <a:schemeClr val="accent1">
            <a:lumMod val="5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b="1" kern="1200"/>
            <a:t>Cadmium</a:t>
          </a:r>
          <a:endParaRPr lang="en-US" sz="4500" kern="1200"/>
        </a:p>
      </dsp:txBody>
      <dsp:txXfrm rot="-5400000">
        <a:off x="876381" y="2314238"/>
        <a:ext cx="5813305" cy="734330"/>
      </dsp:txXfrm>
    </dsp:sp>
    <dsp:sp modelId="{F003B18A-85ED-4C61-9962-18DD953458E7}">
      <dsp:nvSpPr>
        <dsp:cNvPr id="0" name=""/>
        <dsp:cNvSpPr/>
      </dsp:nvSpPr>
      <dsp:spPr>
        <a:xfrm rot="5400000">
          <a:off x="-187795" y="3598670"/>
          <a:ext cx="1251973" cy="876381"/>
        </a:xfrm>
        <a:prstGeom prst="chevron">
          <a:avLst/>
        </a:prstGeom>
        <a:solidFill>
          <a:schemeClr val="tx1">
            <a:lumMod val="60000"/>
            <a:lumOff val="40000"/>
          </a:schemeClr>
        </a:solidFill>
        <a:ln w="12700" cap="flat" cmpd="sng" algn="ctr">
          <a:solidFill>
            <a:schemeClr val="accent1">
              <a:hueOff val="0"/>
              <a:satOff val="0"/>
              <a:lumOff val="0"/>
              <a:alphaOff val="0"/>
            </a:schemeClr>
          </a:solidFill>
          <a:prstDash val="solid"/>
          <a:miter lim="800000"/>
        </a:ln>
        <a:effectLst>
          <a:innerShdw blurRad="114300">
            <a:schemeClr val="accent1">
              <a:lumMod val="5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2" y="3849065"/>
        <a:ext cx="876381" cy="375592"/>
      </dsp:txXfrm>
    </dsp:sp>
    <dsp:sp modelId="{FC53272B-EAC0-46F4-BC93-3B9471BB51D8}">
      <dsp:nvSpPr>
        <dsp:cNvPr id="0" name=""/>
        <dsp:cNvSpPr/>
      </dsp:nvSpPr>
      <dsp:spPr>
        <a:xfrm rot="5400000">
          <a:off x="3396005" y="891250"/>
          <a:ext cx="813782" cy="5853031"/>
        </a:xfrm>
        <a:prstGeom prst="round2SameRect">
          <a:avLst/>
        </a:prstGeom>
        <a:solidFill>
          <a:schemeClr val="accent1">
            <a:lumMod val="5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b="1" kern="1200"/>
            <a:t>Chromium</a:t>
          </a:r>
          <a:endParaRPr lang="en-US" sz="4500" kern="1200"/>
        </a:p>
      </dsp:txBody>
      <dsp:txXfrm rot="-5400000">
        <a:off x="876381" y="3450600"/>
        <a:ext cx="5813305" cy="734330"/>
      </dsp:txXfrm>
    </dsp:sp>
    <dsp:sp modelId="{C7F2870C-A6E6-4822-A6B8-C594A72488D9}">
      <dsp:nvSpPr>
        <dsp:cNvPr id="0" name=""/>
        <dsp:cNvSpPr/>
      </dsp:nvSpPr>
      <dsp:spPr>
        <a:xfrm rot="5400000">
          <a:off x="-187795" y="4735033"/>
          <a:ext cx="1251973" cy="876381"/>
        </a:xfrm>
        <a:prstGeom prst="chevron">
          <a:avLst/>
        </a:prstGeom>
        <a:solidFill>
          <a:schemeClr val="tx1">
            <a:lumMod val="60000"/>
            <a:lumOff val="40000"/>
          </a:schemeClr>
        </a:solidFill>
        <a:ln w="12700" cap="flat" cmpd="sng" algn="ctr">
          <a:solidFill>
            <a:schemeClr val="accent1">
              <a:hueOff val="0"/>
              <a:satOff val="0"/>
              <a:lumOff val="0"/>
              <a:alphaOff val="0"/>
            </a:schemeClr>
          </a:solidFill>
          <a:prstDash val="solid"/>
          <a:miter lim="800000"/>
        </a:ln>
        <a:effectLst>
          <a:innerShdw blurRad="114300">
            <a:schemeClr val="accent1">
              <a:lumMod val="5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2" y="4985428"/>
        <a:ext cx="876381" cy="375592"/>
      </dsp:txXfrm>
    </dsp:sp>
    <dsp:sp modelId="{8E2C2883-8B32-467D-AF46-4D22DDA5CF50}">
      <dsp:nvSpPr>
        <dsp:cNvPr id="0" name=""/>
        <dsp:cNvSpPr/>
      </dsp:nvSpPr>
      <dsp:spPr>
        <a:xfrm rot="5400000">
          <a:off x="3396005" y="2027612"/>
          <a:ext cx="813782" cy="5853031"/>
        </a:xfrm>
        <a:prstGeom prst="round2SameRect">
          <a:avLst/>
        </a:prstGeom>
        <a:solidFill>
          <a:schemeClr val="accent1">
            <a:lumMod val="5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b="1" kern="1200"/>
            <a:t>Arsenic</a:t>
          </a:r>
          <a:endParaRPr lang="en-US" sz="4500" kern="1200"/>
        </a:p>
      </dsp:txBody>
      <dsp:txXfrm rot="-5400000">
        <a:off x="876381" y="4586962"/>
        <a:ext cx="5813305" cy="73433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2/25/2025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2/25/2025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420998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233274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22</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67409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102628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347249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rect">
            <a:fillToRect l="50000" t="50000" r="50000" b="50000"/>
          </a:path>
          <a:tileRect/>
        </a:gradFill>
        <a:effectLst/>
      </p:bgPr>
    </p:bg>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635EA97-532C-2FE9-0AB6-F318AB0B9B54}"/>
              </a:ext>
            </a:extLst>
          </p:cNvPr>
          <p:cNvSpPr txBox="1"/>
          <p:nvPr/>
        </p:nvSpPr>
        <p:spPr>
          <a:xfrm>
            <a:off x="3254433" y="827828"/>
            <a:ext cx="6217920" cy="4339650"/>
          </a:xfrm>
          <a:prstGeom prst="rect">
            <a:avLst/>
          </a:prstGeom>
          <a:noFill/>
        </p:spPr>
        <p:txBody>
          <a:bodyPr wrap="square">
            <a:spAutoFit/>
          </a:bodyPr>
          <a:lstStyle/>
          <a:p>
            <a:pPr algn="ctr"/>
            <a:r>
              <a:rPr lang="en-US" sz="6000" b="1" u="sng" kern="0" dirty="0">
                <a:solidFill>
                  <a:schemeClr val="accent2">
                    <a:lumMod val="75000"/>
                  </a:schemeClr>
                </a:solidFill>
                <a:effectLst/>
                <a:latin typeface="var(--font-fk-grotesk)"/>
                <a:ea typeface="Times New Roman" panose="02020603050405020304" pitchFamily="18" charset="0"/>
                <a:cs typeface="Times New Roman" panose="02020603050405020304" pitchFamily="18" charset="0"/>
              </a:rPr>
              <a:t>Impact  of E-Cigarettes</a:t>
            </a:r>
            <a:r>
              <a:rPr lang="en-US" sz="6000" b="1" u="sng" kern="0" dirty="0">
                <a:solidFill>
                  <a:schemeClr val="accent2">
                    <a:lumMod val="75000"/>
                  </a:schemeClr>
                </a:solidFill>
                <a:latin typeface="var(--font-fk-grotesk)"/>
                <a:ea typeface="Times New Roman" panose="02020603050405020304" pitchFamily="18" charset="0"/>
                <a:cs typeface="Times New Roman" panose="02020603050405020304" pitchFamily="18" charset="0"/>
              </a:rPr>
              <a:t> on candida growth</a:t>
            </a:r>
            <a:r>
              <a:rPr lang="en-US" sz="6000" b="1" u="sng" kern="0" dirty="0">
                <a:solidFill>
                  <a:schemeClr val="accent2">
                    <a:lumMod val="75000"/>
                  </a:schemeClr>
                </a:solidFill>
                <a:effectLst/>
                <a:latin typeface="var(--font-fk-grotesk)"/>
                <a:ea typeface="Times New Roman" panose="02020603050405020304" pitchFamily="18" charset="0"/>
                <a:cs typeface="Times New Roman" panose="02020603050405020304" pitchFamily="18" charset="0"/>
              </a:rPr>
              <a:t> and Oral Health</a:t>
            </a:r>
            <a:br>
              <a:rPr lang="en-US" sz="6000" b="1" u="sng"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br>
            <a:endParaRPr lang="en-US" sz="3600" b="1" u="sng" dirty="0">
              <a:solidFill>
                <a:schemeClr val="accent2">
                  <a:lumMod val="75000"/>
                </a:schemeClr>
              </a:solidFill>
            </a:endParaRPr>
          </a:p>
        </p:txBody>
      </p:sp>
      <p:sp>
        <p:nvSpPr>
          <p:cNvPr id="3" name="TextBox 2">
            <a:extLst>
              <a:ext uri="{FF2B5EF4-FFF2-40B4-BE49-F238E27FC236}">
                <a16:creationId xmlns:a16="http://schemas.microsoft.com/office/drawing/2014/main" id="{55514995-3259-6363-7F18-1FA34160DC77}"/>
              </a:ext>
            </a:extLst>
          </p:cNvPr>
          <p:cNvSpPr txBox="1"/>
          <p:nvPr/>
        </p:nvSpPr>
        <p:spPr>
          <a:xfrm>
            <a:off x="8194259" y="5284436"/>
            <a:ext cx="6094268" cy="523220"/>
          </a:xfrm>
          <a:prstGeom prst="rect">
            <a:avLst/>
          </a:prstGeom>
          <a:noFill/>
        </p:spPr>
        <p:txBody>
          <a:bodyPr wrap="square">
            <a:spAutoFit/>
          </a:bodyPr>
          <a:lstStyle/>
          <a:p>
            <a:r>
              <a:rPr lang="ar-IQ" sz="2800" b="1" u="sng" kern="100"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أ</a:t>
            </a:r>
            <a:r>
              <a:rPr lang="ar-IQ" sz="2800" b="1" u="sng" kern="1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عداد م.م لينا سامي</a:t>
            </a:r>
            <a:endParaRPr lang="en-US" sz="2800" dirty="0"/>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p:txBody>
          <a:bodyPr/>
          <a:lstStyle/>
          <a:p>
            <a:endParaRPr lang="en-US" dirty="0"/>
          </a:p>
        </p:txBody>
      </p:sp>
      <p:graphicFrame>
        <p:nvGraphicFramePr>
          <p:cNvPr id="7" name="Content Placeholder 1">
            <a:extLst>
              <a:ext uri="{FF2B5EF4-FFF2-40B4-BE49-F238E27FC236}">
                <a16:creationId xmlns:a16="http://schemas.microsoft.com/office/drawing/2014/main" id="{0BFD7618-87C9-EE51-944B-67C8D9DDE80F}"/>
              </a:ext>
            </a:extLst>
          </p:cNvPr>
          <p:cNvGraphicFramePr>
            <a:graphicFrameLocks/>
          </p:cNvGraphicFramePr>
          <p:nvPr>
            <p:extLst>
              <p:ext uri="{D42A27DB-BD31-4B8C-83A1-F6EECF244321}">
                <p14:modId xmlns:p14="http://schemas.microsoft.com/office/powerpoint/2010/main" val="414907680"/>
              </p:ext>
            </p:extLst>
          </p:nvPr>
        </p:nvGraphicFramePr>
        <p:xfrm>
          <a:off x="426735" y="685800"/>
          <a:ext cx="686562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Placeholder 10">
            <a:extLst>
              <a:ext uri="{FF2B5EF4-FFF2-40B4-BE49-F238E27FC236}">
                <a16:creationId xmlns:a16="http://schemas.microsoft.com/office/drawing/2014/main" id="{B3B00070-81D2-DD06-C072-D485023DA86A}"/>
              </a:ext>
            </a:extLst>
          </p:cNvPr>
          <p:cNvPicPr>
            <a:picLocks noGrp="1" noChangeAspect="1"/>
          </p:cNvPicPr>
          <p:nvPr>
            <p:ph type="pic" sz="quarter" idx="10"/>
          </p:nvPr>
        </p:nvPicPr>
        <p:blipFill>
          <a:blip r:embed="rId8"/>
          <a:srcRect l="32277" r="32277"/>
          <a:stretch/>
        </p:blipFill>
        <p:spPr/>
      </p:pic>
    </p:spTree>
    <p:extLst>
      <p:ext uri="{BB962C8B-B14F-4D97-AF65-F5344CB8AC3E}">
        <p14:creationId xmlns:p14="http://schemas.microsoft.com/office/powerpoint/2010/main" val="85990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E3FD31-D19A-BFEB-821F-C00103830DC9}"/>
              </a:ext>
            </a:extLst>
          </p:cNvPr>
          <p:cNvSpPr>
            <a:spLocks noGrp="1"/>
          </p:cNvSpPr>
          <p:nvPr>
            <p:ph type="title"/>
          </p:nvPr>
        </p:nvSpPr>
        <p:spPr/>
        <p:txBody>
          <a:bodyPr/>
          <a:lstStyle/>
          <a:p>
            <a:r>
              <a:rPr lang="en-US" sz="4400" kern="0" dirty="0">
                <a:solidFill>
                  <a:srgbClr val="000000"/>
                </a:solidFill>
                <a:effectLst/>
                <a:latin typeface="var(--font-fk-grotesk)"/>
                <a:ea typeface="Times New Roman" panose="02020603050405020304" pitchFamily="18" charset="0"/>
                <a:cs typeface="Times New Roman" panose="02020603050405020304" pitchFamily="18" charset="0"/>
              </a:rPr>
              <a:t>nicotine play </a:t>
            </a:r>
            <a:r>
              <a:rPr lang="en-US" sz="4000" kern="0" dirty="0">
                <a:solidFill>
                  <a:srgbClr val="000000"/>
                </a:solidFill>
                <a:effectLst/>
                <a:latin typeface="var(--font-fk-grotesk)"/>
                <a:ea typeface="Times New Roman" panose="02020603050405020304" pitchFamily="18" charset="0"/>
                <a:cs typeface="Times New Roman" panose="02020603050405020304" pitchFamily="18" charset="0"/>
              </a:rPr>
              <a:t>Role</a:t>
            </a:r>
            <a:r>
              <a:rPr lang="en-US" sz="4400" kern="0" dirty="0">
                <a:solidFill>
                  <a:srgbClr val="000000"/>
                </a:solidFill>
                <a:effectLst/>
                <a:latin typeface="var(--font-fk-grotesk)"/>
                <a:ea typeface="Times New Roman" panose="02020603050405020304" pitchFamily="18" charset="0"/>
                <a:cs typeface="Times New Roman" panose="02020603050405020304" pitchFamily="18" charset="0"/>
              </a:rPr>
              <a:t> in the oral health impacts of e-cigarettes</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graphicFrame>
        <p:nvGraphicFramePr>
          <p:cNvPr id="6" name="Table 4">
            <a:extLst>
              <a:ext uri="{FF2B5EF4-FFF2-40B4-BE49-F238E27FC236}">
                <a16:creationId xmlns:a16="http://schemas.microsoft.com/office/drawing/2014/main" id="{D3F53A55-1F2B-EB7F-3E43-C43170D77989}"/>
              </a:ext>
            </a:extLst>
          </p:cNvPr>
          <p:cNvGraphicFramePr>
            <a:graphicFrameLocks noGrp="1"/>
          </p:cNvGraphicFramePr>
          <p:nvPr>
            <p:ph sz="quarter" idx="13"/>
            <p:extLst>
              <p:ext uri="{D42A27DB-BD31-4B8C-83A1-F6EECF244321}">
                <p14:modId xmlns:p14="http://schemas.microsoft.com/office/powerpoint/2010/main" val="3419255615"/>
              </p:ext>
            </p:extLst>
          </p:nvPr>
        </p:nvGraphicFramePr>
        <p:xfrm>
          <a:off x="1412111" y="1441703"/>
          <a:ext cx="8387732" cy="5334000"/>
        </p:xfrm>
        <a:graphic>
          <a:graphicData uri="http://schemas.openxmlformats.org/drawingml/2006/table">
            <a:tbl>
              <a:tblPr firstRow="1" bandRow="1">
                <a:tableStyleId>{C4B1156A-380E-4F78-BDF5-A606A8083BF9}</a:tableStyleId>
              </a:tblPr>
              <a:tblGrid>
                <a:gridCol w="8387732">
                  <a:extLst>
                    <a:ext uri="{9D8B030D-6E8A-4147-A177-3AD203B41FA5}">
                      <a16:colId xmlns:a16="http://schemas.microsoft.com/office/drawing/2014/main" val="1689330750"/>
                    </a:ext>
                  </a:extLst>
                </a:gridCol>
              </a:tblGrid>
              <a:tr h="3902543">
                <a:tc>
                  <a:txBody>
                    <a:bodyPr/>
                    <a:lstStyle/>
                    <a:p>
                      <a:pPr lvl="0" rtl="0"/>
                      <a:r>
                        <a:rPr lang="en-US" sz="1800" b="1" kern="1200" dirty="0">
                          <a:solidFill>
                            <a:schemeClr val="accent1">
                              <a:lumMod val="50000"/>
                            </a:schemeClr>
                          </a:solidFill>
                          <a:effectLst/>
                          <a:latin typeface="+mn-lt"/>
                          <a:ea typeface="+mn-ea"/>
                          <a:cs typeface="+mn-cs"/>
                        </a:rPr>
                        <a:t>Gum Disease</a:t>
                      </a:r>
                      <a:r>
                        <a:rPr lang="en-US" sz="1800" b="1" kern="1200" dirty="0">
                          <a:solidFill>
                            <a:schemeClr val="dk1"/>
                          </a:solidFill>
                          <a:effectLst/>
                          <a:latin typeface="+mn-lt"/>
                          <a:ea typeface="+mn-ea"/>
                          <a:cs typeface="+mn-cs"/>
                        </a:rPr>
                        <a:t>: Nicotine contributes to the development of periodontal disease by constricting blood vessels, which reduces blood flow to the gums. This diminished circulation can impair healing and increase susceptibility to infections, leading to conditions such as gingivitis and periodontitis</a:t>
                      </a:r>
                    </a:p>
                    <a:p>
                      <a:pPr lvl="0"/>
                      <a:r>
                        <a:rPr lang="en-US" sz="1800" b="1" kern="1200" dirty="0">
                          <a:solidFill>
                            <a:schemeClr val="accent1">
                              <a:lumMod val="50000"/>
                            </a:schemeClr>
                          </a:solidFill>
                          <a:effectLst/>
                          <a:latin typeface="+mn-lt"/>
                          <a:ea typeface="+mn-ea"/>
                          <a:cs typeface="+mn-cs"/>
                        </a:rPr>
                        <a:t>Dry Mouth</a:t>
                      </a:r>
                      <a:r>
                        <a:rPr lang="en-US" sz="1800" b="1" kern="1200" dirty="0">
                          <a:solidFill>
                            <a:schemeClr val="dk1"/>
                          </a:solidFill>
                          <a:effectLst/>
                          <a:latin typeface="+mn-lt"/>
                          <a:ea typeface="+mn-ea"/>
                          <a:cs typeface="+mn-cs"/>
                        </a:rPr>
                        <a:t>: E-cigarettes often lead to xerostomia (dry mouth), a condition exacerbated by nicotine's effects. Reduced saliva production increases the risk of cavities and gum disease, as saliva is crucial for neutralizing acids, washing away food particles, and demineralizing tooth enamel</a:t>
                      </a:r>
                    </a:p>
                    <a:p>
                      <a:pPr lvl="0"/>
                      <a:r>
                        <a:rPr lang="en-US" sz="1800" b="1" kern="1200" dirty="0">
                          <a:solidFill>
                            <a:schemeClr val="accent1">
                              <a:lumMod val="50000"/>
                            </a:schemeClr>
                          </a:solidFill>
                          <a:effectLst/>
                          <a:latin typeface="+mn-lt"/>
                          <a:ea typeface="+mn-ea"/>
                          <a:cs typeface="+mn-cs"/>
                        </a:rPr>
                        <a:t>Altered Oral Microbiome</a:t>
                      </a:r>
                      <a:r>
                        <a:rPr lang="en-US" sz="1800" b="1" kern="1200" dirty="0">
                          <a:solidFill>
                            <a:schemeClr val="dk1"/>
                          </a:solidFill>
                          <a:effectLst/>
                          <a:latin typeface="+mn-lt"/>
                          <a:ea typeface="+mn-ea"/>
                          <a:cs typeface="+mn-cs"/>
                        </a:rPr>
                        <a:t>: Nicotine may negatively affect the oral microbiome by suppressing beneficial bacteria while promoting pathogenic strains. This imbalance can lead to an increased risk of dental caries and other oral disorders</a:t>
                      </a:r>
                    </a:p>
                    <a:p>
                      <a:pPr lvl="0"/>
                      <a:r>
                        <a:rPr lang="en-US" sz="1800" b="1" kern="1200" dirty="0">
                          <a:solidFill>
                            <a:schemeClr val="accent1">
                              <a:lumMod val="50000"/>
                            </a:schemeClr>
                          </a:solidFill>
                          <a:effectLst/>
                          <a:latin typeface="+mn-lt"/>
                          <a:ea typeface="+mn-ea"/>
                          <a:cs typeface="+mn-cs"/>
                        </a:rPr>
                        <a:t>Tissue Damage</a:t>
                      </a:r>
                      <a:r>
                        <a:rPr lang="en-US" sz="1800" b="1" kern="1200" dirty="0">
                          <a:solidFill>
                            <a:schemeClr val="dk1"/>
                          </a:solidFill>
                          <a:effectLst/>
                          <a:latin typeface="+mn-lt"/>
                          <a:ea typeface="+mn-ea"/>
                          <a:cs typeface="+mn-cs"/>
                        </a:rPr>
                        <a:t>: The presence of nicotine in e-cigarette aerosols can cause irritation and inflammation of the oral mucosa, potentially leading to lesions and conditions like nicotine stomatitis</a:t>
                      </a:r>
                    </a:p>
                    <a:p>
                      <a:pPr lvl="0"/>
                      <a:r>
                        <a:rPr lang="en-US" sz="1800" b="1" kern="1200" dirty="0">
                          <a:solidFill>
                            <a:schemeClr val="accent1">
                              <a:lumMod val="50000"/>
                            </a:schemeClr>
                          </a:solidFill>
                          <a:effectLst/>
                          <a:latin typeface="+mn-lt"/>
                          <a:ea typeface="+mn-ea"/>
                          <a:cs typeface="+mn-cs"/>
                        </a:rPr>
                        <a:t>Bone Loss: </a:t>
                      </a:r>
                      <a:r>
                        <a:rPr lang="en-US" sz="1800" b="1" kern="1200" dirty="0">
                          <a:solidFill>
                            <a:schemeClr val="dk1"/>
                          </a:solidFill>
                          <a:effectLst/>
                          <a:latin typeface="+mn-lt"/>
                          <a:ea typeface="+mn-ea"/>
                          <a:cs typeface="+mn-cs"/>
                        </a:rPr>
                        <a:t>Long-term nicotine exposure has been linked to bone loss around teeth, increasing the risk of tooth loss and complicating dental procedures like implants</a:t>
                      </a:r>
                    </a:p>
                    <a:p>
                      <a:pPr lvl="0"/>
                      <a:r>
                        <a:rPr lang="en-US" sz="1800" b="1" kern="1200" dirty="0">
                          <a:solidFill>
                            <a:schemeClr val="accent1">
                              <a:lumMod val="50000"/>
                            </a:schemeClr>
                          </a:solidFill>
                          <a:effectLst/>
                          <a:latin typeface="+mn-lt"/>
                          <a:ea typeface="+mn-ea"/>
                          <a:cs typeface="+mn-cs"/>
                        </a:rPr>
                        <a:t>Potential for Cancer</a:t>
                      </a:r>
                      <a:r>
                        <a:rPr lang="en-US" sz="1800" b="1" kern="1200" dirty="0">
                          <a:solidFill>
                            <a:schemeClr val="dk1"/>
                          </a:solidFill>
                          <a:effectLst/>
                          <a:latin typeface="+mn-lt"/>
                          <a:ea typeface="+mn-ea"/>
                          <a:cs typeface="+mn-cs"/>
                        </a:rPr>
                        <a:t>: Nicotine may also play a role in the development of oral cancers, particularly through its impact on cellular health and inflammation within the oral cavity</a:t>
                      </a:r>
                    </a:p>
                    <a:p>
                      <a:endParaRPr lang="en-US" sz="2000" b="0" dirty="0"/>
                    </a:p>
                  </a:txBody>
                  <a:tcPr anchor="ctr">
                    <a:noFill/>
                  </a:tcPr>
                </a:tc>
                <a:extLst>
                  <a:ext uri="{0D108BD9-81ED-4DB2-BD59-A6C34878D82A}">
                    <a16:rowId xmlns:a16="http://schemas.microsoft.com/office/drawing/2014/main" val="479928716"/>
                  </a:ext>
                </a:extLst>
              </a:tr>
            </a:tbl>
          </a:graphicData>
        </a:graphic>
      </p:graphicFrame>
      <p:sp>
        <p:nvSpPr>
          <p:cNvPr id="5" name="Slide Number Placeholder 4">
            <a:extLst>
              <a:ext uri="{FF2B5EF4-FFF2-40B4-BE49-F238E27FC236}">
                <a16:creationId xmlns:a16="http://schemas.microsoft.com/office/drawing/2014/main" id="{7F576313-F1C8-57CB-82F6-54BC07D3B9F4}"/>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11</a:t>
            </a:fld>
            <a:endParaRPr lang="en-US" dirty="0"/>
          </a:p>
        </p:txBody>
      </p:sp>
    </p:spTree>
    <p:extLst>
      <p:ext uri="{BB962C8B-B14F-4D97-AF65-F5344CB8AC3E}">
        <p14:creationId xmlns:p14="http://schemas.microsoft.com/office/powerpoint/2010/main" val="53780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33A77B-664F-FFD3-D61A-0D344C269A12}"/>
              </a:ext>
            </a:extLst>
          </p:cNvPr>
          <p:cNvSpPr>
            <a:spLocks noGrp="1"/>
          </p:cNvSpPr>
          <p:nvPr>
            <p:ph type="title"/>
          </p:nvPr>
        </p:nvSpPr>
        <p:spPr>
          <a:xfrm>
            <a:off x="913995" y="182243"/>
            <a:ext cx="10360152" cy="914400"/>
          </a:xfrm>
        </p:spPr>
        <p:txBody>
          <a:bodyPr/>
          <a:lstStyle/>
          <a:p>
            <a:r>
              <a:rPr lang="en-US" sz="3600" dirty="0">
                <a:effectLst/>
                <a:latin typeface="Segoe UI" panose="020B0502040204020203" pitchFamily="34" charset="0"/>
                <a:ea typeface="Calibri" panose="020F0502020204030204" pitchFamily="34" charset="0"/>
              </a:rPr>
              <a:t>specific metals in e-cigarette aerosols are most harmful to oral health</a:t>
            </a:r>
            <a:endParaRPr lang="en-US" sz="3600" dirty="0"/>
          </a:p>
        </p:txBody>
      </p:sp>
      <p:graphicFrame>
        <p:nvGraphicFramePr>
          <p:cNvPr id="7" name="Content Placeholder 6">
            <a:extLst>
              <a:ext uri="{FF2B5EF4-FFF2-40B4-BE49-F238E27FC236}">
                <a16:creationId xmlns:a16="http://schemas.microsoft.com/office/drawing/2014/main" id="{C13ADAE1-C8E2-F147-E3A5-0DF581412B6B}"/>
              </a:ext>
            </a:extLst>
          </p:cNvPr>
          <p:cNvGraphicFramePr>
            <a:graphicFrameLocks noGrp="1"/>
          </p:cNvGraphicFramePr>
          <p:nvPr>
            <p:ph sz="quarter" idx="13"/>
            <p:extLst>
              <p:ext uri="{D42A27DB-BD31-4B8C-83A1-F6EECF244321}">
                <p14:modId xmlns:p14="http://schemas.microsoft.com/office/powerpoint/2010/main" val="3182106345"/>
              </p:ext>
            </p:extLst>
          </p:nvPr>
        </p:nvGraphicFramePr>
        <p:xfrm>
          <a:off x="2606619" y="1096643"/>
          <a:ext cx="6729413" cy="5800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7DA9EE9E-3073-7E11-3AA5-F77C3B48A97F}"/>
              </a:ext>
            </a:extLst>
          </p:cNvPr>
          <p:cNvSpPr>
            <a:spLocks noGrp="1"/>
          </p:cNvSpPr>
          <p:nvPr>
            <p:ph sz="quarter" idx="12"/>
          </p:nvPr>
        </p:nvSpPr>
        <p:spPr>
          <a:xfrm>
            <a:off x="8113472" y="2039111"/>
            <a:ext cx="3163824" cy="3840480"/>
          </a:xfrm>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AE59500A-4B75-29F9-CE37-C3E13D6A566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12</a:t>
            </a:fld>
            <a:endParaRPr lang="en-US" dirty="0"/>
          </a:p>
        </p:txBody>
      </p:sp>
    </p:spTree>
    <p:extLst>
      <p:ext uri="{BB962C8B-B14F-4D97-AF65-F5344CB8AC3E}">
        <p14:creationId xmlns:p14="http://schemas.microsoft.com/office/powerpoint/2010/main" val="413214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4F88F8-17E5-45E3-77B1-77FACD99FF63}"/>
              </a:ext>
            </a:extLst>
          </p:cNvPr>
          <p:cNvSpPr>
            <a:spLocks noGrp="1"/>
          </p:cNvSpPr>
          <p:nvPr>
            <p:ph type="title"/>
          </p:nvPr>
        </p:nvSpPr>
        <p:spPr>
          <a:xfrm>
            <a:off x="1099595" y="625033"/>
            <a:ext cx="10360152" cy="914400"/>
          </a:xfrm>
        </p:spPr>
        <p:txBody>
          <a:bodyPr/>
          <a:lstStyle/>
          <a:p>
            <a:r>
              <a:rPr lang="en-US" sz="4000" kern="100" dirty="0">
                <a:solidFill>
                  <a:schemeClr val="accent2">
                    <a:lumMod val="75000"/>
                  </a:schemeClr>
                </a:solidFill>
                <a:effectLst/>
                <a:latin typeface="Segoe UI" panose="020B0502040204020203" pitchFamily="34" charset="0"/>
                <a:ea typeface="Calibri" panose="020F0502020204030204" pitchFamily="34" charset="0"/>
                <a:cs typeface="Arial" panose="020B0604020202020204" pitchFamily="34" charset="0"/>
              </a:rPr>
              <a:t>the viscosity of e-cigarette aerosols impacts dental health</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1D2469ED-926E-7CEE-5AF2-BF9AC726D015}"/>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13</a:t>
            </a:fld>
            <a:endParaRPr lang="en-US" dirty="0"/>
          </a:p>
        </p:txBody>
      </p:sp>
      <p:sp>
        <p:nvSpPr>
          <p:cNvPr id="11" name="TextBox 10">
            <a:extLst>
              <a:ext uri="{FF2B5EF4-FFF2-40B4-BE49-F238E27FC236}">
                <a16:creationId xmlns:a16="http://schemas.microsoft.com/office/drawing/2014/main" id="{4EB92E2E-6264-A49B-8CDC-837247B4BD0C}"/>
              </a:ext>
            </a:extLst>
          </p:cNvPr>
          <p:cNvSpPr txBox="1"/>
          <p:nvPr/>
        </p:nvSpPr>
        <p:spPr>
          <a:xfrm>
            <a:off x="656111" y="1082233"/>
            <a:ext cx="11247120" cy="5810117"/>
          </a:xfrm>
          <a:prstGeom prst="rect">
            <a:avLst/>
          </a:prstGeom>
          <a:noFill/>
        </p:spPr>
        <p:txBody>
          <a:bodyPr wrap="square">
            <a:spAutoFit/>
          </a:bodyPr>
          <a:lstStyle/>
          <a:p>
            <a:pPr marL="342900" marR="0" lvl="0" indent="-342900" rtl="0">
              <a:lnSpc>
                <a:spcPct val="115000"/>
              </a:lnSpc>
              <a:spcBef>
                <a:spcPts val="600"/>
              </a:spcBef>
              <a:spcAft>
                <a:spcPts val="600"/>
              </a:spcAft>
              <a:buFont typeface="+mj-lt"/>
              <a:buAutoNum type="arabicPeriod"/>
              <a:tabLst>
                <a:tab pos="228600" algn="l"/>
              </a:tabLst>
            </a:pPr>
            <a:r>
              <a:rPr lang="en-US" sz="1800" b="1" kern="0" dirty="0">
                <a:solidFill>
                  <a:schemeClr val="accent2">
                    <a:lumMod val="75000"/>
                  </a:schemeClr>
                </a:solidFill>
                <a:effectLst/>
                <a:latin typeface="Segoe UI" panose="020B0502040204020203" pitchFamily="34" charset="0"/>
                <a:ea typeface="Times New Roman" panose="02020603050405020304" pitchFamily="18" charset="0"/>
                <a:cs typeface="Arial" panose="020B0604020202020204" pitchFamily="34" charset="0"/>
              </a:rPr>
              <a:t>Increased Bacterial Adhesion</a:t>
            </a:r>
            <a:r>
              <a:rPr lang="en-US" sz="1800" kern="0" dirty="0">
                <a:solidFill>
                  <a:schemeClr val="accent2">
                    <a:lumMod val="75000"/>
                  </a:schemeClr>
                </a:solidFill>
                <a:effectLst/>
                <a:latin typeface="Segoe UI" panose="020B0502040204020203" pitchFamily="34" charset="0"/>
                <a:ea typeface="Times New Roman" panose="02020603050405020304" pitchFamily="18" charset="0"/>
                <a:cs typeface="Arial" panose="020B0604020202020204" pitchFamily="34" charset="0"/>
              </a:rPr>
              <a:t>: </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The high viscosity of e-cigarette aerosols, primarily due to ingredients like propylene glycol and vegetable glycerin, promotes the adhesion of bacteria, particularly </a:t>
            </a:r>
            <a:r>
              <a:rPr lang="en-US" sz="1800" i="1" kern="0" dirty="0">
                <a:effectLst/>
                <a:latin typeface="Segoe UI" panose="020B0502040204020203" pitchFamily="34" charset="0"/>
                <a:ea typeface="Times New Roman" panose="02020603050405020304" pitchFamily="18" charset="0"/>
                <a:cs typeface="Arial" panose="020B0604020202020204" pitchFamily="34" charset="0"/>
              </a:rPr>
              <a:t>Streptococcus mutans</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 to the enamel surface. This increased adhesion facilitates biofilm formation, which is a precursor to dental caries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228600" algn="l"/>
              </a:tabLst>
            </a:pPr>
            <a:r>
              <a:rPr lang="en-US" sz="1800" b="1" kern="0" dirty="0">
                <a:solidFill>
                  <a:schemeClr val="accent2">
                    <a:lumMod val="75000"/>
                  </a:schemeClr>
                </a:solidFill>
                <a:effectLst/>
                <a:latin typeface="Segoe UI" panose="020B0502040204020203" pitchFamily="34" charset="0"/>
                <a:ea typeface="Times New Roman" panose="02020603050405020304" pitchFamily="18" charset="0"/>
                <a:cs typeface="Arial" panose="020B0604020202020204" pitchFamily="34" charset="0"/>
              </a:rPr>
              <a:t>Retention on Oral Surfaces</a:t>
            </a:r>
            <a:r>
              <a:rPr lang="en-US" sz="1800" kern="0" dirty="0">
                <a:solidFill>
                  <a:schemeClr val="accent2">
                    <a:lumMod val="75000"/>
                  </a:schemeClr>
                </a:solidFill>
                <a:effectLst/>
                <a:latin typeface="Segoe UI" panose="020B0502040204020203" pitchFamily="34" charset="0"/>
                <a:ea typeface="Times New Roman" panose="02020603050405020304" pitchFamily="18" charset="0"/>
                <a:cs typeface="Arial" panose="020B0604020202020204" pitchFamily="34" charset="0"/>
              </a:rPr>
              <a:t>: </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Viscous aerosols are more likely to linger on teeth and oral tissues, leading to prolonged exposure to harmful substances. This retention can contribute to tooth discoloration and increase the risk of developing cavities and gum disease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228600" algn="l"/>
              </a:tabLst>
            </a:pPr>
            <a:r>
              <a:rPr lang="en-US" sz="1800" b="1" kern="0" dirty="0">
                <a:solidFill>
                  <a:schemeClr val="accent2">
                    <a:lumMod val="75000"/>
                  </a:schemeClr>
                </a:solidFill>
                <a:effectLst/>
                <a:latin typeface="Segoe UI" panose="020B0502040204020203" pitchFamily="34" charset="0"/>
                <a:ea typeface="Times New Roman" panose="02020603050405020304" pitchFamily="18" charset="0"/>
                <a:cs typeface="Arial" panose="020B0604020202020204" pitchFamily="34" charset="0"/>
              </a:rPr>
              <a:t>Altered Saliva Properties</a:t>
            </a:r>
            <a:r>
              <a:rPr lang="en-US" sz="1800" kern="0" dirty="0">
                <a:solidFill>
                  <a:schemeClr val="accent1">
                    <a:lumMod val="50000"/>
                  </a:schemeClr>
                </a:solidFill>
                <a:effectLst/>
                <a:latin typeface="Segoe UI" panose="020B0502040204020203" pitchFamily="34" charset="0"/>
                <a:ea typeface="Times New Roman" panose="02020603050405020304" pitchFamily="18" charset="0"/>
                <a:cs typeface="Arial" panose="020B0604020202020204" pitchFamily="34" charset="0"/>
              </a:rPr>
              <a:t>: </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The sticky nature of the aerosol can interfere with saliva's natural cleansing action. Reduced saliva flow, often exacerbated by nicotine's vasoconstrictive effects, leads to dry mouth (xerostomia), which diminishes the mouth's ability to neutralize acids and wash away food particles and bacteria</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228600" algn="l"/>
              </a:tabLst>
            </a:pPr>
            <a:r>
              <a:rPr lang="en-US" sz="1800" b="1" kern="0" dirty="0">
                <a:solidFill>
                  <a:schemeClr val="accent2">
                    <a:lumMod val="75000"/>
                  </a:schemeClr>
                </a:solidFill>
                <a:effectLst/>
                <a:latin typeface="Segoe UI" panose="020B0502040204020203" pitchFamily="34" charset="0"/>
                <a:ea typeface="Times New Roman" panose="02020603050405020304" pitchFamily="18" charset="0"/>
                <a:cs typeface="Arial" panose="020B0604020202020204" pitchFamily="34" charset="0"/>
              </a:rPr>
              <a:t>Oral Mucosa Irritation</a:t>
            </a:r>
            <a:r>
              <a:rPr lang="en-US" sz="1800" kern="0" dirty="0">
                <a:solidFill>
                  <a:schemeClr val="accent2">
                    <a:lumMod val="75000"/>
                  </a:schemeClr>
                </a:solidFill>
                <a:effectLst/>
                <a:latin typeface="Segoe UI" panose="020B0502040204020203" pitchFamily="34" charset="0"/>
                <a:ea typeface="Times New Roman" panose="02020603050405020304" pitchFamily="18" charset="0"/>
                <a:cs typeface="Arial" panose="020B0604020202020204" pitchFamily="34" charset="0"/>
              </a:rPr>
              <a:t>: </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The increased viscosity can cause irritation and inflammation in the oral mucosa, potentially leading to lesions or other oral health issues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pPr>
            <a:r>
              <a:rPr lang="en-US" sz="1800" kern="0" dirty="0">
                <a:effectLst/>
                <a:latin typeface="Segoe UI" panose="020B0502040204020203" pitchFamily="34" charset="0"/>
                <a:ea typeface="Times New Roman" panose="02020603050405020304" pitchFamily="18" charset="0"/>
                <a:cs typeface="Arial" panose="020B0604020202020204" pitchFamily="34" charset="0"/>
              </a:rPr>
              <a:t>In summary, the viscosity of e-cigarette aerosols plays a crucial role in promoting bacterial colonization, enhancing the risk of dental caries and gum disease, and contributing to overall oral health deterioration.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499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A583-F869-303C-0D7D-DA31AD8B28BB}"/>
              </a:ext>
            </a:extLst>
          </p:cNvPr>
          <p:cNvSpPr>
            <a:spLocks noGrp="1"/>
          </p:cNvSpPr>
          <p:nvPr>
            <p:ph type="ctrTitle"/>
          </p:nvPr>
        </p:nvSpPr>
        <p:spPr>
          <a:xfrm>
            <a:off x="696005" y="-1759353"/>
            <a:ext cx="10360152" cy="5029200"/>
          </a:xfrm>
        </p:spPr>
        <p:txBody>
          <a:bodyPr/>
          <a:lstStyle/>
          <a:p>
            <a:r>
              <a:rPr lang="en-US" sz="3600" kern="0" dirty="0">
                <a:effectLst/>
                <a:latin typeface="Segoe UI" panose="020B0502040204020203" pitchFamily="34" charset="0"/>
                <a:ea typeface="Times New Roman" panose="02020603050405020304" pitchFamily="18" charset="0"/>
              </a:rPr>
              <a:t>E-cigarette use significantly impacts the pH levels of saliva, generally leading to a more acidic environment</a:t>
            </a:r>
            <a:endParaRPr lang="en-US" sz="3600" dirty="0"/>
          </a:p>
        </p:txBody>
      </p:sp>
      <p:sp>
        <p:nvSpPr>
          <p:cNvPr id="4" name="TextBox 3">
            <a:extLst>
              <a:ext uri="{FF2B5EF4-FFF2-40B4-BE49-F238E27FC236}">
                <a16:creationId xmlns:a16="http://schemas.microsoft.com/office/drawing/2014/main" id="{BBC35B80-A130-3425-2994-B72AC07AA58F}"/>
              </a:ext>
            </a:extLst>
          </p:cNvPr>
          <p:cNvSpPr txBox="1"/>
          <p:nvPr/>
        </p:nvSpPr>
        <p:spPr>
          <a:xfrm>
            <a:off x="614982" y="1825125"/>
            <a:ext cx="11430000" cy="9418320"/>
          </a:xfrm>
          <a:prstGeom prst="rect">
            <a:avLst/>
          </a:prstGeom>
          <a:noFill/>
        </p:spPr>
        <p:txBody>
          <a:bodyPr wrap="square">
            <a:spAutoFit/>
          </a:bodyPr>
          <a:lstStyle/>
          <a:p>
            <a:pPr marL="342900" marR="0" lvl="0" indent="-342900">
              <a:lnSpc>
                <a:spcPct val="115000"/>
              </a:lnSpc>
              <a:spcBef>
                <a:spcPts val="600"/>
              </a:spcBef>
              <a:spcAft>
                <a:spcPts val="600"/>
              </a:spcAft>
              <a:buFont typeface="+mj-lt"/>
              <a:buAutoNum type="arabicPeriod"/>
              <a:tabLst>
                <a:tab pos="457200" algn="l"/>
              </a:tabLst>
            </a:pPr>
            <a:r>
              <a:rPr lang="en-US" sz="1800" b="1" kern="0" dirty="0">
                <a:effectLst/>
                <a:latin typeface="Segoe UI" panose="020B0502040204020203" pitchFamily="34" charset="0"/>
                <a:ea typeface="Times New Roman" panose="02020603050405020304" pitchFamily="18" charset="0"/>
                <a:cs typeface="Arial" panose="020B0604020202020204" pitchFamily="34" charset="0"/>
              </a:rPr>
              <a:t>Lower Salivary pH</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 Studies indicate that e-cigarette users tend to have lower salivary pH compared to non-smokers. For instance, one study found that the pH of saliva among e-cigarette users was lower than that of non-smokers, indicating a shift towards acidity in the oral environment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457200" algn="l"/>
              </a:tabLst>
            </a:pPr>
            <a:r>
              <a:rPr lang="en-US" sz="1800" b="1" kern="0" dirty="0">
                <a:effectLst/>
                <a:latin typeface="Segoe UI" panose="020B0502040204020203" pitchFamily="34" charset="0"/>
                <a:ea typeface="Times New Roman" panose="02020603050405020304" pitchFamily="18" charset="0"/>
                <a:cs typeface="Arial" panose="020B0604020202020204" pitchFamily="34" charset="0"/>
              </a:rPr>
              <a:t>Comparison with Traditional Smokers</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 E-cigarette users often exhibit similar or slightly less acidic salivary pH levels compared to traditional cigarette smokers. However, both groups have been shown to have more acidic saliva than non-smokers, which can contribute to various oral health issues, such as increased risk for dental caries and periodontal disease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457200" algn="l"/>
              </a:tabLst>
            </a:pPr>
            <a:r>
              <a:rPr lang="en-US" sz="1800" b="1" kern="0" dirty="0">
                <a:effectLst/>
                <a:latin typeface="Segoe UI" panose="020B0502040204020203" pitchFamily="34" charset="0"/>
                <a:ea typeface="Times New Roman" panose="02020603050405020304" pitchFamily="18" charset="0"/>
                <a:cs typeface="Arial" panose="020B0604020202020204" pitchFamily="34" charset="0"/>
              </a:rPr>
              <a:t>Physicochemical Changes</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 The use of e-cigarettes alters the physicochemical properties of saliva, including its pH and protein concentration. E-cigarette users showed statistically significant differences in these properties compared to non-smokers, further supporting the notion that vaping affects oral health negatively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457200" algn="l"/>
              </a:tabLst>
            </a:pPr>
            <a:r>
              <a:rPr lang="en-US" sz="1800" b="1" kern="0" dirty="0">
                <a:effectLst/>
                <a:latin typeface="Segoe UI" panose="020B0502040204020203" pitchFamily="34" charset="0"/>
                <a:ea typeface="Times New Roman" panose="02020603050405020304" pitchFamily="18" charset="0"/>
                <a:cs typeface="Arial" panose="020B0604020202020204" pitchFamily="34" charset="0"/>
              </a:rPr>
              <a:t>Implications for Oral Health</a:t>
            </a:r>
            <a:r>
              <a:rPr lang="en-US" sz="1800" kern="0" dirty="0">
                <a:effectLst/>
                <a:latin typeface="Segoe UI" panose="020B0502040204020203" pitchFamily="34" charset="0"/>
                <a:ea typeface="Times New Roman" panose="02020603050405020304" pitchFamily="18" charset="0"/>
                <a:cs typeface="Arial" panose="020B0604020202020204" pitchFamily="34" charset="0"/>
              </a:rPr>
              <a:t>: A lower pH in saliva can lead to enamel demineralization and increased susceptibility to cavities. The acidic environment can also promote the growth of harmful bacteria while inhibiting beneficial ones, exacerbating oral health problems over time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740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F2D7-28B8-03DF-6C09-014440471BD4}"/>
              </a:ext>
            </a:extLst>
          </p:cNvPr>
          <p:cNvSpPr>
            <a:spLocks noGrp="1"/>
          </p:cNvSpPr>
          <p:nvPr>
            <p:ph type="ctrTitle"/>
          </p:nvPr>
        </p:nvSpPr>
        <p:spPr>
          <a:xfrm>
            <a:off x="1105662" y="1554480"/>
            <a:ext cx="9523476" cy="3535680"/>
          </a:xfrm>
        </p:spPr>
        <p:txBody>
          <a:bodyPr/>
          <a:lstStyle/>
          <a:p>
            <a:pPr algn="l"/>
            <a:r>
              <a:rPr lang="en-US" sz="3200" dirty="0">
                <a:solidFill>
                  <a:schemeClr val="accent2">
                    <a:lumMod val="75000"/>
                  </a:schemeClr>
                </a:solidFill>
              </a:rPr>
              <a:t> Candida species are anaerobic and  aerobic fungi that lack the capacity for anaerobic conditions, they are part of the normal flora that inhabits the mucosal membranes of the oral cavity, digestive system  and vagina . Over 80% of the Candida species isolated from the oral cavity are (C. albicans, C. glabrata, C. tropicalis, C. </a:t>
            </a:r>
            <a:r>
              <a:rPr lang="en-US" sz="3200" dirty="0" err="1">
                <a:solidFill>
                  <a:schemeClr val="accent2">
                    <a:lumMod val="75000"/>
                  </a:schemeClr>
                </a:solidFill>
              </a:rPr>
              <a:t>pseudotropicalis</a:t>
            </a:r>
            <a:r>
              <a:rPr lang="en-US" sz="3200" dirty="0">
                <a:solidFill>
                  <a:schemeClr val="accent2">
                    <a:lumMod val="75000"/>
                  </a:schemeClr>
                </a:solidFill>
              </a:rPr>
              <a:t>  ) are more rarely encountered . Common names for Candida albicans infection, which affects 95% of cases include oral candidiasis, oropharyngeal candidiasis, and oral thrush </a:t>
            </a:r>
          </a:p>
        </p:txBody>
      </p:sp>
    </p:spTree>
    <p:extLst>
      <p:ext uri="{BB962C8B-B14F-4D97-AF65-F5344CB8AC3E}">
        <p14:creationId xmlns:p14="http://schemas.microsoft.com/office/powerpoint/2010/main" val="201560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518D-9E8D-0624-3CD0-4140370DEC1A}"/>
              </a:ext>
            </a:extLst>
          </p:cNvPr>
          <p:cNvSpPr>
            <a:spLocks noGrp="1"/>
          </p:cNvSpPr>
          <p:nvPr>
            <p:ph type="title"/>
          </p:nvPr>
        </p:nvSpPr>
        <p:spPr>
          <a:xfrm>
            <a:off x="0" y="-1371600"/>
            <a:ext cx="5641848" cy="5029200"/>
          </a:xfrm>
        </p:spPr>
        <p:txBody>
          <a:bodyPr/>
          <a:lstStyle/>
          <a:p>
            <a:r>
              <a:rPr lang="en-US" kern="100" dirty="0">
                <a:solidFill>
                  <a:schemeClr val="tx1">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Effect of E-Cigarette Smoke Condensates on Candida albicans Biofilm Formation and Gene Expression</a:t>
            </a:r>
            <a:br>
              <a:rPr lang="en-US" kern="100" dirty="0">
                <a:solidFill>
                  <a:schemeClr val="tx1">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chemeClr val="tx1">
                  <a:lumMod val="40000"/>
                  <a:lumOff val="60000"/>
                </a:schemeClr>
              </a:solidFill>
            </a:endParaRPr>
          </a:p>
        </p:txBody>
      </p:sp>
      <p:sp>
        <p:nvSpPr>
          <p:cNvPr id="3" name="Content Placeholder 2">
            <a:extLst>
              <a:ext uri="{FF2B5EF4-FFF2-40B4-BE49-F238E27FC236}">
                <a16:creationId xmlns:a16="http://schemas.microsoft.com/office/drawing/2014/main" id="{F3D329BC-5AF2-6CFC-F682-DA1D94B19608}"/>
              </a:ext>
            </a:extLst>
          </p:cNvPr>
          <p:cNvSpPr>
            <a:spLocks noGrp="1"/>
          </p:cNvSpPr>
          <p:nvPr>
            <p:ph idx="1"/>
          </p:nvPr>
        </p:nvSpPr>
        <p:spPr>
          <a:xfrm>
            <a:off x="3485675" y="1432560"/>
            <a:ext cx="8686800" cy="5212080"/>
          </a:xfrm>
        </p:spPr>
        <p:txBody>
          <a:bodyPr>
            <a:normAutofit/>
          </a:bodyPr>
          <a:lstStyle/>
          <a:p>
            <a:pPr algn="l"/>
            <a:r>
              <a:rPr lang="en-US" sz="3600" kern="100" dirty="0">
                <a:effectLst/>
                <a:latin typeface="Calibri" panose="020F0502020204030204" pitchFamily="34" charset="0"/>
                <a:ea typeface="Calibri" panose="020F0502020204030204" pitchFamily="34" charset="0"/>
                <a:cs typeface="Arial" panose="020B0604020202020204" pitchFamily="34" charset="0"/>
              </a:rPr>
              <a:t>that nicotine from different sources affected the pathogenic characteristics of C. albicans including hyphal growth, biofilm formation and morphology, and expression of virulence-related genes, which were found differentially expressed</a:t>
            </a:r>
          </a:p>
          <a:p>
            <a:endParaRPr lang="en-US" dirty="0"/>
          </a:p>
        </p:txBody>
      </p:sp>
    </p:spTree>
    <p:extLst>
      <p:ext uri="{BB962C8B-B14F-4D97-AF65-F5344CB8AC3E}">
        <p14:creationId xmlns:p14="http://schemas.microsoft.com/office/powerpoint/2010/main" val="373955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5853-F6CB-3DBE-B145-E9CDE03C6C4B}"/>
              </a:ext>
            </a:extLst>
          </p:cNvPr>
          <p:cNvSpPr>
            <a:spLocks noGrp="1"/>
          </p:cNvSpPr>
          <p:nvPr>
            <p:ph type="title"/>
          </p:nvPr>
        </p:nvSpPr>
        <p:spPr>
          <a:xfrm>
            <a:off x="864307" y="533400"/>
            <a:ext cx="11338560" cy="6217920"/>
          </a:xfrm>
          <a:blipFill>
            <a:blip r:embed="rId2"/>
            <a:tile tx="0" ty="0" sx="100000" sy="100000" flip="none" algn="tl"/>
          </a:blipFill>
        </p:spPr>
        <p:txBody>
          <a:bodyPr/>
          <a:lstStyle/>
          <a:p>
            <a:r>
              <a:rPr lang="en-US" kern="1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Candida albicans morphological changes, growth, attachment, and biofilm formation are controlled by several genes such as HWP1, EAP1, SAP2, and ALS3. The HWP1 gene encodes the hyphal wall protein1, which is the major protein of C. albicans involved in hyphal development, cell wall assembly, and intracellular signaling pathways Notably, overexpression of HWP1 increased the attachment of </a:t>
            </a:r>
            <a:r>
              <a:rPr lang="en-US" kern="100" dirty="0" err="1">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C.albicans</a:t>
            </a:r>
            <a:r>
              <a:rPr lang="en-US" kern="1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 cells to the tooth surface and buccal epithelial cells as the primary stage of colonization and biofilm formation nicotine from all sources led to an increase in the expression level of HWP1 in C. albicans  cells with N having the significantly highest effect </a:t>
            </a:r>
            <a:br>
              <a:rPr lang="en-US" kern="1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chemeClr val="accent5">
                  <a:lumMod val="75000"/>
                </a:schemeClr>
              </a:solidFill>
            </a:endParaRPr>
          </a:p>
        </p:txBody>
      </p:sp>
    </p:spTree>
    <p:extLst>
      <p:ext uri="{BB962C8B-B14F-4D97-AF65-F5344CB8AC3E}">
        <p14:creationId xmlns:p14="http://schemas.microsoft.com/office/powerpoint/2010/main" val="140209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4128-8310-7736-F2D2-BBE96615075C}"/>
              </a:ext>
            </a:extLst>
          </p:cNvPr>
          <p:cNvSpPr>
            <a:spLocks noGrp="1"/>
          </p:cNvSpPr>
          <p:nvPr>
            <p:ph type="title"/>
          </p:nvPr>
        </p:nvSpPr>
        <p:spPr>
          <a:blipFill>
            <a:blip r:embed="rId2"/>
            <a:tile tx="0" ty="0" sx="100000" sy="100000" flip="none" algn="tl"/>
          </a:blipFill>
        </p:spPr>
        <p:txBody>
          <a:bodyPr/>
          <a:lstStyle/>
          <a:p>
            <a:r>
              <a:rPr lang="en-US" kern="100" dirty="0">
                <a:effectLst/>
                <a:latin typeface="Calibri" panose="020F0502020204030204" pitchFamily="34" charset="0"/>
                <a:ea typeface="Calibri" panose="020F0502020204030204" pitchFamily="34" charset="0"/>
                <a:cs typeface="Arial" panose="020B0604020202020204" pitchFamily="34" charset="0"/>
              </a:rPr>
              <a:t>SAP2 is a proteolytic enzyme of C. albicans that contributes to adherence, tissue invasion, as well as mucosal and systemic infection. The participation of HWP1 in C. albicans adherence is supported by the EAP1 gene which mediates attachment of C. albicans to the surfaces .</a:t>
            </a:r>
            <a:br>
              <a:rPr lang="en-US"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EEDD490-324A-A0BB-5E64-48382F943783}"/>
              </a:ext>
            </a:extLst>
          </p:cNvPr>
          <p:cNvSpPr>
            <a:spLocks noGrp="1"/>
          </p:cNvSpPr>
          <p:nvPr>
            <p:ph idx="1"/>
          </p:nvPr>
        </p:nvSpPr>
        <p:spPr>
          <a:xfrm>
            <a:off x="6868955" y="1143000"/>
            <a:ext cx="4480560" cy="4846320"/>
          </a:xfrm>
        </p:spPr>
        <p:txBody>
          <a:bodyPr/>
          <a:lstStyle/>
          <a:p>
            <a:pPr algn="l"/>
            <a:r>
              <a:rPr lang="en-US" sz="2800" kern="100" dirty="0">
                <a:solidFill>
                  <a:schemeClr val="tx2">
                    <a:lumMod val="75000"/>
                  </a:schemeClr>
                </a:solidFill>
                <a:effectLst/>
                <a:latin typeface="Calibri" panose="020F0502020204030204" pitchFamily="34" charset="0"/>
                <a:ea typeface="Calibri" panose="020F0502020204030204" pitchFamily="34" charset="0"/>
                <a:cs typeface="Arial" panose="020B0604020202020204" pitchFamily="34" charset="0"/>
              </a:rPr>
              <a:t>This protein family mediates attachment and invasion of C. albicans to the oral epithelial cells, as well endothelial cells and plays a key role in the biofilm formation of C. albicans on prosthetic surfaces</a:t>
            </a:r>
          </a:p>
          <a:p>
            <a:endParaRPr lang="en-US" dirty="0"/>
          </a:p>
        </p:txBody>
      </p:sp>
    </p:spTree>
    <p:extLst>
      <p:ext uri="{BB962C8B-B14F-4D97-AF65-F5344CB8AC3E}">
        <p14:creationId xmlns:p14="http://schemas.microsoft.com/office/powerpoint/2010/main" val="130319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307B-9AFA-0347-C9B0-024471CAAD47}"/>
              </a:ext>
            </a:extLst>
          </p:cNvPr>
          <p:cNvSpPr>
            <a:spLocks noGrp="1"/>
          </p:cNvSpPr>
          <p:nvPr>
            <p:ph type="title"/>
          </p:nvPr>
        </p:nvSpPr>
        <p:spPr>
          <a:xfrm>
            <a:off x="0" y="-1234440"/>
            <a:ext cx="5641848" cy="5029200"/>
          </a:xfrm>
        </p:spPr>
        <p:txBody>
          <a:bodyPr/>
          <a:lstStyle/>
          <a:p>
            <a:r>
              <a:rPr lang="en-US" sz="3600" dirty="0">
                <a:effectLst/>
                <a:latin typeface="Calibri" panose="020F0502020204030204" pitchFamily="34" charset="0"/>
                <a:ea typeface="Calibri" panose="020F0502020204030204" pitchFamily="34" charset="0"/>
                <a:cs typeface="Arial" panose="020B0604020202020204" pitchFamily="34" charset="0"/>
              </a:rPr>
              <a:t>Chitin Content was High in e-Cigarette Vapor-Exposed C. albicans</a:t>
            </a:r>
            <a:endParaRPr lang="en-US" sz="3600" dirty="0"/>
          </a:p>
        </p:txBody>
      </p:sp>
      <p:sp>
        <p:nvSpPr>
          <p:cNvPr id="6" name="TextBox 5">
            <a:extLst>
              <a:ext uri="{FF2B5EF4-FFF2-40B4-BE49-F238E27FC236}">
                <a16:creationId xmlns:a16="http://schemas.microsoft.com/office/drawing/2014/main" id="{48505F87-24A3-9945-682B-A54B5030A775}"/>
              </a:ext>
            </a:extLst>
          </p:cNvPr>
          <p:cNvSpPr txBox="1"/>
          <p:nvPr/>
        </p:nvSpPr>
        <p:spPr>
          <a:xfrm>
            <a:off x="2820924" y="2011680"/>
            <a:ext cx="8935210" cy="4027385"/>
          </a:xfrm>
          <a:prstGeom prst="rect">
            <a:avLst/>
          </a:prstGeom>
          <a:noFill/>
        </p:spPr>
        <p:txBody>
          <a:bodyPr wrap="square" rtlCol="0">
            <a:spAutoFit/>
          </a:bodyPr>
          <a:lstStyle/>
          <a:p>
            <a:pPr algn="just">
              <a:lnSpc>
                <a:spcPct val="115000"/>
              </a:lnSpc>
              <a:spcBef>
                <a:spcPts val="600"/>
              </a:spcBef>
              <a:spcAft>
                <a:spcPts val="600"/>
              </a:spcAft>
              <a:tabLst>
                <a:tab pos="1112520" algn="l"/>
              </a:tabLst>
            </a:pPr>
            <a:r>
              <a:rPr lang="en-US" sz="2800" kern="100" dirty="0">
                <a:effectLst/>
                <a:latin typeface="Calibri" panose="020F0502020204030204" pitchFamily="34" charset="0"/>
                <a:ea typeface="Calibri" panose="020F0502020204030204" pitchFamily="34" charset="0"/>
                <a:cs typeface="Arial" panose="020B0604020202020204" pitchFamily="34" charset="0"/>
              </a:rPr>
              <a:t>Chitin Content Cell wall proteins, including chitin, </a:t>
            </a:r>
            <a:r>
              <a:rPr lang="en-US" sz="2800" kern="100" dirty="0">
                <a:latin typeface="Calibri" panose="020F0502020204030204" pitchFamily="34" charset="0"/>
                <a:ea typeface="Calibri" panose="020F0502020204030204" pitchFamily="34" charset="0"/>
                <a:cs typeface="Arial" panose="020B0604020202020204" pitchFamily="34" charset="0"/>
              </a:rPr>
              <a:t>are know C. albicans growth following exposure to e-cigarette vapor was accompanied by increased chitin I</a:t>
            </a:r>
            <a:r>
              <a:rPr lang="en-US" sz="2800" kern="100" dirty="0">
                <a:effectLst/>
                <a:latin typeface="Calibri" panose="020F0502020204030204" pitchFamily="34" charset="0"/>
                <a:ea typeface="Calibri" panose="020F0502020204030204" pitchFamily="34" charset="0"/>
                <a:cs typeface="Arial" panose="020B0604020202020204" pitchFamily="34" charset="0"/>
              </a:rPr>
              <a:t>n to be involved in sensing stressful agents, such as changes in carbon source  When exposed to e‐vapor, C. albicans may consider this contact to  be an abnormal situation, thereby promoting chitin production as a protective pathway against the  possible deleterious effects of the e‐vapor. </a:t>
            </a:r>
          </a:p>
        </p:txBody>
      </p:sp>
    </p:spTree>
    <p:extLst>
      <p:ext uri="{BB962C8B-B14F-4D97-AF65-F5344CB8AC3E}">
        <p14:creationId xmlns:p14="http://schemas.microsoft.com/office/powerpoint/2010/main" val="108715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9DAB-7391-A2B2-E2F5-D0A160A35195}"/>
              </a:ext>
            </a:extLst>
          </p:cNvPr>
          <p:cNvSpPr>
            <a:spLocks noGrp="1"/>
          </p:cNvSpPr>
          <p:nvPr>
            <p:ph type="title"/>
          </p:nvPr>
        </p:nvSpPr>
        <p:spPr>
          <a:xfrm>
            <a:off x="835212" y="822960"/>
            <a:ext cx="10789920" cy="5212080"/>
          </a:xfrm>
          <a:noFill/>
          <a:ln>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p:spPr>
        <p:txBody>
          <a:bodyPr/>
          <a:lstStyle/>
          <a:p>
            <a:r>
              <a:rPr lang="en-US" sz="3200" kern="100" dirty="0">
                <a:solidFill>
                  <a:schemeClr val="tx2">
                    <a:lumMod val="75000"/>
                  </a:schemeClr>
                </a:solidFill>
                <a:effectLst/>
                <a:latin typeface="Calibri" panose="020F0502020204030204" pitchFamily="34" charset="0"/>
                <a:ea typeface="Calibri" panose="020F0502020204030204" pitchFamily="34" charset="0"/>
                <a:cs typeface="Arial" panose="020B0604020202020204" pitchFamily="34" charset="0"/>
              </a:rPr>
              <a:t>The</a:t>
            </a:r>
            <a:r>
              <a:rPr lang="ar-IQ" sz="3200" kern="100" dirty="0">
                <a:solidFill>
                  <a:schemeClr val="tx2">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3200" kern="100" dirty="0">
                <a:solidFill>
                  <a:schemeClr val="tx2">
                    <a:lumMod val="75000"/>
                  </a:schemeClr>
                </a:solidFill>
                <a:effectLst/>
                <a:latin typeface="Calibri" panose="020F0502020204030204" pitchFamily="34" charset="0"/>
                <a:ea typeface="Calibri" panose="020F0502020204030204" pitchFamily="34" charset="0"/>
                <a:cs typeface="Arial" panose="020B0604020202020204" pitchFamily="34" charset="0"/>
              </a:rPr>
              <a:t>e-cigarette combines a plastic tube, an electronic heating component, and a reservoir for an e-liquid solution that contains propylene glycol and glycerol, with or without nicotine . Following airflow detection by the internal sensor in the e-cigarette device, the heating component in contact with the e-liquid produces a vaping solution of a smoke-like aerosol that is subsequently inhaled into the upper airways </a:t>
            </a:r>
            <a:r>
              <a:rPr lang="en-US" sz="3200" kern="100" dirty="0">
                <a:effectLst/>
                <a:latin typeface="Calibri" panose="020F0502020204030204" pitchFamily="34" charset="0"/>
                <a:ea typeface="Calibri" panose="020F0502020204030204" pitchFamily="34" charset="0"/>
                <a:cs typeface="Arial" panose="020B0604020202020204" pitchFamily="34" charset="0"/>
              </a:rPr>
              <a:t>.</a:t>
            </a:r>
            <a:br>
              <a:rPr lang="en-US" sz="32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36861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2F1D-9702-1F26-4EA8-88C39F1D2A30}"/>
              </a:ext>
            </a:extLst>
          </p:cNvPr>
          <p:cNvSpPr>
            <a:spLocks noGrp="1"/>
          </p:cNvSpPr>
          <p:nvPr>
            <p:ph type="title"/>
          </p:nvPr>
        </p:nvSpPr>
        <p:spPr>
          <a:xfrm>
            <a:off x="239467" y="-1546285"/>
            <a:ext cx="5641848" cy="5029200"/>
          </a:xfrm>
        </p:spPr>
        <p:txBody>
          <a:bodyPr/>
          <a:lstStyle/>
          <a:p>
            <a:r>
              <a:rPr lang="en-US" sz="4000" dirty="0">
                <a:effectLst/>
                <a:latin typeface="Calibri" panose="020F0502020204030204" pitchFamily="34" charset="0"/>
                <a:ea typeface="Calibri" panose="020F0502020204030204" pitchFamily="34" charset="0"/>
                <a:cs typeface="Arial" panose="020B0604020202020204" pitchFamily="34" charset="0"/>
              </a:rPr>
              <a:t>Influence of Electronic Cigarettes on Antioxidant Capacity </a:t>
            </a:r>
            <a:endParaRPr lang="en-US" sz="4000" dirty="0"/>
          </a:p>
        </p:txBody>
      </p:sp>
      <p:sp>
        <p:nvSpPr>
          <p:cNvPr id="3" name="Content Placeholder 2">
            <a:extLst>
              <a:ext uri="{FF2B5EF4-FFF2-40B4-BE49-F238E27FC236}">
                <a16:creationId xmlns:a16="http://schemas.microsoft.com/office/drawing/2014/main" id="{99A8F85C-E5B3-15E5-B2D4-515E774C86DA}"/>
              </a:ext>
            </a:extLst>
          </p:cNvPr>
          <p:cNvSpPr>
            <a:spLocks noGrp="1"/>
          </p:cNvSpPr>
          <p:nvPr>
            <p:ph idx="1"/>
          </p:nvPr>
        </p:nvSpPr>
        <p:spPr>
          <a:xfrm>
            <a:off x="7524276" y="777240"/>
            <a:ext cx="4190999" cy="4679830"/>
          </a:xfrm>
        </p:spPr>
        <p:txBody>
          <a:bodyPr>
            <a:normAutofit/>
          </a:bodyPr>
          <a:lstStyle/>
          <a:p>
            <a:pPr algn="l"/>
            <a:r>
              <a:rPr lang="en-US" sz="3200" dirty="0">
                <a:latin typeface="Calibri" panose="020F0502020204030204" pitchFamily="34" charset="0"/>
                <a:cs typeface="Arial" panose="020B0604020202020204" pitchFamily="34" charset="0"/>
              </a:rPr>
              <a:t>An infection in the oral tissues may lead to oxidative stress, which in turn increases free radical generation and speeds up the breakdown of cell walls and oral tissues </a:t>
            </a:r>
          </a:p>
        </p:txBody>
      </p:sp>
      <p:sp>
        <p:nvSpPr>
          <p:cNvPr id="5" name="TextBox 4">
            <a:extLst>
              <a:ext uri="{FF2B5EF4-FFF2-40B4-BE49-F238E27FC236}">
                <a16:creationId xmlns:a16="http://schemas.microsoft.com/office/drawing/2014/main" id="{CC92A621-97D6-7FBE-9998-2189D13FCAD8}"/>
              </a:ext>
            </a:extLst>
          </p:cNvPr>
          <p:cNvSpPr txBox="1"/>
          <p:nvPr/>
        </p:nvSpPr>
        <p:spPr>
          <a:xfrm>
            <a:off x="199447" y="2027396"/>
            <a:ext cx="6111240" cy="4524315"/>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cs typeface="Arial" panose="020B0604020202020204" pitchFamily="34" charset="0"/>
              </a:rPr>
              <a:t>The balance between reactive oxygen species production and the activity of antioxidant systems present in saliva is an important element in maintaining oral environment homeostasis. E-cigarettes adversely affect the oral cavity and their cytotoxic effect is related to oxidative stress</a:t>
            </a:r>
            <a:endParaRPr lang="en-US" sz="3200" dirty="0"/>
          </a:p>
        </p:txBody>
      </p:sp>
      <p:sp>
        <p:nvSpPr>
          <p:cNvPr id="6" name="TextBox 5">
            <a:extLst>
              <a:ext uri="{FF2B5EF4-FFF2-40B4-BE49-F238E27FC236}">
                <a16:creationId xmlns:a16="http://schemas.microsoft.com/office/drawing/2014/main" id="{4B39CE68-B68E-F336-5A3C-D37BFDAD1C72}"/>
              </a:ext>
            </a:extLst>
          </p:cNvPr>
          <p:cNvSpPr txBox="1"/>
          <p:nvPr/>
        </p:nvSpPr>
        <p:spPr>
          <a:xfrm>
            <a:off x="11384280" y="-1188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4508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D9B4-0E44-B8D9-443C-ADDCC692FEF5}"/>
              </a:ext>
            </a:extLst>
          </p:cNvPr>
          <p:cNvSpPr>
            <a:spLocks noGrp="1"/>
          </p:cNvSpPr>
          <p:nvPr>
            <p:ph type="title"/>
          </p:nvPr>
        </p:nvSpPr>
        <p:spPr>
          <a:xfrm>
            <a:off x="1280160" y="-655320"/>
            <a:ext cx="10360152" cy="2843784"/>
          </a:xfrm>
        </p:spPr>
        <p:txBody>
          <a:bodyPr/>
          <a:lstStyle/>
          <a:p>
            <a:pPr algn="l"/>
            <a:r>
              <a:rPr lang="en-US" sz="3600" dirty="0"/>
              <a:t>oxidative stress may lead to alterations in cell wall components of candida spp. and an increase in the production of virulence factors, such as proteases and phospholipases</a:t>
            </a:r>
            <a:r>
              <a:rPr lang="en-US" dirty="0"/>
              <a:t>.</a:t>
            </a:r>
          </a:p>
        </p:txBody>
      </p:sp>
      <p:sp>
        <p:nvSpPr>
          <p:cNvPr id="3" name="Text Placeholder 2">
            <a:extLst>
              <a:ext uri="{FF2B5EF4-FFF2-40B4-BE49-F238E27FC236}">
                <a16:creationId xmlns:a16="http://schemas.microsoft.com/office/drawing/2014/main" id="{783898CC-2592-7E7B-76C4-3EB8A2A09F27}"/>
              </a:ext>
            </a:extLst>
          </p:cNvPr>
          <p:cNvSpPr>
            <a:spLocks noGrp="1"/>
          </p:cNvSpPr>
          <p:nvPr>
            <p:ph type="body" sz="quarter" idx="13"/>
          </p:nvPr>
        </p:nvSpPr>
        <p:spPr>
          <a:xfrm>
            <a:off x="1401034" y="3795394"/>
            <a:ext cx="9875520" cy="3017520"/>
          </a:xfrm>
          <a:effectLst>
            <a:innerShdw blurRad="63500" dist="50800" dir="13500000">
              <a:schemeClr val="accent1">
                <a:lumMod val="50000"/>
                <a:alpha val="50000"/>
              </a:schemeClr>
            </a:innerShdw>
          </a:effectLst>
        </p:spPr>
        <p:txBody>
          <a:bodyPr>
            <a:normAutofit fontScale="77500" lnSpcReduction="20000"/>
          </a:bodyPr>
          <a:lstStyle/>
          <a:p>
            <a:pPr algn="l"/>
            <a:r>
              <a:rPr lang="en-US" sz="4600" cap="none" dirty="0">
                <a:latin typeface="+mj-lt"/>
                <a:ea typeface="+mj-ea"/>
                <a:cs typeface="+mj-cs"/>
              </a:rPr>
              <a:t>E-cigarette use can increase oxidative stress and impact on Candida albicans, a fungus that can cause oral candidiasis E-liquids induce inflammatory and oxidative stress responses and Nicotine-rich e-cigarettes led to increase C. </a:t>
            </a:r>
            <a:r>
              <a:rPr lang="en-US" sz="4600" cap="none">
                <a:latin typeface="+mj-lt"/>
                <a:ea typeface="+mj-ea"/>
                <a:cs typeface="+mj-cs"/>
              </a:rPr>
              <a:t>albicans growth.</a:t>
            </a:r>
            <a:endParaRPr lang="en-US" sz="4600" cap="none" dirty="0">
              <a:latin typeface="+mj-lt"/>
              <a:ea typeface="+mj-ea"/>
              <a:cs typeface="+mj-cs"/>
            </a:endParaRPr>
          </a:p>
          <a:p>
            <a:endParaRPr lang="en-US" sz="3600" cap="none" dirty="0">
              <a:latin typeface="+mj-lt"/>
              <a:ea typeface="+mj-ea"/>
              <a:cs typeface="+mj-cs"/>
            </a:endParaRPr>
          </a:p>
          <a:p>
            <a:endParaRPr lang="en-US" sz="3600" cap="none" dirty="0">
              <a:latin typeface="+mj-lt"/>
              <a:ea typeface="+mj-ea"/>
              <a:cs typeface="+mj-cs"/>
            </a:endParaRPr>
          </a:p>
        </p:txBody>
      </p:sp>
    </p:spTree>
    <p:extLst>
      <p:ext uri="{BB962C8B-B14F-4D97-AF65-F5344CB8AC3E}">
        <p14:creationId xmlns:p14="http://schemas.microsoft.com/office/powerpoint/2010/main" val="10473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p:txBody>
          <a:bodyPr/>
          <a:lstStyle/>
          <a:p>
            <a:r>
              <a:rPr lang="en-US" dirty="0"/>
              <a:t>thank you</a:t>
            </a:r>
          </a:p>
        </p:txBody>
      </p:sp>
      <p:sp>
        <p:nvSpPr>
          <p:cNvPr id="11" name="Content Placeholder 10">
            <a:extLst>
              <a:ext uri="{FF2B5EF4-FFF2-40B4-BE49-F238E27FC236}">
                <a16:creationId xmlns:a16="http://schemas.microsoft.com/office/drawing/2014/main" id="{C6DCC38C-603B-CCD0-2914-0BBCD4F4F74E}"/>
              </a:ext>
            </a:extLst>
          </p:cNvPr>
          <p:cNvSpPr>
            <a:spLocks noGrp="1"/>
          </p:cNvSpPr>
          <p:nvPr>
            <p:ph sz="quarter" idx="13"/>
          </p:nvPr>
        </p:nvSpPr>
        <p:spPr>
          <a:xfrm>
            <a:off x="6516624" y="1310640"/>
            <a:ext cx="3867912" cy="5029200"/>
          </a:xfrm>
        </p:spPr>
        <p:txBody>
          <a:bodyPr anchor="ctr"/>
          <a:lstStyle/>
          <a:p>
            <a:r>
              <a:rPr lang="en-US" dirty="0"/>
              <a:t>BRITA TAMM</a:t>
            </a:r>
          </a:p>
          <a:p>
            <a:r>
              <a:rPr lang="en-US" dirty="0"/>
              <a:t>502-555-0152</a:t>
            </a:r>
          </a:p>
          <a:p>
            <a:pPr lvl="1"/>
            <a:r>
              <a:rPr lang="en-US" dirty="0"/>
              <a:t>brita@firstupconsultants.com</a:t>
            </a:r>
          </a:p>
          <a:p>
            <a:pPr lvl="1"/>
            <a:r>
              <a:rPr lang="en-US" dirty="0"/>
              <a:t>www.firstupconsultants.com</a:t>
            </a:r>
          </a:p>
          <a:p>
            <a:endParaRPr lang="en-US" dirty="0"/>
          </a:p>
        </p:txBody>
      </p:sp>
      <p:pic>
        <p:nvPicPr>
          <p:cNvPr id="5" name="Picture 4" descr="Colorful autumn leaves on a tree">
            <a:extLst>
              <a:ext uri="{FF2B5EF4-FFF2-40B4-BE49-F238E27FC236}">
                <a16:creationId xmlns:a16="http://schemas.microsoft.com/office/drawing/2014/main" id="{AE7598A3-7077-B962-17D8-7E85C87E3F58}"/>
              </a:ext>
            </a:extLst>
          </p:cNvPr>
          <p:cNvPicPr>
            <a:picLocks noChangeAspect="1"/>
          </p:cNvPicPr>
          <p:nvPr/>
        </p:nvPicPr>
        <p:blipFill>
          <a:blip r:embed="rId4"/>
          <a:stretch>
            <a:fillRect/>
          </a:stretch>
        </p:blipFill>
        <p:spPr>
          <a:xfrm>
            <a:off x="163504" y="685800"/>
            <a:ext cx="11864992" cy="5486400"/>
          </a:xfrm>
          <a:prstGeom prst="rect">
            <a:avLst/>
          </a:prstGeom>
          <a:effectLst>
            <a:innerShdw blurRad="114300">
              <a:prstClr val="black"/>
            </a:innerShdw>
          </a:effectLst>
        </p:spPr>
      </p:pic>
      <p:sp>
        <p:nvSpPr>
          <p:cNvPr id="7" name="TextBox 6">
            <a:extLst>
              <a:ext uri="{FF2B5EF4-FFF2-40B4-BE49-F238E27FC236}">
                <a16:creationId xmlns:a16="http://schemas.microsoft.com/office/drawing/2014/main" id="{D91EF164-752E-AD99-03D5-6F744ACF82C8}"/>
              </a:ext>
            </a:extLst>
          </p:cNvPr>
          <p:cNvSpPr txBox="1"/>
          <p:nvPr/>
        </p:nvSpPr>
        <p:spPr>
          <a:xfrm>
            <a:off x="5410200" y="4617720"/>
            <a:ext cx="4549579" cy="1200329"/>
          </a:xfrm>
          <a:prstGeom prst="rect">
            <a:avLst/>
          </a:prstGeom>
          <a:noFill/>
        </p:spPr>
        <p:txBody>
          <a:bodyPr wrap="none" rtlCol="0">
            <a:spAutoFit/>
          </a:bodyPr>
          <a:lstStyle/>
          <a:p>
            <a:r>
              <a:rPr lang="en-US" sz="7200" b="1" i="1"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218882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170688" y="601884"/>
            <a:ext cx="5641848" cy="5029200"/>
          </a:xfrm>
        </p:spPr>
        <p:txBody>
          <a:bodyPr/>
          <a:lstStyle/>
          <a:p>
            <a:r>
              <a:rPr lang="en-US" dirty="0"/>
              <a:t>agenda</a:t>
            </a:r>
          </a:p>
        </p:txBody>
      </p:sp>
      <p:graphicFrame>
        <p:nvGraphicFramePr>
          <p:cNvPr id="6" name="Tab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126971064"/>
              </p:ext>
            </p:extLst>
          </p:nvPr>
        </p:nvGraphicFramePr>
        <p:xfrm>
          <a:off x="5471160" y="0"/>
          <a:ext cx="5393880" cy="8807728"/>
        </p:xfrm>
        <a:graphic>
          <a:graphicData uri="http://schemas.openxmlformats.org/drawingml/2006/table">
            <a:tbl>
              <a:tblPr firstRow="1" bandRow="1"/>
              <a:tblGrid>
                <a:gridCol w="5393880">
                  <a:extLst>
                    <a:ext uri="{9D8B030D-6E8A-4147-A177-3AD203B41FA5}">
                      <a16:colId xmlns:a16="http://schemas.microsoft.com/office/drawing/2014/main" val="1563570424"/>
                    </a:ext>
                  </a:extLst>
                </a:gridCol>
              </a:tblGrid>
              <a:tr h="782798">
                <a:tc>
                  <a:txBody>
                    <a:bodyPr/>
                    <a:lstStyle/>
                    <a:p>
                      <a:pPr algn="r"/>
                      <a:endParaRPr lang="en-US" sz="2400" b="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r>
                        <a:rPr lang="en-US" sz="2400" kern="1200" dirty="0">
                          <a:solidFill>
                            <a:schemeClr val="tx1"/>
                          </a:solidFill>
                          <a:effectLst/>
                          <a:latin typeface="+mn-lt"/>
                          <a:ea typeface="+mn-ea"/>
                          <a:cs typeface="+mn-cs"/>
                        </a:rPr>
                        <a:t>Smoking triggers environmental changes in the oral cavity and increases the risk of mucosal infections caused by Candida albicans such as oral candidiasis</a:t>
                      </a:r>
                    </a:p>
                    <a:p>
                      <a:r>
                        <a:rPr lang="en-US" sz="2400" kern="1200" dirty="0">
                          <a:solidFill>
                            <a:schemeClr val="tx1"/>
                          </a:solidFill>
                          <a:effectLst/>
                          <a:latin typeface="+mn-lt"/>
                          <a:ea typeface="+mn-ea"/>
                          <a:cs typeface="+mn-cs"/>
                        </a:rPr>
                        <a:t>Smoking is a well-established risk factor for oral diseases such as oral cancer, caries, candidiasis, and periodontal diseases . Indeed, cigarette smoke has a strong impact on the oral mycobiome communities and especially C. albicans, which is the major cause of oral candidiasis . Cigarette smoke contains numerous toxic chemicals with nicotine as the main component</a:t>
                      </a:r>
                    </a:p>
                    <a:p>
                      <a:pPr algn="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algn="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590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8548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pic>
        <p:nvPicPr>
          <p:cNvPr id="4" name="Picture 3">
            <a:extLst>
              <a:ext uri="{FF2B5EF4-FFF2-40B4-BE49-F238E27FC236}">
                <a16:creationId xmlns:a16="http://schemas.microsoft.com/office/drawing/2014/main" id="{F4C27FAE-CB19-4FBA-7E34-DAB8C6151F52}"/>
              </a:ext>
            </a:extLst>
          </p:cNvPr>
          <p:cNvPicPr>
            <a:picLocks noChangeAspect="1"/>
          </p:cNvPicPr>
          <p:nvPr/>
        </p:nvPicPr>
        <p:blipFill>
          <a:blip r:embed="rId3"/>
          <a:srcRect t="6631" b="-13773"/>
          <a:stretch/>
        </p:blipFill>
        <p:spPr>
          <a:xfrm>
            <a:off x="0" y="1792082"/>
            <a:ext cx="5303520" cy="4114800"/>
          </a:xfrm>
          <a:prstGeom prst="rect">
            <a:avLst/>
          </a:prstGeom>
        </p:spPr>
      </p:pic>
    </p:spTree>
    <p:extLst>
      <p:ext uri="{BB962C8B-B14F-4D97-AF65-F5344CB8AC3E}">
        <p14:creationId xmlns:p14="http://schemas.microsoft.com/office/powerpoint/2010/main" val="58647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1005840" y="1021080"/>
            <a:ext cx="5641848" cy="5029200"/>
          </a:xfrm>
        </p:spPr>
        <p:txBody>
          <a:bodyPr/>
          <a:lstStyle/>
          <a:p>
            <a:r>
              <a:rPr lang="en-US" sz="3200" dirty="0"/>
              <a:t>Electronic cigarettes (e-cigarettes) have been marketed as a “safer alternative” to combustible cigarettes and have become popular, especially among young adults</a:t>
            </a:r>
            <a:br>
              <a:rPr lang="en-US" sz="3200" dirty="0"/>
            </a:br>
            <a:r>
              <a:rPr lang="en-US" sz="3200" dirty="0"/>
              <a:t>e-cigarettes were reported to induce inflammation and produce destructive free radicals that affect the innate immune system and increase oral infections </a:t>
            </a:r>
          </a:p>
        </p:txBody>
      </p:sp>
      <p:pic>
        <p:nvPicPr>
          <p:cNvPr id="11" name="Picture Placeholder 10">
            <a:extLst>
              <a:ext uri="{FF2B5EF4-FFF2-40B4-BE49-F238E27FC236}">
                <a16:creationId xmlns:a16="http://schemas.microsoft.com/office/drawing/2014/main" id="{59AD610E-BD22-4DCF-1FE0-3DDB23BF3678}"/>
              </a:ext>
            </a:extLst>
          </p:cNvPr>
          <p:cNvPicPr>
            <a:picLocks noGrp="1" noChangeAspect="1"/>
          </p:cNvPicPr>
          <p:nvPr>
            <p:ph type="pic" idx="1"/>
          </p:nvPr>
        </p:nvPicPr>
        <p:blipFill>
          <a:blip r:embed="rId3"/>
          <a:srcRect l="30912" r="30912"/>
          <a:stretch/>
        </p:blipFill>
        <p:spPr>
          <a:xfrm>
            <a:off x="7401941" y="0"/>
            <a:ext cx="5029200" cy="6915922"/>
          </a:xfrm>
          <a:solidFill>
            <a:schemeClr val="bg2">
              <a:lumMod val="75000"/>
            </a:schemeClr>
          </a:solidFill>
        </p:spPr>
      </p:pic>
    </p:spTree>
    <p:extLst>
      <p:ext uri="{BB962C8B-B14F-4D97-AF65-F5344CB8AC3E}">
        <p14:creationId xmlns:p14="http://schemas.microsoft.com/office/powerpoint/2010/main" val="222232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A937E-44D3-55EA-11C4-6B2F8C85FA97}"/>
              </a:ext>
            </a:extLst>
          </p:cNvPr>
          <p:cNvSpPr>
            <a:spLocks noGrp="1"/>
          </p:cNvSpPr>
          <p:nvPr>
            <p:ph type="title"/>
          </p:nvPr>
        </p:nvSpPr>
        <p:spPr>
          <a:xfrm>
            <a:off x="6147244" y="917448"/>
            <a:ext cx="5449824" cy="4404360"/>
          </a:xfrm>
        </p:spPr>
        <p:txBody>
          <a:bodyPr/>
          <a:lstStyle/>
          <a:p>
            <a:pPr marL="0" marR="0">
              <a:lnSpc>
                <a:spcPct val="115000"/>
              </a:lnSpc>
              <a:spcAft>
                <a:spcPts val="800"/>
              </a:spcAft>
            </a:pPr>
            <a:r>
              <a:rPr lang="en-US" sz="4400" dirty="0"/>
              <a:t>Chemical Composition of e-cigarettes </a:t>
            </a:r>
            <a:r>
              <a:rPr lang="en-US" sz="4400" kern="0" dirty="0">
                <a:effectLst/>
                <a:latin typeface="var(--font-fk-grotesk)"/>
                <a:ea typeface="Times New Roman" panose="02020603050405020304" pitchFamily="18" charset="0"/>
                <a:cs typeface="Times New Roman" panose="02020603050405020304" pitchFamily="18" charset="0"/>
              </a:rPr>
              <a:t>contribute to oral health issues</a:t>
            </a:r>
            <a:br>
              <a:rPr lang="en-US" sz="4400" kern="100" dirty="0">
                <a:effectLst/>
                <a:latin typeface="Calibri" panose="020F0502020204030204" pitchFamily="34" charset="0"/>
                <a:ea typeface="Calibri" panose="020F0502020204030204" pitchFamily="34" charset="0"/>
                <a:cs typeface="Arial" panose="020B0604020202020204" pitchFamily="34" charset="0"/>
              </a:rPr>
            </a:br>
            <a:r>
              <a:rPr lang="en-US" sz="4400" kern="0" dirty="0">
                <a:effectLst/>
                <a:latin typeface="Times New Roman" panose="02020603050405020304" pitchFamily="18" charset="0"/>
                <a:ea typeface="Times New Roman" panose="02020603050405020304" pitchFamily="18" charset="0"/>
                <a:cs typeface="Arial" panose="020B0604020202020204" pitchFamily="34" charset="0"/>
              </a:rPr>
              <a:t> </a:t>
            </a:r>
            <a:br>
              <a:rPr lang="en-US" sz="4400" kern="100" dirty="0">
                <a:effectLst/>
                <a:latin typeface="Calibri" panose="020F0502020204030204" pitchFamily="34" charset="0"/>
                <a:ea typeface="Calibri" panose="020F0502020204030204" pitchFamily="34" charset="0"/>
                <a:cs typeface="Arial" panose="020B0604020202020204" pitchFamily="34" charset="0"/>
              </a:rPr>
            </a:br>
            <a:endParaRPr lang="en-US" sz="4400" dirty="0"/>
          </a:p>
        </p:txBody>
      </p:sp>
      <p:pic>
        <p:nvPicPr>
          <p:cNvPr id="9" name="Picture Placeholder 8">
            <a:extLst>
              <a:ext uri="{FF2B5EF4-FFF2-40B4-BE49-F238E27FC236}">
                <a16:creationId xmlns:a16="http://schemas.microsoft.com/office/drawing/2014/main" id="{555841DB-6C74-0F7C-9459-FDA3C561A305}"/>
              </a:ext>
            </a:extLst>
          </p:cNvPr>
          <p:cNvPicPr>
            <a:picLocks noGrp="1" noChangeAspect="1"/>
          </p:cNvPicPr>
          <p:nvPr>
            <p:ph type="pic" sz="quarter" idx="11"/>
          </p:nvPr>
        </p:nvPicPr>
        <p:blipFill>
          <a:blip r:embed="rId3"/>
          <a:srcRect l="11745" r="11745"/>
          <a:stretch/>
        </p:blipFill>
        <p:spPr>
          <a:xfrm>
            <a:off x="0" y="261780"/>
            <a:ext cx="4967213" cy="6492240"/>
          </a:xfrm>
        </p:spPr>
      </p:pic>
    </p:spTree>
    <p:extLst>
      <p:ext uri="{BB962C8B-B14F-4D97-AF65-F5344CB8AC3E}">
        <p14:creationId xmlns:p14="http://schemas.microsoft.com/office/powerpoint/2010/main" val="52000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CFDA37B-399A-B9F0-7A7D-2A891EB7FFA6}"/>
              </a:ext>
            </a:extLst>
          </p:cNvPr>
          <p:cNvSpPr>
            <a:spLocks noGrp="1"/>
          </p:cNvSpPr>
          <p:nvPr>
            <p:ph sz="quarter" idx="10"/>
          </p:nvPr>
        </p:nvSpPr>
        <p:spPr>
          <a:xfrm>
            <a:off x="914400" y="1551432"/>
            <a:ext cx="7150608" cy="3356576"/>
          </a:xfrm>
        </p:spPr>
        <p:txBody>
          <a:bodyPr>
            <a:normAutofit fontScale="25000" lnSpcReduction="20000"/>
          </a:bodyPr>
          <a:lstStyle/>
          <a:p>
            <a:pPr marL="342900" marR="0" lvl="0" indent="-342900" rtl="0">
              <a:lnSpc>
                <a:spcPct val="115000"/>
              </a:lnSpc>
              <a:spcBef>
                <a:spcPts val="600"/>
              </a:spcBef>
              <a:spcAft>
                <a:spcPts val="600"/>
              </a:spcAft>
              <a:buFont typeface="+mj-lt"/>
              <a:buAutoNum type="arabicPeriod"/>
              <a:tabLst>
                <a:tab pos="228600" algn="l"/>
              </a:tabLst>
            </a:pPr>
            <a:r>
              <a:rPr lang="en-US" sz="8000" b="1" kern="0" dirty="0">
                <a:effectLst/>
                <a:latin typeface="Segoe UI" panose="020B0502040204020203" pitchFamily="34" charset="0"/>
                <a:ea typeface="Times New Roman" panose="02020603050405020304" pitchFamily="18" charset="0"/>
                <a:cs typeface="Arial" panose="020B0604020202020204" pitchFamily="34" charset="0"/>
              </a:rPr>
              <a:t>Nicotine</a:t>
            </a:r>
            <a:r>
              <a:rPr lang="en-US" sz="8000" kern="0" dirty="0">
                <a:effectLst/>
                <a:latin typeface="Segoe UI" panose="020B0502040204020203" pitchFamily="34" charset="0"/>
                <a:ea typeface="Times New Roman" panose="02020603050405020304" pitchFamily="18" charset="0"/>
                <a:cs typeface="Arial" panose="020B0604020202020204" pitchFamily="34" charset="0"/>
              </a:rPr>
              <a:t>: This primary ingredient affects blood flow to the gums, leading to increased risks of periodontal disease and dry mouth, which can exacerbate dental problems.</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228600" algn="l"/>
              </a:tabLst>
            </a:pPr>
            <a:r>
              <a:rPr lang="en-US" sz="8000" b="1" kern="0" dirty="0">
                <a:effectLst/>
                <a:latin typeface="Segoe UI" panose="020B0502040204020203" pitchFamily="34" charset="0"/>
                <a:ea typeface="Times New Roman" panose="02020603050405020304" pitchFamily="18" charset="0"/>
                <a:cs typeface="Arial" panose="020B0604020202020204" pitchFamily="34" charset="0"/>
              </a:rPr>
              <a:t>Glycerin and Propylene Glycol</a:t>
            </a:r>
            <a:r>
              <a:rPr lang="en-US" sz="8000" kern="0" dirty="0">
                <a:effectLst/>
                <a:latin typeface="Segoe UI" panose="020B0502040204020203" pitchFamily="34" charset="0"/>
                <a:ea typeface="Times New Roman" panose="02020603050405020304" pitchFamily="18" charset="0"/>
                <a:cs typeface="Arial" panose="020B0604020202020204" pitchFamily="34" charset="0"/>
              </a:rPr>
              <a:t>: These common e-liquid components can increase microbial adhesion to teeth, promoting plaque formation and contributing to dental caries. They can also break down into acidic compounds that erode tooth enamel</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228600" algn="l"/>
              </a:tabLst>
            </a:pPr>
            <a:r>
              <a:rPr lang="en-US" sz="8000" b="1" kern="0" dirty="0">
                <a:effectLst/>
                <a:latin typeface="Segoe UI" panose="020B0502040204020203" pitchFamily="34" charset="0"/>
                <a:ea typeface="Times New Roman" panose="02020603050405020304" pitchFamily="18" charset="0"/>
                <a:cs typeface="Arial" panose="020B0604020202020204" pitchFamily="34" charset="0"/>
              </a:rPr>
              <a:t>Heavy Metals</a:t>
            </a:r>
            <a:r>
              <a:rPr lang="en-US" sz="8000" kern="0" dirty="0">
                <a:effectLst/>
                <a:latin typeface="Segoe UI" panose="020B0502040204020203" pitchFamily="34" charset="0"/>
                <a:ea typeface="Times New Roman" panose="02020603050405020304" pitchFamily="18" charset="0"/>
                <a:cs typeface="Arial" panose="020B0604020202020204" pitchFamily="34" charset="0"/>
              </a:rPr>
              <a:t>: E-cigarette aerosols often contain metals such as nickel, lead, cadmium, and chromium. These metals can cause cytotoxic effects on oral tissues and are linked to periodontal disease and inflammation</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600"/>
              </a:spcBef>
              <a:spcAft>
                <a:spcPts val="600"/>
              </a:spcAft>
              <a:buFont typeface="+mj-lt"/>
              <a:buAutoNum type="arabicPeriod"/>
              <a:tabLst>
                <a:tab pos="228600" algn="l"/>
              </a:tabLst>
            </a:pPr>
            <a:r>
              <a:rPr lang="en-US" sz="8000" b="1" kern="0" dirty="0">
                <a:effectLst/>
                <a:latin typeface="Segoe UI" panose="020B0502040204020203" pitchFamily="34" charset="0"/>
                <a:ea typeface="Times New Roman" panose="02020603050405020304" pitchFamily="18" charset="0"/>
                <a:cs typeface="Arial" panose="020B0604020202020204" pitchFamily="34" charset="0"/>
              </a:rPr>
              <a:t>Aldehydes</a:t>
            </a:r>
            <a:r>
              <a:rPr lang="en-US" sz="8000" kern="0" dirty="0">
                <a:effectLst/>
                <a:latin typeface="Segoe UI" panose="020B0502040204020203" pitchFamily="34" charset="0"/>
                <a:ea typeface="Times New Roman" panose="02020603050405020304" pitchFamily="18" charset="0"/>
                <a:cs typeface="Arial" panose="020B0604020202020204" pitchFamily="34" charset="0"/>
              </a:rPr>
              <a:t>: Chemicals like formaldehyde and acetaldehyde are produced during vaping and can damage oral epithelial cells, leading to irritation and potential long-term health issues like oral cancer</a:t>
            </a:r>
            <a:endParaRPr lang="en-US" sz="80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15000"/>
              </a:lnSpc>
              <a:spcBef>
                <a:spcPts val="600"/>
              </a:spcBef>
              <a:spcAft>
                <a:spcPts val="600"/>
              </a:spcAft>
              <a:buNone/>
              <a:tabLst>
                <a:tab pos="228600" algn="l"/>
              </a:tabLst>
            </a:pPr>
            <a:endParaRPr lang="en-US" sz="72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6</a:t>
            </a:fld>
            <a:endParaRPr lang="en-US" dirty="0"/>
          </a:p>
        </p:txBody>
      </p:sp>
      <p:sp>
        <p:nvSpPr>
          <p:cNvPr id="4" name="Title 3">
            <a:extLst>
              <a:ext uri="{FF2B5EF4-FFF2-40B4-BE49-F238E27FC236}">
                <a16:creationId xmlns:a16="http://schemas.microsoft.com/office/drawing/2014/main" id="{4B9F5910-B68B-2DEC-EB4F-D9E8F7DFF344}"/>
              </a:ext>
            </a:extLst>
          </p:cNvPr>
          <p:cNvSpPr>
            <a:spLocks noGrp="1"/>
          </p:cNvSpPr>
          <p:nvPr>
            <p:ph type="title"/>
          </p:nvPr>
        </p:nvSpPr>
        <p:spPr>
          <a:xfrm>
            <a:off x="914400" y="441232"/>
            <a:ext cx="7534656" cy="914400"/>
          </a:xfrm>
        </p:spPr>
        <p:txBody>
          <a:bodyPr/>
          <a:lstStyle/>
          <a:p>
            <a:r>
              <a:rPr lang="en-US" sz="2400" kern="0" dirty="0">
                <a:effectLst/>
                <a:latin typeface="Segoe UI" panose="020B0502040204020203" pitchFamily="34" charset="0"/>
                <a:ea typeface="Times New Roman" panose="02020603050405020304" pitchFamily="18" charset="0"/>
              </a:rPr>
              <a:t>These chemicals collectively impact oral health by promoting bacterial growth, damaging tissues, reducing saliva's protective properties, and increasing the risk of various oral diseases</a:t>
            </a:r>
            <a:endParaRPr lang="en-US" sz="2400" dirty="0"/>
          </a:p>
        </p:txBody>
      </p:sp>
    </p:spTree>
    <p:extLst>
      <p:ext uri="{BB962C8B-B14F-4D97-AF65-F5344CB8AC3E}">
        <p14:creationId xmlns:p14="http://schemas.microsoft.com/office/powerpoint/2010/main" val="196691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1FE658-6A70-17D3-6756-B83D3324F0CF}"/>
              </a:ext>
            </a:extLst>
          </p:cNvPr>
          <p:cNvSpPr>
            <a:spLocks noGrp="1"/>
          </p:cNvSpPr>
          <p:nvPr>
            <p:ph type="body" sz="quarter" idx="13"/>
          </p:nvPr>
        </p:nvSpPr>
        <p:spPr>
          <a:xfrm>
            <a:off x="2223994" y="603948"/>
            <a:ext cx="8503920" cy="4206240"/>
          </a:xfrm>
        </p:spPr>
        <p:txBody>
          <a:bodyPr>
            <a:normAutofit fontScale="25000" lnSpcReduction="20000"/>
          </a:bodyPr>
          <a:lstStyle/>
          <a:p>
            <a:pPr marR="0" lvl="0" algn="l">
              <a:lnSpc>
                <a:spcPct val="115000"/>
              </a:lnSpc>
              <a:spcBef>
                <a:spcPts val="600"/>
              </a:spcBef>
              <a:spcAft>
                <a:spcPts val="600"/>
              </a:spcAft>
              <a:tabLst>
                <a:tab pos="228600" algn="l"/>
              </a:tabLst>
            </a:pPr>
            <a:r>
              <a:rPr lang="en-US" sz="8000" b="1" kern="0">
                <a:effectLst/>
                <a:latin typeface="Segoe UI" panose="020B0502040204020203" pitchFamily="34" charset="0"/>
                <a:ea typeface="Times New Roman" panose="02020603050405020304" pitchFamily="18" charset="0"/>
                <a:cs typeface="Arial" panose="020B0604020202020204" pitchFamily="34" charset="0"/>
              </a:rPr>
              <a:t>5. Flavoring Agents</a:t>
            </a:r>
            <a:r>
              <a:rPr lang="en-US" sz="8000" kern="0">
                <a:effectLst/>
                <a:latin typeface="Segoe UI" panose="020B0502040204020203" pitchFamily="34" charset="0"/>
                <a:ea typeface="Times New Roman" panose="02020603050405020304" pitchFamily="18" charset="0"/>
                <a:cs typeface="Arial" panose="020B0604020202020204" pitchFamily="34" charset="0"/>
              </a:rPr>
              <a:t>: Certain flavorings, such as diacetyl, can be harmful when inhaled. They may lead to respiratory issues and have been associated with cellular damage in oral tissue.</a:t>
            </a:r>
            <a:endParaRPr lang="en-US" sz="8000" kern="100">
              <a:effectLst/>
              <a:latin typeface="Calibri" panose="020F0502020204030204" pitchFamily="34" charset="0"/>
              <a:ea typeface="Calibri" panose="020F0502020204030204" pitchFamily="34" charset="0"/>
              <a:cs typeface="Arial" panose="020B0604020202020204" pitchFamily="34" charset="0"/>
            </a:endParaRPr>
          </a:p>
          <a:p>
            <a:pPr marR="0" lvl="0" algn="l">
              <a:lnSpc>
                <a:spcPct val="115000"/>
              </a:lnSpc>
              <a:spcBef>
                <a:spcPts val="600"/>
              </a:spcBef>
              <a:spcAft>
                <a:spcPts val="600"/>
              </a:spcAft>
              <a:tabLst>
                <a:tab pos="228600" algn="l"/>
              </a:tabLst>
            </a:pPr>
            <a:r>
              <a:rPr lang="en-US" sz="8000" b="1" kern="0">
                <a:effectLst/>
                <a:latin typeface="Segoe UI" panose="020B0502040204020203" pitchFamily="34" charset="0"/>
                <a:ea typeface="Times New Roman" panose="02020603050405020304" pitchFamily="18" charset="0"/>
                <a:cs typeface="Arial" panose="020B0604020202020204" pitchFamily="34" charset="0"/>
              </a:rPr>
              <a:t>6. Acids</a:t>
            </a:r>
            <a:r>
              <a:rPr lang="en-US" sz="8000" kern="0">
                <a:effectLst/>
                <a:latin typeface="Segoe UI" panose="020B0502040204020203" pitchFamily="34" charset="0"/>
                <a:ea typeface="Times New Roman" panose="02020603050405020304" pitchFamily="18" charset="0"/>
                <a:cs typeface="Arial" panose="020B0604020202020204" pitchFamily="34" charset="0"/>
              </a:rPr>
              <a:t>: E-cigarette emissions may contain acids like acetic acid that can directly affect tooth enamel, increasing the risk of decay.</a:t>
            </a:r>
            <a:endParaRPr lang="en-US" sz="8000" kern="100">
              <a:effectLst/>
              <a:latin typeface="Calibri" panose="020F0502020204030204" pitchFamily="34" charset="0"/>
              <a:ea typeface="Calibri" panose="020F0502020204030204" pitchFamily="34" charset="0"/>
              <a:cs typeface="Arial" panose="020B0604020202020204" pitchFamily="34" charset="0"/>
            </a:endParaRPr>
          </a:p>
          <a:p>
            <a:pPr marR="0" lvl="0" algn="l">
              <a:lnSpc>
                <a:spcPct val="115000"/>
              </a:lnSpc>
              <a:spcBef>
                <a:spcPts val="600"/>
              </a:spcBef>
              <a:spcAft>
                <a:spcPts val="600"/>
              </a:spcAft>
              <a:tabLst>
                <a:tab pos="228600" algn="l"/>
              </a:tabLst>
            </a:pPr>
            <a:r>
              <a:rPr lang="en-US" sz="8000" b="1" kern="0">
                <a:effectLst/>
                <a:latin typeface="Segoe UI" panose="020B0502040204020203" pitchFamily="34" charset="0"/>
                <a:ea typeface="Times New Roman" panose="02020603050405020304" pitchFamily="18" charset="0"/>
                <a:cs typeface="Arial" panose="020B0604020202020204" pitchFamily="34" charset="0"/>
              </a:rPr>
              <a:t>7. Sugars</a:t>
            </a:r>
            <a:r>
              <a:rPr lang="en-US" sz="8000" kern="0">
                <a:effectLst/>
                <a:latin typeface="Segoe UI" panose="020B0502040204020203" pitchFamily="34" charset="0"/>
                <a:ea typeface="Times New Roman" panose="02020603050405020304" pitchFamily="18" charset="0"/>
                <a:cs typeface="Arial" panose="020B0604020202020204" pitchFamily="34" charset="0"/>
              </a:rPr>
              <a:t>: Some e-liquids contain sugars that can promote bacterial growth in the mouth, further contributing to dental caries</a:t>
            </a:r>
            <a:endParaRPr lang="en-US" sz="8000" kern="10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9671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04F1-8E94-7D3D-71E2-A1A4B7CBCB4A}"/>
              </a:ext>
            </a:extLst>
          </p:cNvPr>
          <p:cNvSpPr>
            <a:spLocks noGrp="1"/>
          </p:cNvSpPr>
          <p:nvPr>
            <p:ph type="title"/>
          </p:nvPr>
        </p:nvSpPr>
        <p:spPr>
          <a:xfrm>
            <a:off x="915924" y="-246887"/>
            <a:ext cx="10360152" cy="914400"/>
          </a:xfrm>
        </p:spPr>
        <p:txBody>
          <a:bodyPr/>
          <a:lstStyle/>
          <a:p>
            <a:r>
              <a:rPr lang="en-US" dirty="0"/>
              <a:t>SALIVA</a:t>
            </a:r>
          </a:p>
        </p:txBody>
      </p:sp>
      <p:sp>
        <p:nvSpPr>
          <p:cNvPr id="14" name="Content Placeholder 13">
            <a:extLst>
              <a:ext uri="{FF2B5EF4-FFF2-40B4-BE49-F238E27FC236}">
                <a16:creationId xmlns:a16="http://schemas.microsoft.com/office/drawing/2014/main" id="{F4A3718F-D67C-255A-4B64-BA379609FCD0}"/>
              </a:ext>
            </a:extLst>
          </p:cNvPr>
          <p:cNvSpPr>
            <a:spLocks noGrp="1"/>
          </p:cNvSpPr>
          <p:nvPr>
            <p:ph sz="quarter" idx="11"/>
          </p:nvPr>
        </p:nvSpPr>
        <p:spPr>
          <a:xfrm>
            <a:off x="685800" y="667513"/>
            <a:ext cx="4576953" cy="3877055"/>
          </a:xfrm>
        </p:spPr>
        <p:txBody>
          <a:bodyPr>
            <a:noAutofit/>
          </a:bodyPr>
          <a:lstStyle/>
          <a:p>
            <a:r>
              <a:rPr lang="en-US" sz="2800" dirty="0"/>
              <a:t>Saliva Enzymes (such as lipase and amylase), white blood cells, electrolytes (sodium, potassium, calcium, bicarbonate), lysozymes, antimicrobial agents (secretory IgA), and enzymes (such as amylase and lipase) make up the other components of saliva, which is a hypotonic fluid . Some of the most significant biomarkers found in saliva are immunoglobulins (Ig), which are both specific indicators and defense factors; enzymes found in saliva; ions found in saliva</a:t>
            </a:r>
          </a:p>
        </p:txBody>
      </p:sp>
      <p:pic>
        <p:nvPicPr>
          <p:cNvPr id="4" name="Content Placeholder 3">
            <a:extLst>
              <a:ext uri="{FF2B5EF4-FFF2-40B4-BE49-F238E27FC236}">
                <a16:creationId xmlns:a16="http://schemas.microsoft.com/office/drawing/2014/main" id="{B419C386-9A3F-EA80-0CE7-6F5DB9F97D24}"/>
              </a:ext>
            </a:extLst>
          </p:cNvPr>
          <p:cNvPicPr>
            <a:picLocks noGrp="1" noChangeAspect="1"/>
          </p:cNvPicPr>
          <p:nvPr>
            <p:ph sz="quarter" idx="12"/>
          </p:nvPr>
        </p:nvPicPr>
        <p:blipFill>
          <a:blip r:embed="rId3"/>
          <a:stretch>
            <a:fillRect/>
          </a:stretch>
        </p:blipFill>
        <p:spPr>
          <a:xfrm>
            <a:off x="5946454" y="2288401"/>
            <a:ext cx="5852160" cy="3072385"/>
          </a:xfrm>
        </p:spPr>
      </p:pic>
      <p:sp>
        <p:nvSpPr>
          <p:cNvPr id="2" name="Slide Number Placeholder 1">
            <a:extLst>
              <a:ext uri="{FF2B5EF4-FFF2-40B4-BE49-F238E27FC236}">
                <a16:creationId xmlns:a16="http://schemas.microsoft.com/office/drawing/2014/main" id="{F35BAC3D-60A1-816B-5C79-2E8B6D9806E9}"/>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8</a:t>
            </a:fld>
            <a:endParaRPr lang="en-US" dirty="0"/>
          </a:p>
        </p:txBody>
      </p:sp>
    </p:spTree>
    <p:extLst>
      <p:ext uri="{BB962C8B-B14F-4D97-AF65-F5344CB8AC3E}">
        <p14:creationId xmlns:p14="http://schemas.microsoft.com/office/powerpoint/2010/main" val="423010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9C0DA-C8AE-5ECC-149A-D60ECFF8C1EB}"/>
              </a:ext>
            </a:extLst>
          </p:cNvPr>
          <p:cNvSpPr>
            <a:spLocks noGrp="1"/>
          </p:cNvSpPr>
          <p:nvPr>
            <p:ph type="title"/>
          </p:nvPr>
        </p:nvSpPr>
        <p:spPr>
          <a:xfrm>
            <a:off x="915924" y="1518116"/>
            <a:ext cx="10360152" cy="914400"/>
          </a:xfrm>
        </p:spPr>
        <p:txBody>
          <a:bodyPr/>
          <a:lstStyle/>
          <a:p>
            <a:r>
              <a:rPr lang="en-US" sz="4000" kern="0" dirty="0">
                <a:solidFill>
                  <a:srgbClr val="505A47"/>
                </a:solidFill>
                <a:effectLst/>
                <a:latin typeface="Segoe UI" panose="020B0502040204020203" pitchFamily="34" charset="0"/>
                <a:ea typeface="Times New Roman" panose="02020603050405020304" pitchFamily="18" charset="0"/>
                <a:cs typeface="Arial" panose="020B0604020202020204" pitchFamily="34" charset="0"/>
              </a:rPr>
              <a:t>E-cigarettes significantly impact saliva composition and its properties in several ways:</a:t>
            </a:r>
            <a:br>
              <a:rPr lang="en-US" sz="4000" kern="100" dirty="0">
                <a:solidFill>
                  <a:srgbClr val="505A47"/>
                </a:solidFill>
                <a:effectLst/>
                <a:latin typeface="Calibri" panose="020F0502020204030204" pitchFamily="34" charset="0"/>
                <a:ea typeface="Calibri" panose="020F0502020204030204" pitchFamily="34" charset="0"/>
                <a:cs typeface="Arial" panose="020B0604020202020204" pitchFamily="34" charset="0"/>
              </a:rPr>
            </a:br>
            <a:endParaRPr lang="en-US" sz="4000" dirty="0">
              <a:solidFill>
                <a:srgbClr val="505A47"/>
              </a:solidFill>
            </a:endParaRPr>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9</a:t>
            </a:fld>
            <a:endParaRPr lang="en-US" dirty="0"/>
          </a:p>
        </p:txBody>
      </p:sp>
      <p:sp>
        <p:nvSpPr>
          <p:cNvPr id="7" name="TextBox 6">
            <a:extLst>
              <a:ext uri="{FF2B5EF4-FFF2-40B4-BE49-F238E27FC236}">
                <a16:creationId xmlns:a16="http://schemas.microsoft.com/office/drawing/2014/main" id="{221ECEFF-DAC2-FBE2-2441-AA1CF119FFCA}"/>
              </a:ext>
            </a:extLst>
          </p:cNvPr>
          <p:cNvSpPr txBox="1"/>
          <p:nvPr/>
        </p:nvSpPr>
        <p:spPr>
          <a:xfrm>
            <a:off x="630428" y="1950127"/>
            <a:ext cx="11071860" cy="2475358"/>
          </a:xfrm>
          <a:prstGeom prst="rect">
            <a:avLst/>
          </a:prstGeom>
          <a:noFill/>
        </p:spPr>
        <p:txBody>
          <a:bodyPr wrap="square">
            <a:spAutoFit/>
          </a:bodyPr>
          <a:lstStyle/>
          <a:p>
            <a:pPr marL="0" marR="0">
              <a:lnSpc>
                <a:spcPct val="115000"/>
              </a:lnSpc>
              <a:spcAft>
                <a:spcPts val="800"/>
              </a:spcAft>
            </a:pPr>
            <a:r>
              <a:rPr lang="en-US" sz="2800" kern="0" dirty="0">
                <a:solidFill>
                  <a:schemeClr val="accent1">
                    <a:lumMod val="50000"/>
                  </a:schemeClr>
                </a:solidFill>
                <a:effectLst/>
                <a:latin typeface="Segoe UI" panose="020B0502040204020203" pitchFamily="34" charset="0"/>
                <a:ea typeface="Times New Roman" panose="02020603050405020304" pitchFamily="18" charset="0"/>
                <a:cs typeface="Arial" panose="020B0604020202020204" pitchFamily="34" charset="0"/>
              </a:rPr>
              <a:t> e-cigarettes alter saliva's composition by changing its pH, increasing protein levels, affecting electrolyte balance, reducing antibacterial properties, disrupting the microbiome, and promoting inflammation, all of which can lead to various oral health problems.</a:t>
            </a:r>
            <a:endParaRPr lang="en-US" sz="2800"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ADC23C6-246A-E58B-BF83-21CAE5A96B07}"/>
              </a:ext>
            </a:extLst>
          </p:cNvPr>
          <p:cNvPicPr>
            <a:picLocks noChangeAspect="1"/>
          </p:cNvPicPr>
          <p:nvPr/>
        </p:nvPicPr>
        <p:blipFill>
          <a:blip r:embed="rId3"/>
          <a:stretch>
            <a:fillRect/>
          </a:stretch>
        </p:blipFill>
        <p:spPr>
          <a:xfrm>
            <a:off x="7369048" y="4121489"/>
            <a:ext cx="4754880" cy="2674620"/>
          </a:xfrm>
          <a:prstGeom prst="rect">
            <a:avLst/>
          </a:prstGeom>
        </p:spPr>
      </p:pic>
    </p:spTree>
    <p:extLst>
      <p:ext uri="{BB962C8B-B14F-4D97-AF65-F5344CB8AC3E}">
        <p14:creationId xmlns:p14="http://schemas.microsoft.com/office/powerpoint/2010/main" val="3748348926"/>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9AD37-9510-4A2D-B790-12C439A83F9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{ABE638AE-5CBC-430D-87CA-731CE75A93BD}tf11964407_win32</Template>
  <TotalTime>346</TotalTime>
  <Words>1923</Words>
  <Application>Microsoft Office PowerPoint</Application>
  <PresentationFormat>Widescreen</PresentationFormat>
  <Paragraphs>94</Paragraphs>
  <Slides>22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Courier New</vt:lpstr>
      <vt:lpstr>Gill Sans Nova Light</vt:lpstr>
      <vt:lpstr>Sagona Book</vt:lpstr>
      <vt:lpstr>Segoe UI</vt:lpstr>
      <vt:lpstr>Times New Roman</vt:lpstr>
      <vt:lpstr>var(--font-fk-grotesk)</vt:lpstr>
      <vt:lpstr>Custom</vt:lpstr>
      <vt:lpstr>PowerPoint Presentation</vt:lpstr>
      <vt:lpstr>The e-cigarette combines a plastic tube, an electronic heating component, and a reservoir for an e-liquid solution that contains propylene glycol and glycerol, with or without nicotine . Following airflow detection by the internal sensor in the e-cigarette device, the heating component in contact with the e-liquid produces a vaping solution of a smoke-like aerosol that is subsequently inhaled into the upper airways . </vt:lpstr>
      <vt:lpstr>agenda</vt:lpstr>
      <vt:lpstr>Electronic cigarettes (e-cigarettes) have been marketed as a “safer alternative” to combustible cigarettes and have become popular, especially among young adults e-cigarettes were reported to induce inflammation and produce destructive free radicals that affect the innate immune system and increase oral infections </vt:lpstr>
      <vt:lpstr>Chemical Composition of e-cigarettes contribute to oral health issues   </vt:lpstr>
      <vt:lpstr>These chemicals collectively impact oral health by promoting bacterial growth, damaging tissues, reducing saliva's protective properties, and increasing the risk of various oral diseases</vt:lpstr>
      <vt:lpstr>PowerPoint Presentation</vt:lpstr>
      <vt:lpstr>SALIVA</vt:lpstr>
      <vt:lpstr>E-cigarettes significantly impact saliva composition and its properties in several ways: </vt:lpstr>
      <vt:lpstr>PowerPoint Presentation</vt:lpstr>
      <vt:lpstr>nicotine play Role in the oral health impacts of e-cigarettes </vt:lpstr>
      <vt:lpstr>specific metals in e-cigarette aerosols are most harmful to oral health</vt:lpstr>
      <vt:lpstr>the viscosity of e-cigarette aerosols impacts dental health </vt:lpstr>
      <vt:lpstr>E-cigarette use significantly impacts the pH levels of saliva, generally leading to a more acidic environment</vt:lpstr>
      <vt:lpstr> Candida species are anaerobic and  aerobic fungi that lack the capacity for anaerobic conditions, they are part of the normal flora that inhabits the mucosal membranes of the oral cavity, digestive system  and vagina . Over 80% of the Candida species isolated from the oral cavity are (C. albicans, C. glabrata, C. tropicalis, C. pseudotropicalis  ) are more rarely encountered . Common names for Candida albicans infection, which affects 95% of cases include oral candidiasis, oropharyngeal candidiasis, and oral thrush </vt:lpstr>
      <vt:lpstr>Effect of E-Cigarette Smoke Condensates on Candida albicans Biofilm Formation and Gene Expression </vt:lpstr>
      <vt:lpstr>Candida albicans morphological changes, growth, attachment, and biofilm formation are controlled by several genes such as HWP1, EAP1, SAP2, and ALS3. The HWP1 gene encodes the hyphal wall protein1, which is the major protein of C. albicans involved in hyphal development, cell wall assembly, and intracellular signaling pathways Notably, overexpression of HWP1 increased the attachment of C.albicans cells to the tooth surface and buccal epithelial cells as the primary stage of colonization and biofilm formation nicotine from all sources led to an increase in the expression level of HWP1 in C. albicans  cells with N having the significantly highest effect  </vt:lpstr>
      <vt:lpstr>SAP2 is a proteolytic enzyme of C. albicans that contributes to adherence, tissue invasion, as well as mucosal and systemic infection. The participation of HWP1 in C. albicans adherence is supported by the EAP1 gene which mediates attachment of C. albicans to the surfaces . </vt:lpstr>
      <vt:lpstr>Chitin Content was High in e-Cigarette Vapor-Exposed C. albicans</vt:lpstr>
      <vt:lpstr>Influence of Electronic Cigarettes on Antioxidant Capacity </vt:lpstr>
      <vt:lpstr>oxidative stress may lead to alterations in cell wall components of candida spp. and an increase in the production of virulence factors, such as proteases and phospholipases.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abdalbasit Fatihallah</cp:lastModifiedBy>
  <cp:revision>13</cp:revision>
  <dcterms:created xsi:type="dcterms:W3CDTF">2025-02-07T15:01:39Z</dcterms:created>
  <dcterms:modified xsi:type="dcterms:W3CDTF">2025-02-25T14:28:43Z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