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8" r:id="rId4"/>
    <p:sldId id="266" r:id="rId5"/>
    <p:sldId id="259" r:id="rId6"/>
    <p:sldId id="260" r:id="rId7"/>
    <p:sldId id="261" r:id="rId8"/>
    <p:sldId id="267"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660"/>
  </p:normalViewPr>
  <p:slideViewPr>
    <p:cSldViewPr snapToGrid="0">
      <p:cViewPr varScale="1">
        <p:scale>
          <a:sx n="70" d="100"/>
          <a:sy n="70" d="100"/>
        </p:scale>
        <p:origin x="9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5354EF-8235-434C-980B-971A83770EA8}"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268987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354EF-8235-434C-980B-971A83770EA8}"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215991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354EF-8235-434C-980B-971A83770EA8}"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341329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354EF-8235-434C-980B-971A83770EA8}"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410469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354EF-8235-434C-980B-971A83770EA8}" type="datetimeFigureOut">
              <a:rPr lang="en-US" smtClean="0"/>
              <a:t>3/10/2024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314782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5354EF-8235-434C-980B-971A83770EA8}"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15036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5354EF-8235-434C-980B-971A83770EA8}" type="datetimeFigureOut">
              <a:rPr lang="en-US" smtClean="0"/>
              <a:t>3/10/2024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387690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5354EF-8235-434C-980B-971A83770EA8}" type="datetimeFigureOut">
              <a:rPr lang="en-US" smtClean="0"/>
              <a:t>3/10/2024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3650595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354EF-8235-434C-980B-971A83770EA8}" type="datetimeFigureOut">
              <a:rPr lang="en-US" smtClean="0"/>
              <a:t>3/10/2024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274635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354EF-8235-434C-980B-971A83770EA8}"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37234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354EF-8235-434C-980B-971A83770EA8}" type="datetimeFigureOut">
              <a:rPr lang="en-US" smtClean="0"/>
              <a:t>3/10/2024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F7C57-C244-4D2D-9F15-2B52D09B7F1E}" type="slidenum">
              <a:rPr lang="en-US" smtClean="0"/>
              <a:t>‹#›</a:t>
            </a:fld>
            <a:endParaRPr lang="en-US"/>
          </a:p>
        </p:txBody>
      </p:sp>
    </p:spTree>
    <p:extLst>
      <p:ext uri="{BB962C8B-B14F-4D97-AF65-F5344CB8AC3E}">
        <p14:creationId xmlns:p14="http://schemas.microsoft.com/office/powerpoint/2010/main" val="154455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354EF-8235-434C-980B-971A83770EA8}" type="datetimeFigureOut">
              <a:rPr lang="en-US" smtClean="0"/>
              <a:t>3/10/2024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F7C57-C244-4D2D-9F15-2B52D09B7F1E}" type="slidenum">
              <a:rPr lang="en-US" smtClean="0"/>
              <a:t>‹#›</a:t>
            </a:fld>
            <a:endParaRPr lang="en-US"/>
          </a:p>
        </p:txBody>
      </p:sp>
    </p:spTree>
    <p:extLst>
      <p:ext uri="{BB962C8B-B14F-4D97-AF65-F5344CB8AC3E}">
        <p14:creationId xmlns:p14="http://schemas.microsoft.com/office/powerpoint/2010/main" val="348164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1195" y="150126"/>
            <a:ext cx="11668836" cy="6707874"/>
          </a:xfrm>
          <a:prstGeom prst="rect">
            <a:avLst/>
          </a:prstGeom>
        </p:spPr>
      </p:pic>
      <p:sp>
        <p:nvSpPr>
          <p:cNvPr id="6" name="Rectangle 5"/>
          <p:cNvSpPr/>
          <p:nvPr/>
        </p:nvSpPr>
        <p:spPr>
          <a:xfrm>
            <a:off x="1423918" y="5644318"/>
            <a:ext cx="2179091" cy="769441"/>
          </a:xfrm>
          <a:prstGeom prst="rect">
            <a:avLst/>
          </a:prstGeom>
        </p:spPr>
        <p:txBody>
          <a:bodyPr wrap="square">
            <a:spAutoFit/>
          </a:bodyPr>
          <a:lstStyle/>
          <a:p>
            <a:r>
              <a:rPr lang="ar-IQ" sz="2400" dirty="0" smtClean="0">
                <a:solidFill>
                  <a:schemeClr val="bg1"/>
                </a:solidFill>
              </a:rPr>
              <a:t>ا. م. د. ايدن كامل </a:t>
            </a:r>
          </a:p>
          <a:p>
            <a:r>
              <a:rPr lang="ar-IQ" sz="2000" dirty="0" smtClean="0">
                <a:solidFill>
                  <a:schemeClr val="bg1"/>
                </a:solidFill>
              </a:rPr>
              <a:t>قسم </a:t>
            </a:r>
            <a:r>
              <a:rPr lang="ar-IQ" sz="2000" dirty="0">
                <a:solidFill>
                  <a:schemeClr val="bg1"/>
                </a:solidFill>
              </a:rPr>
              <a:t>هندسة الطب الحياتي</a:t>
            </a:r>
            <a:endParaRPr lang="en-US" sz="2000" dirty="0">
              <a:solidFill>
                <a:schemeClr val="bg1"/>
              </a:solidFill>
            </a:endParaRPr>
          </a:p>
        </p:txBody>
      </p:sp>
    </p:spTree>
    <p:extLst>
      <p:ext uri="{BB962C8B-B14F-4D97-AF65-F5344CB8AC3E}">
        <p14:creationId xmlns:p14="http://schemas.microsoft.com/office/powerpoint/2010/main" val="338023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نصائح للمرأة العاملة</a:t>
            </a:r>
            <a:endParaRPr lang="en-US" dirty="0"/>
          </a:p>
        </p:txBody>
      </p:sp>
      <p:sp>
        <p:nvSpPr>
          <p:cNvPr id="3" name="Content Placeholder 2"/>
          <p:cNvSpPr>
            <a:spLocks noGrp="1"/>
          </p:cNvSpPr>
          <p:nvPr>
            <p:ph idx="1"/>
          </p:nvPr>
        </p:nvSpPr>
        <p:spPr>
          <a:xfrm>
            <a:off x="988325" y="1446662"/>
            <a:ext cx="10515600" cy="4921369"/>
          </a:xfrm>
        </p:spPr>
        <p:txBody>
          <a:bodyPr>
            <a:normAutofit fontScale="92500" lnSpcReduction="20000"/>
          </a:bodyPr>
          <a:lstStyle/>
          <a:p>
            <a:pPr algn="r" rtl="1"/>
            <a:r>
              <a:rPr lang="ar-IQ" dirty="0" smtClean="0"/>
              <a:t>المثابرة </a:t>
            </a:r>
            <a:r>
              <a:rPr lang="ar-IQ" dirty="0"/>
              <a:t>والعزيمة لإيجاد المهنة التي تُفضّلها المرأة </a:t>
            </a:r>
            <a:r>
              <a:rPr lang="ar-IQ" dirty="0" smtClean="0"/>
              <a:t>,كونة واثقة.</a:t>
            </a:r>
          </a:p>
          <a:p>
            <a:pPr algn="r" rtl="1"/>
            <a:r>
              <a:rPr lang="ar-IQ" dirty="0" smtClean="0"/>
              <a:t>اكتساب مهارات جديدة .</a:t>
            </a:r>
          </a:p>
          <a:p>
            <a:pPr algn="r" rtl="1"/>
            <a:r>
              <a:rPr lang="ar-IQ" dirty="0" smtClean="0"/>
              <a:t>تعلمي من الشخصيات الناجحة.</a:t>
            </a:r>
          </a:p>
          <a:p>
            <a:pPr algn="r" rtl="1"/>
            <a:r>
              <a:rPr lang="ar-IQ" dirty="0" smtClean="0"/>
              <a:t>وطدي العلاقات الاجتماعية.</a:t>
            </a:r>
          </a:p>
          <a:p>
            <a:pPr algn="r" rtl="1"/>
            <a:r>
              <a:rPr lang="ar-IQ" dirty="0" smtClean="0"/>
              <a:t>شاركي في ورشات العمل.</a:t>
            </a:r>
          </a:p>
          <a:p>
            <a:pPr algn="r" rtl="1"/>
            <a:r>
              <a:rPr lang="ar-IQ" dirty="0" smtClean="0"/>
              <a:t>المرونة </a:t>
            </a:r>
            <a:r>
              <a:rPr lang="ar-IQ" dirty="0"/>
              <a:t>وتقبّل التغيّرات التي تطرأ في الحياة العملية، والتعلم من التجارب السيئة لتطوير </a:t>
            </a:r>
            <a:r>
              <a:rPr lang="ar-IQ" dirty="0" smtClean="0"/>
              <a:t>والمهارات</a:t>
            </a:r>
            <a:r>
              <a:rPr lang="ar-IQ" dirty="0"/>
              <a:t>. </a:t>
            </a:r>
            <a:endParaRPr lang="ar-IQ" dirty="0" smtClean="0"/>
          </a:p>
          <a:p>
            <a:pPr algn="r" rtl="1"/>
            <a:r>
              <a:rPr lang="ar-IQ" dirty="0" smtClean="0"/>
              <a:t>تخصيص </a:t>
            </a:r>
            <a:r>
              <a:rPr lang="ar-IQ" dirty="0"/>
              <a:t>خمس دقائق يومياً للجلوس فى جوّ هادئ، حيث ثبت أنّ ذلك يُساعد الدماغ على إعادة التركيز وإيجاد حلول إبداعية للمشكلات التي يواجهها. </a:t>
            </a:r>
            <a:endParaRPr lang="ar-IQ" dirty="0" smtClean="0"/>
          </a:p>
          <a:p>
            <a:pPr algn="r" rtl="1"/>
            <a:r>
              <a:rPr lang="ar-IQ" dirty="0"/>
              <a:t>أخذ استراحة قصيرة يومياً للمشي تحت أشعة الشمس والاستماع للمدونات الصوتية. </a:t>
            </a:r>
            <a:endParaRPr lang="ar-IQ" dirty="0" smtClean="0"/>
          </a:p>
          <a:p>
            <a:pPr algn="r" rtl="1"/>
            <a:r>
              <a:rPr lang="ar-IQ" dirty="0" smtClean="0"/>
              <a:t>الاهتمام </a:t>
            </a:r>
            <a:r>
              <a:rPr lang="ar-IQ" dirty="0"/>
              <a:t>بالصحة النفسية وجعلها من الأولويات في حياة المرأة</a:t>
            </a:r>
            <a:r>
              <a:rPr lang="ar-IQ" dirty="0" smtClean="0"/>
              <a:t>.</a:t>
            </a:r>
          </a:p>
          <a:p>
            <a:pPr marL="0" indent="0" algn="r" rtl="1">
              <a:buNone/>
            </a:pPr>
            <a:r>
              <a:rPr lang="ar-IQ" dirty="0" smtClean="0"/>
              <a:t/>
            </a:r>
            <a:br>
              <a:rPr lang="ar-IQ" dirty="0" smtClean="0"/>
            </a:br>
            <a:endParaRPr lang="en-US" dirty="0"/>
          </a:p>
        </p:txBody>
      </p:sp>
    </p:spTree>
    <p:extLst>
      <p:ext uri="{BB962C8B-B14F-4D97-AF65-F5344CB8AC3E}">
        <p14:creationId xmlns:p14="http://schemas.microsoft.com/office/powerpoint/2010/main" val="133438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IQ" dirty="0" smtClean="0"/>
              <a:t>طرق لتحفيز عمل المرأة</a:t>
            </a:r>
            <a:endParaRPr lang="en-US" dirty="0"/>
          </a:p>
        </p:txBody>
      </p:sp>
      <p:sp>
        <p:nvSpPr>
          <p:cNvPr id="3" name="Content Placeholder 2"/>
          <p:cNvSpPr>
            <a:spLocks noGrp="1"/>
          </p:cNvSpPr>
          <p:nvPr>
            <p:ph idx="1"/>
          </p:nvPr>
        </p:nvSpPr>
        <p:spPr>
          <a:xfrm>
            <a:off x="838200" y="1378424"/>
            <a:ext cx="10515600" cy="4798539"/>
          </a:xfrm>
        </p:spPr>
        <p:txBody>
          <a:bodyPr>
            <a:normAutofit fontScale="92500" lnSpcReduction="10000"/>
          </a:bodyPr>
          <a:lstStyle/>
          <a:p>
            <a:pPr algn="r" rtl="1"/>
            <a:r>
              <a:rPr lang="ar-IQ" dirty="0" smtClean="0"/>
              <a:t>التوجيه المستمر</a:t>
            </a:r>
          </a:p>
          <a:p>
            <a:pPr algn="r" rtl="1"/>
            <a:r>
              <a:rPr lang="ar-IQ" dirty="0" smtClean="0"/>
              <a:t>الرعاية </a:t>
            </a:r>
            <a:r>
              <a:rPr lang="ar-IQ" dirty="0"/>
              <a:t>والدعم من المسؤول </a:t>
            </a:r>
            <a:r>
              <a:rPr lang="ar-IQ" dirty="0" smtClean="0"/>
              <a:t>المباشر</a:t>
            </a:r>
          </a:p>
          <a:p>
            <a:pPr algn="r" rtl="1"/>
            <a:r>
              <a:rPr lang="ar-IQ" dirty="0" smtClean="0"/>
              <a:t>التنويع </a:t>
            </a:r>
            <a:r>
              <a:rPr lang="ar-IQ" dirty="0"/>
              <a:t>في نظام </a:t>
            </a:r>
            <a:r>
              <a:rPr lang="ar-IQ" dirty="0" smtClean="0"/>
              <a:t>المكافئات</a:t>
            </a:r>
          </a:p>
          <a:p>
            <a:pPr algn="r" rtl="1"/>
            <a:endParaRPr lang="ar-IQ" dirty="0" smtClean="0"/>
          </a:p>
          <a:p>
            <a:pPr algn="r" rtl="1"/>
            <a:r>
              <a:rPr lang="ar-IQ" dirty="0" smtClean="0"/>
              <a:t>إتاحة </a:t>
            </a:r>
            <a:r>
              <a:rPr lang="ar-IQ" dirty="0"/>
              <a:t>فرصة للمرأة لقيادة </a:t>
            </a:r>
            <a:r>
              <a:rPr lang="ar-IQ" dirty="0" smtClean="0"/>
              <a:t>المشاريع</a:t>
            </a:r>
          </a:p>
          <a:p>
            <a:pPr algn="r" rtl="1"/>
            <a:r>
              <a:rPr lang="ar-IQ" dirty="0" smtClean="0"/>
              <a:t>تطوير </a:t>
            </a:r>
            <a:r>
              <a:rPr lang="ar-IQ" dirty="0"/>
              <a:t>مهارات </a:t>
            </a:r>
            <a:r>
              <a:rPr lang="ar-IQ" dirty="0" smtClean="0"/>
              <a:t>النساء</a:t>
            </a:r>
          </a:p>
          <a:p>
            <a:pPr algn="r" rtl="1"/>
            <a:r>
              <a:rPr lang="ar-IQ" dirty="0" smtClean="0"/>
              <a:t>إلقاء </a:t>
            </a:r>
            <a:r>
              <a:rPr lang="ar-IQ" dirty="0"/>
              <a:t>الضوء على النساء </a:t>
            </a:r>
            <a:r>
              <a:rPr lang="ar-IQ" dirty="0" smtClean="0"/>
              <a:t>المتميّزات</a:t>
            </a:r>
          </a:p>
          <a:p>
            <a:pPr algn="r" rtl="1"/>
            <a:r>
              <a:rPr lang="ar-IQ" dirty="0" smtClean="0"/>
              <a:t>التعبير </a:t>
            </a:r>
            <a:r>
              <a:rPr lang="ar-IQ" dirty="0"/>
              <a:t>عن </a:t>
            </a:r>
            <a:r>
              <a:rPr lang="ar-IQ" dirty="0" smtClean="0"/>
              <a:t>التقدير</a:t>
            </a:r>
          </a:p>
          <a:p>
            <a:pPr algn="r" rtl="1"/>
            <a:r>
              <a:rPr lang="ar-IQ" dirty="0" smtClean="0"/>
              <a:t>العدل </a:t>
            </a:r>
            <a:r>
              <a:rPr lang="ar-IQ" dirty="0"/>
              <a:t>في توزيع </a:t>
            </a:r>
            <a:r>
              <a:rPr lang="ar-IQ" dirty="0" smtClean="0"/>
              <a:t>المكافئات</a:t>
            </a:r>
          </a:p>
          <a:p>
            <a:pPr algn="l" rtl="1"/>
            <a:r>
              <a:rPr lang="ar-IQ" dirty="0" smtClean="0"/>
              <a:t/>
            </a:r>
            <a:br>
              <a:rPr lang="ar-IQ" dirty="0" smtClean="0"/>
            </a:br>
            <a:endParaRPr lang="en-US" dirty="0"/>
          </a:p>
        </p:txBody>
      </p:sp>
    </p:spTree>
    <p:extLst>
      <p:ext uri="{BB962C8B-B14F-4D97-AF65-F5344CB8AC3E}">
        <p14:creationId xmlns:p14="http://schemas.microsoft.com/office/powerpoint/2010/main" val="302666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6477" y="95534"/>
            <a:ext cx="11914495" cy="6537277"/>
          </a:xfrm>
          <a:prstGeom prst="rect">
            <a:avLst/>
          </a:prstGeom>
        </p:spPr>
      </p:pic>
    </p:spTree>
    <p:extLst>
      <p:ext uri="{BB962C8B-B14F-4D97-AF65-F5344CB8AC3E}">
        <p14:creationId xmlns:p14="http://schemas.microsoft.com/office/powerpoint/2010/main" val="292716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المرأة قوة في تغير المجتمع</a:t>
            </a:r>
            <a:endParaRPr lang="en-US" dirty="0"/>
          </a:p>
        </p:txBody>
      </p:sp>
      <p:pic>
        <p:nvPicPr>
          <p:cNvPr id="10" name="Content Placeholder 9"/>
          <p:cNvPicPr>
            <a:picLocks noGrp="1" noChangeAspect="1"/>
          </p:cNvPicPr>
          <p:nvPr>
            <p:ph idx="1"/>
          </p:nvPr>
        </p:nvPicPr>
        <p:blipFill>
          <a:blip r:embed="rId2"/>
          <a:stretch>
            <a:fillRect/>
          </a:stretch>
        </p:blipFill>
        <p:spPr>
          <a:xfrm>
            <a:off x="941697" y="1690688"/>
            <a:ext cx="10235820" cy="4573634"/>
          </a:xfrm>
          <a:prstGeom prst="rect">
            <a:avLst/>
          </a:prstGeom>
        </p:spPr>
      </p:pic>
    </p:spTree>
    <p:extLst>
      <p:ext uri="{BB962C8B-B14F-4D97-AF65-F5344CB8AC3E}">
        <p14:creationId xmlns:p14="http://schemas.microsoft.com/office/powerpoint/2010/main" val="195742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a:t>ما هو دور المرأة في بناء المجتمع؟</a:t>
            </a:r>
            <a:endParaRPr lang="en-US" dirty="0"/>
          </a:p>
        </p:txBody>
      </p:sp>
      <p:sp>
        <p:nvSpPr>
          <p:cNvPr id="3" name="Content Placeholder 2"/>
          <p:cNvSpPr>
            <a:spLocks noGrp="1"/>
          </p:cNvSpPr>
          <p:nvPr>
            <p:ph idx="1"/>
          </p:nvPr>
        </p:nvSpPr>
        <p:spPr/>
        <p:txBody>
          <a:bodyPr/>
          <a:lstStyle/>
          <a:p>
            <a:pPr algn="r"/>
            <a:r>
              <a:rPr lang="ar-IQ" dirty="0" smtClean="0"/>
              <a:t/>
            </a:r>
            <a:br>
              <a:rPr lang="ar-IQ" dirty="0" smtClean="0"/>
            </a:br>
            <a:r>
              <a:rPr lang="ar-IQ" dirty="0"/>
              <a:t>تخدم المرأة المجتمع وتساهم في تطويره وتنميته من خلال مناصبها القيادية في المجتمع، ويعود هذا الأمر لارتباط المرأة بالأسرة التي تعد الجزء الأساسي للمجتمعات،إذّ تقوم بتطبيق الاستراتيجيات السليمة التي تقوم بدورها كأم وزوجة على الشواغر التي تعمل بها كقائدة، فهي تهتم بشكل أكبر بالأشخاص الذين تحكمهم أو ترأسهم وتهتم بالتفاصيل </a:t>
            </a:r>
            <a:r>
              <a:rPr lang="ar-IQ" dirty="0" smtClean="0"/>
              <a:t>.</a:t>
            </a:r>
          </a:p>
          <a:p>
            <a:pPr algn="r"/>
            <a:endParaRPr lang="en-US" dirty="0"/>
          </a:p>
        </p:txBody>
      </p:sp>
      <p:pic>
        <p:nvPicPr>
          <p:cNvPr id="4" name="Content Placeholder 3"/>
          <p:cNvPicPr>
            <a:picLocks noChangeAspect="1"/>
          </p:cNvPicPr>
          <p:nvPr/>
        </p:nvPicPr>
        <p:blipFill>
          <a:blip r:embed="rId2"/>
          <a:stretch>
            <a:fillRect/>
          </a:stretch>
        </p:blipFill>
        <p:spPr>
          <a:xfrm>
            <a:off x="1637732" y="3835020"/>
            <a:ext cx="9402170" cy="2679095"/>
          </a:xfrm>
          <a:prstGeom prst="rect">
            <a:avLst/>
          </a:prstGeom>
        </p:spPr>
      </p:pic>
    </p:spTree>
    <p:extLst>
      <p:ext uri="{BB962C8B-B14F-4D97-AF65-F5344CB8AC3E}">
        <p14:creationId xmlns:p14="http://schemas.microsoft.com/office/powerpoint/2010/main" val="225896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مفهوم عمل المرأة</a:t>
            </a:r>
            <a:endParaRPr lang="en-US" dirty="0"/>
          </a:p>
        </p:txBody>
      </p:sp>
      <p:sp>
        <p:nvSpPr>
          <p:cNvPr id="3" name="Content Placeholder 2"/>
          <p:cNvSpPr>
            <a:spLocks noGrp="1"/>
          </p:cNvSpPr>
          <p:nvPr>
            <p:ph idx="1"/>
          </p:nvPr>
        </p:nvSpPr>
        <p:spPr/>
        <p:txBody>
          <a:bodyPr>
            <a:normAutofit/>
          </a:bodyPr>
          <a:lstStyle/>
          <a:p>
            <a:pPr algn="r" rtl="1"/>
            <a:r>
              <a:rPr lang="ar-IQ" dirty="0"/>
              <a:t>يُعرَّف </a:t>
            </a:r>
            <a:r>
              <a:rPr lang="ar-IQ" dirty="0" smtClean="0"/>
              <a:t>العمل</a:t>
            </a:r>
            <a:r>
              <a:rPr lang="ar-IQ" dirty="0"/>
              <a:t> </a:t>
            </a:r>
            <a:r>
              <a:rPr lang="ar-IQ" dirty="0" smtClean="0"/>
              <a:t>بشكل عام </a:t>
            </a:r>
            <a:r>
              <a:rPr lang="ar-IQ" dirty="0"/>
              <a:t>على أنّه المهنة أو القيام بفعل معيّن، أمّا عمل المرأة فهو مصطلح يُشير إلى الجهد العقلي والجسمي الذي تبذله المرأة في مكان عملها من أجل تحقيق المصلحة والمنفعة لها وللمجتمع</a:t>
            </a:r>
            <a:r>
              <a:rPr lang="ar-IQ" dirty="0" smtClean="0"/>
              <a:t>، وفي </a:t>
            </a:r>
            <a:r>
              <a:rPr lang="ar-IQ" dirty="0"/>
              <a:t>الوقت الحالي انتشرت ظاهرة عمل المرأة في مختلف مناطق العالم، فالمرأة تُعتبر نصف المجتمع وهي من تُنشئ وتربي النصف الآخر، وعليه ينبغي الاهتمام بالوضع الاجتماعي لها في هذا العصر</a:t>
            </a:r>
            <a:r>
              <a:rPr lang="ar-IQ" dirty="0" smtClean="0"/>
              <a:t/>
            </a:r>
            <a:br>
              <a:rPr lang="ar-IQ" dirty="0" smtClean="0"/>
            </a:br>
            <a:r>
              <a:rPr lang="ar-IQ" dirty="0" smtClean="0"/>
              <a:t/>
            </a:r>
            <a:br>
              <a:rPr lang="ar-IQ" dirty="0" smtClean="0"/>
            </a:br>
            <a:endParaRPr lang="en-US" dirty="0"/>
          </a:p>
        </p:txBody>
      </p:sp>
      <p:pic>
        <p:nvPicPr>
          <p:cNvPr id="4" name="Picture 3"/>
          <p:cNvPicPr>
            <a:picLocks noChangeAspect="1"/>
          </p:cNvPicPr>
          <p:nvPr/>
        </p:nvPicPr>
        <p:blipFill>
          <a:blip r:embed="rId2"/>
          <a:stretch>
            <a:fillRect/>
          </a:stretch>
        </p:blipFill>
        <p:spPr>
          <a:xfrm>
            <a:off x="8810341" y="3862316"/>
            <a:ext cx="1695450" cy="2314647"/>
          </a:xfrm>
          <a:prstGeom prst="rect">
            <a:avLst/>
          </a:prstGeom>
        </p:spPr>
      </p:pic>
      <p:pic>
        <p:nvPicPr>
          <p:cNvPr id="5" name="Picture 4"/>
          <p:cNvPicPr>
            <a:picLocks noChangeAspect="1"/>
          </p:cNvPicPr>
          <p:nvPr/>
        </p:nvPicPr>
        <p:blipFill>
          <a:blip r:embed="rId3"/>
          <a:stretch>
            <a:fillRect/>
          </a:stretch>
        </p:blipFill>
        <p:spPr>
          <a:xfrm>
            <a:off x="1959449" y="3591706"/>
            <a:ext cx="3714750" cy="2486025"/>
          </a:xfrm>
          <a:prstGeom prst="rect">
            <a:avLst/>
          </a:prstGeom>
        </p:spPr>
      </p:pic>
    </p:spTree>
    <p:extLst>
      <p:ext uri="{BB962C8B-B14F-4D97-AF65-F5344CB8AC3E}">
        <p14:creationId xmlns:p14="http://schemas.microsoft.com/office/powerpoint/2010/main" val="175575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ما أهمية عمل المرأة في المجتمع؟</a:t>
            </a:r>
            <a:endParaRPr lang="en-US" dirty="0"/>
          </a:p>
        </p:txBody>
      </p:sp>
      <p:sp>
        <p:nvSpPr>
          <p:cNvPr id="3" name="Content Placeholder 2"/>
          <p:cNvSpPr>
            <a:spLocks noGrp="1"/>
          </p:cNvSpPr>
          <p:nvPr>
            <p:ph idx="1"/>
          </p:nvPr>
        </p:nvSpPr>
        <p:spPr/>
        <p:txBody>
          <a:bodyPr/>
          <a:lstStyle/>
          <a:p>
            <a:pPr algn="r" rtl="1"/>
            <a:r>
              <a:rPr lang="ar-IQ" dirty="0"/>
              <a:t>إنَّ عمل المرأة يزيد من تقديرها لنفسها، ورغبتها الدائمة في التعلّم، وتنمية ذاتها ومهاراتها، وتفكيرها بأمور مهمة ورسم </a:t>
            </a:r>
            <a:r>
              <a:rPr lang="ar-IQ" dirty="0" smtClean="0"/>
              <a:t>خطط </a:t>
            </a:r>
            <a:r>
              <a:rPr lang="ar-IQ" dirty="0"/>
              <a:t>مستقبلية، والابتعاد عن المشكلات السطحية التي ينتجها الفراغ والوحدة والانعزال في المنزل، والنقطة الأهم أنه يساعدها في </a:t>
            </a:r>
            <a:r>
              <a:rPr lang="ar-IQ" dirty="0" smtClean="0"/>
              <a:t>التغلّب </a:t>
            </a:r>
            <a:r>
              <a:rPr lang="ar-IQ" dirty="0"/>
              <a:t>على فكرة التمييز بين الرجل والمرأة.</a:t>
            </a:r>
            <a:endParaRPr lang="en-US" dirty="0"/>
          </a:p>
        </p:txBody>
      </p:sp>
      <p:pic>
        <p:nvPicPr>
          <p:cNvPr id="5" name="Picture 4"/>
          <p:cNvPicPr>
            <a:picLocks noChangeAspect="1"/>
          </p:cNvPicPr>
          <p:nvPr/>
        </p:nvPicPr>
        <p:blipFill>
          <a:blip r:embed="rId2"/>
          <a:stretch>
            <a:fillRect/>
          </a:stretch>
        </p:blipFill>
        <p:spPr>
          <a:xfrm>
            <a:off x="6685483" y="3464613"/>
            <a:ext cx="4668317" cy="2562225"/>
          </a:xfrm>
          <a:prstGeom prst="rect">
            <a:avLst/>
          </a:prstGeom>
        </p:spPr>
      </p:pic>
      <p:pic>
        <p:nvPicPr>
          <p:cNvPr id="6" name="Picture 5"/>
          <p:cNvPicPr>
            <a:picLocks noChangeAspect="1"/>
          </p:cNvPicPr>
          <p:nvPr/>
        </p:nvPicPr>
        <p:blipFill>
          <a:blip r:embed="rId3"/>
          <a:stretch>
            <a:fillRect/>
          </a:stretch>
        </p:blipFill>
        <p:spPr>
          <a:xfrm>
            <a:off x="1337481" y="3464613"/>
            <a:ext cx="5104262" cy="2562225"/>
          </a:xfrm>
          <a:prstGeom prst="rect">
            <a:avLst/>
          </a:prstGeom>
        </p:spPr>
      </p:pic>
    </p:spTree>
    <p:extLst>
      <p:ext uri="{BB962C8B-B14F-4D97-AF65-F5344CB8AC3E}">
        <p14:creationId xmlns:p14="http://schemas.microsoft.com/office/powerpoint/2010/main" val="72350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لماذا يجب على المرأة ان تعمل؟</a:t>
            </a:r>
            <a:endParaRPr lang="en-US" dirty="0"/>
          </a:p>
        </p:txBody>
      </p:sp>
      <p:sp>
        <p:nvSpPr>
          <p:cNvPr id="3" name="Content Placeholder 2"/>
          <p:cNvSpPr>
            <a:spLocks noGrp="1"/>
          </p:cNvSpPr>
          <p:nvPr>
            <p:ph idx="1"/>
          </p:nvPr>
        </p:nvSpPr>
        <p:spPr/>
        <p:txBody>
          <a:bodyPr/>
          <a:lstStyle/>
          <a:p>
            <a:pPr algn="r"/>
            <a:r>
              <a:rPr lang="ar-IQ" dirty="0"/>
              <a:t>إن العمل يساعد المرأة على تنمية مواهبها، تطوير شخصيتها ومهاراتك الاجتماعية، وتحقيق أهدافها، ونقل خبراتها في العمل لأبنائها وتعليمهم الاستقلال وأهمية العمل. عمل المرأة كطبيبة، ممرضة </a:t>
            </a:r>
            <a:r>
              <a:rPr lang="ar-IQ" dirty="0" smtClean="0"/>
              <a:t>أو </a:t>
            </a:r>
            <a:r>
              <a:rPr lang="ar-IQ" dirty="0"/>
              <a:t>معلمة فتيات يساعد في حصول النساء على  رعاية ملائمة </a:t>
            </a:r>
            <a:r>
              <a:rPr lang="ar-IQ" dirty="0" smtClean="0"/>
              <a:t>لطبيعتهم.</a:t>
            </a:r>
            <a:endParaRPr lang="en-US" dirty="0"/>
          </a:p>
        </p:txBody>
      </p:sp>
      <p:pic>
        <p:nvPicPr>
          <p:cNvPr id="4" name="Picture 3"/>
          <p:cNvPicPr>
            <a:picLocks noChangeAspect="1"/>
          </p:cNvPicPr>
          <p:nvPr/>
        </p:nvPicPr>
        <p:blipFill>
          <a:blip r:embed="rId2"/>
          <a:stretch>
            <a:fillRect/>
          </a:stretch>
        </p:blipFill>
        <p:spPr>
          <a:xfrm>
            <a:off x="7901910" y="3548063"/>
            <a:ext cx="3451889" cy="2628900"/>
          </a:xfrm>
          <a:prstGeom prst="rect">
            <a:avLst/>
          </a:prstGeom>
        </p:spPr>
      </p:pic>
      <p:pic>
        <p:nvPicPr>
          <p:cNvPr id="5" name="Picture 4"/>
          <p:cNvPicPr>
            <a:picLocks noChangeAspect="1"/>
          </p:cNvPicPr>
          <p:nvPr/>
        </p:nvPicPr>
        <p:blipFill>
          <a:blip r:embed="rId3"/>
          <a:stretch>
            <a:fillRect/>
          </a:stretch>
        </p:blipFill>
        <p:spPr>
          <a:xfrm>
            <a:off x="1513409" y="3548062"/>
            <a:ext cx="2867556" cy="2628900"/>
          </a:xfrm>
          <a:prstGeom prst="rect">
            <a:avLst/>
          </a:prstGeom>
        </p:spPr>
      </p:pic>
      <p:pic>
        <p:nvPicPr>
          <p:cNvPr id="6" name="Picture 5"/>
          <p:cNvPicPr>
            <a:picLocks noChangeAspect="1"/>
          </p:cNvPicPr>
          <p:nvPr/>
        </p:nvPicPr>
        <p:blipFill>
          <a:blip r:embed="rId4"/>
          <a:stretch>
            <a:fillRect/>
          </a:stretch>
        </p:blipFill>
        <p:spPr>
          <a:xfrm>
            <a:off x="4380966" y="3548063"/>
            <a:ext cx="3520943" cy="2628899"/>
          </a:xfrm>
          <a:prstGeom prst="rect">
            <a:avLst/>
          </a:prstGeom>
        </p:spPr>
      </p:pic>
    </p:spTree>
    <p:extLst>
      <p:ext uri="{BB962C8B-B14F-4D97-AF65-F5344CB8AC3E}">
        <p14:creationId xmlns:p14="http://schemas.microsoft.com/office/powerpoint/2010/main" val="192635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a:t>هل عمل المرأه ضروري؟</a:t>
            </a:r>
            <a:endParaRPr lang="en-US" dirty="0"/>
          </a:p>
        </p:txBody>
      </p:sp>
      <p:sp>
        <p:nvSpPr>
          <p:cNvPr id="3" name="Content Placeholder 2"/>
          <p:cNvSpPr>
            <a:spLocks noGrp="1"/>
          </p:cNvSpPr>
          <p:nvPr>
            <p:ph idx="1"/>
          </p:nvPr>
        </p:nvSpPr>
        <p:spPr/>
        <p:txBody>
          <a:bodyPr/>
          <a:lstStyle/>
          <a:p>
            <a:pPr algn="r" rtl="1"/>
            <a:r>
              <a:rPr lang="ar-IQ" dirty="0" smtClean="0"/>
              <a:t>يوجد عدة ميّزات لعمل واستقلالية المرأة</a:t>
            </a:r>
          </a:p>
          <a:p>
            <a:pPr algn="r" rtl="1"/>
            <a:r>
              <a:rPr lang="ar-IQ" dirty="0" smtClean="0"/>
              <a:t>تقدير </a:t>
            </a:r>
            <a:r>
              <a:rPr lang="ar-IQ" dirty="0"/>
              <a:t>المرأة لنفسها، والتي تتمثّل في رغبتها بالتعلّم، وتنمية ذاتها، وتفكيرها </a:t>
            </a:r>
            <a:r>
              <a:rPr lang="ar-IQ" dirty="0" smtClean="0"/>
              <a:t>بأمور </a:t>
            </a:r>
            <a:r>
              <a:rPr lang="ar-IQ" dirty="0"/>
              <a:t>مهمة. إصرار المرأة والعمل بجدّ للوصول إلى ما تريد. </a:t>
            </a:r>
            <a:endParaRPr lang="ar-IQ" dirty="0" smtClean="0"/>
          </a:p>
          <a:p>
            <a:pPr algn="r" rtl="1"/>
            <a:r>
              <a:rPr lang="ar-IQ" dirty="0" smtClean="0"/>
              <a:t>حكم </a:t>
            </a:r>
            <a:r>
              <a:rPr lang="ar-IQ" dirty="0"/>
              <a:t>المجتمع على المرأة </a:t>
            </a:r>
            <a:r>
              <a:rPr lang="ar-IQ" dirty="0" smtClean="0"/>
              <a:t>بناء </a:t>
            </a:r>
            <a:r>
              <a:rPr lang="ar-IQ" dirty="0"/>
              <a:t>على أدائها، وقدراتها، ومهاراتها في التواصل مع الآخرين</a:t>
            </a:r>
            <a:r>
              <a:rPr lang="ar-IQ" dirty="0" smtClean="0"/>
              <a:t>.</a:t>
            </a:r>
          </a:p>
          <a:p>
            <a:pPr algn="r" rtl="1"/>
            <a:r>
              <a:rPr lang="ar-IQ" dirty="0" smtClean="0"/>
              <a:t>قدرة المرأة المستقلّة على تحقيق التوازن في علاقاتها مع الآخرين دون أن تضحي بحريتها الشخصية من أجل علاقة ما.</a:t>
            </a:r>
          </a:p>
          <a:p>
            <a:pPr algn="r" rtl="1"/>
            <a:r>
              <a:rPr lang="ar-IQ" dirty="0" smtClean="0"/>
              <a:t> المساعدة في التغلّب على فكرة التمييز بين الرجل والمرأة من خلال تمسّك المرأة بحقّها في العمل.</a:t>
            </a:r>
            <a:br>
              <a:rPr lang="ar-IQ" dirty="0" smtClean="0"/>
            </a:br>
            <a:endParaRPr lang="en-US" dirty="0"/>
          </a:p>
        </p:txBody>
      </p:sp>
    </p:spTree>
    <p:extLst>
      <p:ext uri="{BB962C8B-B14F-4D97-AF65-F5344CB8AC3E}">
        <p14:creationId xmlns:p14="http://schemas.microsoft.com/office/powerpoint/2010/main" val="921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مهن تبدع فيها المرأة</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ar-IQ" dirty="0" smtClean="0"/>
              <a:t>تُبدع </a:t>
            </a:r>
            <a:r>
              <a:rPr lang="ar-IQ" dirty="0"/>
              <a:t>المرأة في العديد من المهن من أهمّها </a:t>
            </a:r>
            <a:r>
              <a:rPr lang="ar-IQ" dirty="0" smtClean="0"/>
              <a:t>.</a:t>
            </a:r>
          </a:p>
          <a:p>
            <a:pPr algn="r" rtl="1"/>
            <a:r>
              <a:rPr lang="ar-IQ" dirty="0" smtClean="0"/>
              <a:t>ريادة الأعمال. </a:t>
            </a:r>
          </a:p>
          <a:p>
            <a:pPr algn="r" rtl="1"/>
            <a:r>
              <a:rPr lang="ar-IQ" dirty="0" smtClean="0"/>
              <a:t>تكنولوجيا المعلومات.</a:t>
            </a:r>
          </a:p>
          <a:p>
            <a:pPr algn="r" rtl="1"/>
            <a:r>
              <a:rPr lang="ar-IQ" dirty="0" smtClean="0"/>
              <a:t> الطب. .</a:t>
            </a:r>
          </a:p>
          <a:p>
            <a:pPr algn="r" rtl="1"/>
            <a:r>
              <a:rPr lang="ar-IQ" dirty="0" smtClean="0"/>
              <a:t>التعليم. </a:t>
            </a:r>
            <a:endParaRPr lang="ar-IQ" dirty="0"/>
          </a:p>
          <a:p>
            <a:pPr algn="r" rtl="1"/>
            <a:r>
              <a:rPr lang="ar-IQ" dirty="0" smtClean="0"/>
              <a:t>إدارة الموارد البشرية. </a:t>
            </a:r>
          </a:p>
          <a:p>
            <a:pPr algn="r" rtl="1"/>
            <a:r>
              <a:rPr lang="ar-IQ" dirty="0" smtClean="0"/>
              <a:t>اختصاص علم النفس. </a:t>
            </a:r>
          </a:p>
          <a:p>
            <a:pPr algn="r" rtl="1"/>
            <a:r>
              <a:rPr lang="ar-IQ" dirty="0" smtClean="0"/>
              <a:t>التصميم الداخلي. </a:t>
            </a:r>
          </a:p>
          <a:p>
            <a:pPr algn="r" rtl="1"/>
            <a:r>
              <a:rPr lang="ar-IQ" dirty="0" smtClean="0"/>
              <a:t>الإعلام.</a:t>
            </a:r>
          </a:p>
          <a:p>
            <a:pPr algn="r" rtl="1"/>
            <a:endParaRPr lang="ar-IQ" dirty="0" smtClean="0"/>
          </a:p>
          <a:p>
            <a:r>
              <a:rPr lang="ar-IQ" dirty="0" smtClean="0"/>
              <a:t/>
            </a:r>
            <a:br>
              <a:rPr lang="ar-IQ" dirty="0" smtClean="0"/>
            </a:br>
            <a:r>
              <a:rPr lang="ar-IQ" dirty="0" smtClean="0"/>
              <a:t/>
            </a:r>
            <a:br>
              <a:rPr lang="ar-IQ" dirty="0" smtClean="0"/>
            </a:br>
            <a:endParaRPr lang="en-US" dirty="0"/>
          </a:p>
        </p:txBody>
      </p:sp>
    </p:spTree>
    <p:extLst>
      <p:ext uri="{BB962C8B-B14F-4D97-AF65-F5344CB8AC3E}">
        <p14:creationId xmlns:p14="http://schemas.microsoft.com/office/powerpoint/2010/main" val="116670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اهمية عمل المرأة لبيئة العمل </a:t>
            </a:r>
            <a:endParaRPr lang="en-US" dirty="0"/>
          </a:p>
        </p:txBody>
      </p:sp>
      <p:sp>
        <p:nvSpPr>
          <p:cNvPr id="3" name="Content Placeholder 2"/>
          <p:cNvSpPr>
            <a:spLocks noGrp="1"/>
          </p:cNvSpPr>
          <p:nvPr>
            <p:ph idx="1"/>
          </p:nvPr>
        </p:nvSpPr>
        <p:spPr/>
        <p:txBody>
          <a:bodyPr/>
          <a:lstStyle/>
          <a:p>
            <a:pPr algn="r" rtl="1"/>
            <a:r>
              <a:rPr lang="ar-IQ" dirty="0" smtClean="0"/>
              <a:t>تحقيق البداع والابتكار.</a:t>
            </a:r>
          </a:p>
          <a:p>
            <a:pPr algn="r" rtl="1"/>
            <a:r>
              <a:rPr lang="ar-IQ" dirty="0" smtClean="0"/>
              <a:t>توفير فرص عمل للمرأة.</a:t>
            </a:r>
          </a:p>
          <a:p>
            <a:pPr algn="r" rtl="1"/>
            <a:r>
              <a:rPr lang="ar-IQ" dirty="0" smtClean="0"/>
              <a:t>زيادة المردود المادي للمؤسسة.</a:t>
            </a:r>
          </a:p>
          <a:p>
            <a:pPr algn="r" rtl="1"/>
            <a:r>
              <a:rPr lang="ar-IQ" dirty="0" smtClean="0"/>
              <a:t>جعل مكان العمل افضل.</a:t>
            </a:r>
          </a:p>
          <a:p>
            <a:pPr algn="r" rtl="1"/>
            <a:r>
              <a:rPr lang="ar-IQ" dirty="0" smtClean="0"/>
              <a:t>تضييق الفجوة في المهارات.</a:t>
            </a:r>
          </a:p>
          <a:p>
            <a:pPr algn="r" rtl="1"/>
            <a:r>
              <a:rPr lang="ar-IQ" dirty="0" smtClean="0"/>
              <a:t>المرونة في مكان العمل.</a:t>
            </a:r>
          </a:p>
          <a:p>
            <a:pPr algn="r" rtl="1"/>
            <a:r>
              <a:rPr lang="ar-IQ" dirty="0" smtClean="0"/>
              <a:t>العمل بروح فريق العمل.</a:t>
            </a:r>
            <a:br>
              <a:rPr lang="ar-IQ" dirty="0" smtClean="0"/>
            </a:br>
            <a:r>
              <a:rPr lang="ar-IQ" dirty="0" smtClean="0"/>
              <a:t/>
            </a:r>
            <a:br>
              <a:rPr lang="ar-IQ" dirty="0" smtClean="0"/>
            </a:br>
            <a:endParaRPr lang="en-US" dirty="0"/>
          </a:p>
        </p:txBody>
      </p:sp>
    </p:spTree>
    <p:extLst>
      <p:ext uri="{BB962C8B-B14F-4D97-AF65-F5344CB8AC3E}">
        <p14:creationId xmlns:p14="http://schemas.microsoft.com/office/powerpoint/2010/main" val="137626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411</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المرأة قوة في تغير المجتمع</vt:lpstr>
      <vt:lpstr>ما هو دور المرأة في بناء المجتمع؟</vt:lpstr>
      <vt:lpstr>مفهوم عمل المرأة</vt:lpstr>
      <vt:lpstr>ما أهمية عمل المرأة في المجتمع؟</vt:lpstr>
      <vt:lpstr>لماذا يجب على المرأة ان تعمل؟</vt:lpstr>
      <vt:lpstr>هل عمل المرأه ضروري؟</vt:lpstr>
      <vt:lpstr>مهن تبدع فيها المرأة</vt:lpstr>
      <vt:lpstr>اهمية عمل المرأة لبيئة العمل </vt:lpstr>
      <vt:lpstr>نصائح للمرأة العاملة</vt:lpstr>
      <vt:lpstr>طرق لتحفيز عمل المرأة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23</cp:revision>
  <dcterms:created xsi:type="dcterms:W3CDTF">2024-03-08T03:50:56Z</dcterms:created>
  <dcterms:modified xsi:type="dcterms:W3CDTF">2024-03-10T18:36:31Z</dcterms:modified>
</cp:coreProperties>
</file>