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96" r:id="rId1"/>
  </p:sldMasterIdLst>
  <p:sldIdLst>
    <p:sldId id="256" r:id="rId2"/>
    <p:sldId id="259" r:id="rId3"/>
    <p:sldId id="258" r:id="rId4"/>
    <p:sldId id="260" r:id="rId5"/>
    <p:sldId id="261" r:id="rId6"/>
    <p:sldId id="262" r:id="rId7"/>
    <p:sldId id="263" r:id="rId8"/>
    <p:sldId id="266"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7" d="100"/>
          <a:sy n="67" d="100"/>
        </p:scale>
        <p:origin x="64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ar-SA"/>
              <a:t>انقر لتحرير نمط عنوان الشكل الرئيسي</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a:t>انقر لتحرير نمط العنوان الفرعي للشكل الرئيسي</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9873841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العنوان والتسمية ال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ar-SA"/>
              <a:t>انقر لتحرير نمط عنوان الشكل الرئيسي</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نص الشكل الرئيسي</a:t>
            </a:r>
          </a:p>
        </p:txBody>
      </p:sp>
      <p:sp>
        <p:nvSpPr>
          <p:cNvPr id="4" name="Date Placeholder 3"/>
          <p:cNvSpPr>
            <a:spLocks noGrp="1"/>
          </p:cNvSpPr>
          <p:nvPr>
            <p:ph type="dt" sz="half" idx="10"/>
          </p:nvPr>
        </p:nvSpPr>
        <p:spPr/>
        <p:txBody>
          <a:bodyPr/>
          <a:lstStyle/>
          <a:p>
            <a:fld id="{48A87A34-81AB-432B-8DAE-1953F412C126}" type="datetimeFigureOut">
              <a:rPr lang="en-US" smtClean="0"/>
              <a:pPr/>
              <a:t>3/17/2025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0588695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اقتباس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ar-SA"/>
              <a:t>انقر لتحرير نمط عنوان الشكل الرئيسي</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a:t>انقر لتحرير أنماط نص الشكل الرئيسي</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نص الشكل الرئيسي</a:t>
            </a:r>
          </a:p>
        </p:txBody>
      </p:sp>
      <p:sp>
        <p:nvSpPr>
          <p:cNvPr id="4" name="Date Placeholder 3"/>
          <p:cNvSpPr>
            <a:spLocks noGrp="1"/>
          </p:cNvSpPr>
          <p:nvPr>
            <p:ph type="dt" sz="half" idx="10"/>
          </p:nvPr>
        </p:nvSpPr>
        <p:spPr/>
        <p:txBody>
          <a:bodyPr/>
          <a:lstStyle/>
          <a:p>
            <a:fld id="{48A87A34-81AB-432B-8DAE-1953F412C126}" type="datetimeFigureOut">
              <a:rPr lang="en-US" smtClean="0"/>
              <a:pPr/>
              <a:t>3/17/2025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2788570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بطاقة اسم">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ar-SA"/>
              <a:t>انقر لتحرير نمط عنوان الشكل الرئيسي</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ar-SA"/>
              <a:t>انقر لتحرير أنماط نص الشكل الرئيسي</a:t>
            </a:r>
          </a:p>
        </p:txBody>
      </p:sp>
      <p:sp>
        <p:nvSpPr>
          <p:cNvPr id="5" name="Date Placeholder 4"/>
          <p:cNvSpPr>
            <a:spLocks noGrp="1"/>
          </p:cNvSpPr>
          <p:nvPr>
            <p:ph type="dt" sz="half" idx="10"/>
          </p:nvPr>
        </p:nvSpPr>
        <p:spPr/>
        <p:txBody>
          <a:bodyPr/>
          <a:lstStyle/>
          <a:p>
            <a:fld id="{48A87A34-81AB-432B-8DAE-1953F412C126}" type="datetimeFigureOut">
              <a:rPr lang="en-US" smtClean="0"/>
              <a:pPr/>
              <a:t>3/17/2025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62178341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بطاقة اسم ذات اقتباس">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ar-SA"/>
              <a:t>انقر لتحرير نمط عنوان الشكل الرئيسي</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a:t>انقر لتحرير أنماط نص الشكل الرئيسي</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ar-SA"/>
              <a:t>انقر لتحرير أنماط نص الشكل الرئيسي</a:t>
            </a:r>
          </a:p>
        </p:txBody>
      </p:sp>
      <p:sp>
        <p:nvSpPr>
          <p:cNvPr id="5" name="Date Placeholder 4"/>
          <p:cNvSpPr>
            <a:spLocks noGrp="1"/>
          </p:cNvSpPr>
          <p:nvPr>
            <p:ph type="dt" sz="half" idx="10"/>
          </p:nvPr>
        </p:nvSpPr>
        <p:spPr/>
        <p:txBody>
          <a:bodyPr/>
          <a:lstStyle/>
          <a:p>
            <a:fld id="{48A87A34-81AB-432B-8DAE-1953F412C126}" type="datetimeFigureOut">
              <a:rPr lang="en-US" smtClean="0"/>
              <a:pPr/>
              <a:t>3/17/2025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82862841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صواب أو خطأ">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ar-SA"/>
              <a:t>انقر لتحرير نمط عنوان الشكل الرئيسي</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a:t>انقر لتحرير أنماط نص الشكل الرئيسي</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ar-SA"/>
              <a:t>انقر لتحرير أنماط نص الشكل الرئيسي</a:t>
            </a:r>
          </a:p>
        </p:txBody>
      </p:sp>
      <p:sp>
        <p:nvSpPr>
          <p:cNvPr id="5" name="Date Placeholder 4"/>
          <p:cNvSpPr>
            <a:spLocks noGrp="1"/>
          </p:cNvSpPr>
          <p:nvPr>
            <p:ph type="dt" sz="half" idx="10"/>
          </p:nvPr>
        </p:nvSpPr>
        <p:spPr/>
        <p:txBody>
          <a:bodyPr/>
          <a:lstStyle/>
          <a:p>
            <a:fld id="{48A87A34-81AB-432B-8DAE-1953F412C126}" type="datetimeFigureOut">
              <a:rPr lang="en-US" smtClean="0"/>
              <a:pPr/>
              <a:t>3/17/2025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41906991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عنوان الشكل الرئيسي</a:t>
            </a:r>
            <a:endParaRPr lang="en-US" dirty="0"/>
          </a:p>
        </p:txBody>
      </p:sp>
      <p:sp>
        <p:nvSpPr>
          <p:cNvPr id="3" name="Vertical Text Placeholder 2"/>
          <p:cNvSpPr>
            <a:spLocks noGrp="1"/>
          </p:cNvSpPr>
          <p:nvPr>
            <p:ph type="body" orient="vert" idx="1"/>
          </p:nvPr>
        </p:nvSpPr>
        <p:spPr/>
        <p:txBody>
          <a:bodyPr vert="eaVert" ancho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9388045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ar-SA"/>
              <a:t>انقر لتحرير نمط عنوان الشكل الرئيسي</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0277305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ar-SA"/>
              <a:t>انقر لتحرير نمط عنوان الشكل الرئيسي</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3/17/2025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4998826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ar-SA"/>
              <a:t>انقر لتحرير نمط عنوان الشكل الرئيسي</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نص الشكل الرئيسي</a:t>
            </a:r>
          </a:p>
        </p:txBody>
      </p:sp>
      <p:sp>
        <p:nvSpPr>
          <p:cNvPr id="4" name="Date Placeholder 3"/>
          <p:cNvSpPr>
            <a:spLocks noGrp="1"/>
          </p:cNvSpPr>
          <p:nvPr>
            <p:ph type="dt" sz="half" idx="10"/>
          </p:nvPr>
        </p:nvSpPr>
        <p:spPr/>
        <p:txBody>
          <a:bodyPr/>
          <a:lstStyle/>
          <a:p>
            <a:fld id="{48A87A34-81AB-432B-8DAE-1953F412C126}" type="datetimeFigureOut">
              <a:rPr lang="en-US" smtClean="0"/>
              <a:t>3/17/2025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5170019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ان">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ar-SA"/>
              <a:t>انقر لتحرير نمط عنوان الشكل الرئيسي</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3/17/2025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7517370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ar-SA"/>
              <a:t>انقر لتحرير نمط عنوان الشكل الرئيسي</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3/17/2025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4517472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عنوان الشكل الرئيسي</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3/17/2025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5556849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3/17/2025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4847622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ar-SA"/>
              <a:t>انقر لتحرير نمط عنوان الشكل الرئيسي</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نص الشكل الرئيسي</a:t>
            </a:r>
          </a:p>
        </p:txBody>
      </p:sp>
      <p:sp>
        <p:nvSpPr>
          <p:cNvPr id="5" name="Date Placeholder 4"/>
          <p:cNvSpPr>
            <a:spLocks noGrp="1"/>
          </p:cNvSpPr>
          <p:nvPr>
            <p:ph type="dt" sz="half" idx="10"/>
          </p:nvPr>
        </p:nvSpPr>
        <p:spPr/>
        <p:txBody>
          <a:bodyPr/>
          <a:lstStyle/>
          <a:p>
            <a:fld id="{48A87A34-81AB-432B-8DAE-1953F412C126}" type="datetimeFigureOut">
              <a:rPr lang="en-US" smtClean="0"/>
              <a:t>3/17/2025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166690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ar-SA"/>
              <a:t>انقر لتحرير نمط عنوان الشكل الرئيسي</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ar-SA"/>
              <a:t>انقر فوق الأيقونة لإضافة صورة</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نص الشكل الرئيسي</a:t>
            </a:r>
          </a:p>
        </p:txBody>
      </p:sp>
      <p:sp>
        <p:nvSpPr>
          <p:cNvPr id="5" name="Date Placeholder 4"/>
          <p:cNvSpPr>
            <a:spLocks noGrp="1"/>
          </p:cNvSpPr>
          <p:nvPr>
            <p:ph type="dt" sz="half" idx="10"/>
          </p:nvPr>
        </p:nvSpPr>
        <p:spPr/>
        <p:txBody>
          <a:bodyPr/>
          <a:lstStyle/>
          <a:p>
            <a:fld id="{48A87A34-81AB-432B-8DAE-1953F412C126}" type="datetimeFigureOut">
              <a:rPr lang="en-US" smtClean="0"/>
              <a:pPr/>
              <a:t>3/17/2025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3787351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ar-SA"/>
              <a:t>انقر لتحرير نمط عنوان الشكل الرئيسي</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48A87A34-81AB-432B-8DAE-1953F412C126}" type="datetimeFigureOut">
              <a:rPr lang="en-US" smtClean="0"/>
              <a:pPr/>
              <a:t>3/17/2025</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232279467"/>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 id="2147483710" r:id="rId14"/>
    <p:sldLayoutId id="2147483711" r:id="rId15"/>
    <p:sldLayoutId id="2147483712" r:id="rId16"/>
  </p:sldLayoutIdLst>
  <p:txStyles>
    <p:titleStyle>
      <a:lvl1pPr algn="l" defTabSz="457200" rtl="1" eaLnBrk="1" latinLnBrk="0" hangingPunct="1">
        <a:spcBef>
          <a:spcPct val="0"/>
        </a:spcBef>
        <a:buNone/>
        <a:defRPr sz="3600" kern="1200">
          <a:solidFill>
            <a:schemeClr val="tx1">
              <a:lumMod val="85000"/>
              <a:lumOff val="15000"/>
            </a:schemeClr>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r" defTabSz="457200" rtl="1"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r" defTabSz="457200" rtl="1"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885B1D78-4975-4266-8DBC-68F8C7F35B80}"/>
              </a:ext>
            </a:extLst>
          </p:cNvPr>
          <p:cNvSpPr>
            <a:spLocks noGrp="1"/>
          </p:cNvSpPr>
          <p:nvPr>
            <p:ph type="ctrTitle"/>
          </p:nvPr>
        </p:nvSpPr>
        <p:spPr>
          <a:xfrm>
            <a:off x="685800" y="485776"/>
            <a:ext cx="11249025" cy="2528358"/>
          </a:xfrm>
        </p:spPr>
        <p:txBody>
          <a:bodyPr>
            <a:normAutofit/>
          </a:bodyPr>
          <a:lstStyle/>
          <a:p>
            <a:pPr algn="ctr"/>
            <a:r>
              <a:rPr lang="ar-SA" sz="6000" b="1" dirty="0">
                <a:latin typeface="Calibri" panose="020F0502020204030204" pitchFamily="34" charset="0"/>
                <a:cs typeface="Calibri" panose="020F0502020204030204" pitchFamily="34" charset="0"/>
              </a:rPr>
              <a:t>مظاهر التنمر في الجامعات واثره على الطلبة</a:t>
            </a:r>
            <a:endParaRPr lang="ar-IQ" sz="6000" b="1" dirty="0">
              <a:latin typeface="Calibri" panose="020F0502020204030204" pitchFamily="34" charset="0"/>
              <a:cs typeface="Calibri" panose="020F0502020204030204" pitchFamily="34" charset="0"/>
            </a:endParaRPr>
          </a:p>
        </p:txBody>
      </p:sp>
      <p:sp>
        <p:nvSpPr>
          <p:cNvPr id="3" name="عنوان فرعي 2">
            <a:extLst>
              <a:ext uri="{FF2B5EF4-FFF2-40B4-BE49-F238E27FC236}">
                <a16:creationId xmlns:a16="http://schemas.microsoft.com/office/drawing/2014/main" id="{D4E815B5-1B4A-464E-95A1-AC8BB02C6A43}"/>
              </a:ext>
            </a:extLst>
          </p:cNvPr>
          <p:cNvSpPr>
            <a:spLocks noGrp="1"/>
          </p:cNvSpPr>
          <p:nvPr>
            <p:ph type="subTitle" idx="1"/>
          </p:nvPr>
        </p:nvSpPr>
        <p:spPr>
          <a:xfrm>
            <a:off x="0" y="5095875"/>
            <a:ext cx="7085012" cy="1581150"/>
          </a:xfrm>
        </p:spPr>
        <p:txBody>
          <a:bodyPr>
            <a:normAutofit/>
          </a:bodyPr>
          <a:lstStyle/>
          <a:p>
            <a:pPr algn="ctr"/>
            <a:r>
              <a:rPr lang="ar-SA" sz="4000" b="1" dirty="0" err="1">
                <a:latin typeface="Calibri" panose="020F0502020204030204" pitchFamily="34" charset="0"/>
                <a:cs typeface="Calibri" panose="020F0502020204030204" pitchFamily="34" charset="0"/>
              </a:rPr>
              <a:t>م.م</a:t>
            </a:r>
            <a:r>
              <a:rPr lang="ar-SA" sz="4000" b="1" dirty="0">
                <a:latin typeface="Calibri" panose="020F0502020204030204" pitchFamily="34" charset="0"/>
                <a:cs typeface="Calibri" panose="020F0502020204030204" pitchFamily="34" charset="0"/>
              </a:rPr>
              <a:t> سارة عبد الرحمن احمد</a:t>
            </a:r>
          </a:p>
          <a:p>
            <a:pPr algn="ctr"/>
            <a:r>
              <a:rPr lang="ar-SA" sz="4000" b="1" dirty="0" err="1">
                <a:latin typeface="Calibri" panose="020F0502020204030204" pitchFamily="34" charset="0"/>
                <a:cs typeface="Calibri" panose="020F0502020204030204" pitchFamily="34" charset="0"/>
              </a:rPr>
              <a:t>م.م</a:t>
            </a:r>
            <a:r>
              <a:rPr lang="ar-SA" sz="4000" b="1" dirty="0">
                <a:latin typeface="Calibri" panose="020F0502020204030204" pitchFamily="34" charset="0"/>
                <a:cs typeface="Calibri" panose="020F0502020204030204" pitchFamily="34" charset="0"/>
              </a:rPr>
              <a:t> هالة احمد عبيد   </a:t>
            </a:r>
            <a:endParaRPr lang="ar-IQ" sz="4000"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2127602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ربع نص 2">
            <a:extLst>
              <a:ext uri="{FF2B5EF4-FFF2-40B4-BE49-F238E27FC236}">
                <a16:creationId xmlns:a16="http://schemas.microsoft.com/office/drawing/2014/main" id="{72EF9A8C-E47F-4014-B048-9CAE835FA757}"/>
              </a:ext>
            </a:extLst>
          </p:cNvPr>
          <p:cNvSpPr txBox="1"/>
          <p:nvPr/>
        </p:nvSpPr>
        <p:spPr>
          <a:xfrm>
            <a:off x="0" y="3829968"/>
            <a:ext cx="12039600" cy="3147080"/>
          </a:xfrm>
          <a:prstGeom prst="rect">
            <a:avLst/>
          </a:prstGeom>
          <a:noFill/>
        </p:spPr>
        <p:txBody>
          <a:bodyPr wrap="square">
            <a:spAutoFit/>
          </a:bodyPr>
          <a:lstStyle/>
          <a:p>
            <a:pPr algn="r" rtl="1">
              <a:lnSpc>
                <a:spcPct val="107000"/>
              </a:lnSpc>
              <a:spcAft>
                <a:spcPts val="800"/>
              </a:spcAft>
            </a:pPr>
            <a:r>
              <a:rPr lang="ar-SA" sz="2400" b="1" dirty="0">
                <a:solidFill>
                  <a:srgbClr val="373331"/>
                </a:solidFill>
                <a:effectLst/>
                <a:latin typeface="Lato" panose="020F0502020204030203" pitchFamily="34" charset="0"/>
                <a:ea typeface="Calibri" panose="020F0502020204030204" pitchFamily="34" charset="0"/>
                <a:cs typeface="Arial" panose="020B0604020202020204" pitchFamily="34" charset="0"/>
              </a:rPr>
              <a:t>طرق لمنع التنمر في الجامعات</a:t>
            </a:r>
            <a:br>
              <a:rPr lang="en-US" sz="2000" b="1" dirty="0">
                <a:solidFill>
                  <a:srgbClr val="373331"/>
                </a:solidFill>
                <a:effectLst/>
                <a:latin typeface="Lato" panose="020F0502020204030203" pitchFamily="34" charset="0"/>
                <a:ea typeface="Calibri" panose="020F0502020204030204" pitchFamily="34" charset="0"/>
                <a:cs typeface="Arial" panose="020B0604020202020204" pitchFamily="34" charset="0"/>
              </a:rPr>
            </a:br>
            <a:r>
              <a:rPr lang="ar-SA" sz="2000" b="1" dirty="0">
                <a:solidFill>
                  <a:srgbClr val="373331"/>
                </a:solidFill>
                <a:effectLst/>
                <a:latin typeface="Lato" panose="020F0502020204030203" pitchFamily="34" charset="0"/>
                <a:ea typeface="Calibri" panose="020F0502020204030204" pitchFamily="34" charset="0"/>
                <a:cs typeface="Arial" panose="020B0604020202020204" pitchFamily="34" charset="0"/>
              </a:rPr>
              <a:t>يُعدّ منع التنمر في الجامعة ضرورياً نظراً لأهمية البيئة الجامعية واعتبارها من البيئات الحرجة التي تُؤثّر بشكل كبير على الطلبة .</a:t>
            </a:r>
            <a:br>
              <a:rPr lang="en-US" sz="2000" b="1" dirty="0">
                <a:solidFill>
                  <a:srgbClr val="373331"/>
                </a:solidFill>
                <a:effectLst/>
                <a:latin typeface="Lato" panose="020F0502020204030203" pitchFamily="34" charset="0"/>
                <a:ea typeface="Calibri" panose="020F0502020204030204" pitchFamily="34" charset="0"/>
                <a:cs typeface="Arial" panose="020B0604020202020204" pitchFamily="34" charset="0"/>
              </a:rPr>
            </a:br>
            <a:r>
              <a:rPr lang="en-US" sz="2000" b="1" dirty="0">
                <a:solidFill>
                  <a:srgbClr val="373331"/>
                </a:solidFill>
                <a:effectLst/>
                <a:latin typeface="Lato" panose="020F0502020204030203" pitchFamily="34" charset="0"/>
                <a:ea typeface="Calibri" panose="020F0502020204030204" pitchFamily="34" charset="0"/>
                <a:cs typeface="Arial" panose="020B0604020202020204" pitchFamily="34" charset="0"/>
              </a:rPr>
              <a:t>1- </a:t>
            </a:r>
            <a:r>
              <a:rPr lang="ar-SA" sz="2000" b="1" dirty="0">
                <a:solidFill>
                  <a:srgbClr val="373331"/>
                </a:solidFill>
                <a:effectLst/>
                <a:latin typeface="Lato" panose="020F0502020204030203" pitchFamily="34" charset="0"/>
                <a:ea typeface="Calibri" panose="020F0502020204030204" pitchFamily="34" charset="0"/>
                <a:cs typeface="Arial" panose="020B0604020202020204" pitchFamily="34" charset="0"/>
              </a:rPr>
              <a:t>ترسيخ مفهوم العطف واللين عند الطلبة ، وأهميته في القدرة على بناء العاطفة لديهم. مراقبة سلوكياتهم ، ووضع حواجز وحدود لكلّ من يُمارس التنمر بشتّى أنواعه، وتهذيبه بطريقة تردعه عن تكرار سلوكه</a:t>
            </a:r>
            <a:r>
              <a:rPr lang="en-US" sz="2000" b="1" dirty="0">
                <a:solidFill>
                  <a:srgbClr val="373331"/>
                </a:solidFill>
                <a:effectLst/>
                <a:latin typeface="Lato" panose="020F0502020204030203" pitchFamily="34" charset="0"/>
                <a:ea typeface="Calibri" panose="020F0502020204030204" pitchFamily="34" charset="0"/>
                <a:cs typeface="Arial" panose="020B0604020202020204" pitchFamily="34" charset="0"/>
              </a:rPr>
              <a:t>.</a:t>
            </a:r>
            <a:br>
              <a:rPr lang="en-US" sz="2000" b="1" dirty="0">
                <a:solidFill>
                  <a:srgbClr val="373331"/>
                </a:solidFill>
                <a:effectLst/>
                <a:latin typeface="Lato" panose="020F0502020204030203" pitchFamily="34" charset="0"/>
                <a:ea typeface="Calibri" panose="020F0502020204030204" pitchFamily="34" charset="0"/>
                <a:cs typeface="Arial" panose="020B0604020202020204" pitchFamily="34" charset="0"/>
              </a:rPr>
            </a:br>
            <a:r>
              <a:rPr lang="en-US" sz="2000" b="1" dirty="0">
                <a:solidFill>
                  <a:srgbClr val="373331"/>
                </a:solidFill>
                <a:effectLst/>
                <a:latin typeface="Lato" panose="020F0502020204030203" pitchFamily="34" charset="0"/>
                <a:ea typeface="Calibri" panose="020F0502020204030204" pitchFamily="34" charset="0"/>
                <a:cs typeface="Arial" panose="020B0604020202020204" pitchFamily="34" charset="0"/>
              </a:rPr>
              <a:t>2- </a:t>
            </a:r>
            <a:r>
              <a:rPr lang="ar-SA" sz="2000" b="1" dirty="0">
                <a:solidFill>
                  <a:srgbClr val="373331"/>
                </a:solidFill>
                <a:effectLst/>
                <a:latin typeface="Lato" panose="020F0502020204030203" pitchFamily="34" charset="0"/>
                <a:ea typeface="Calibri" panose="020F0502020204030204" pitchFamily="34" charset="0"/>
                <a:cs typeface="Arial" panose="020B0604020202020204" pitchFamily="34" charset="0"/>
              </a:rPr>
              <a:t>منح الطلبة حرية التعبير عن الرأي دون خوف من ردة فعل أقرانهم، حيث يُساهم ذلك في بناء شخصية الطالب وقدرته على مواجهة أيّ تنمر مستقبلاً</a:t>
            </a:r>
            <a:r>
              <a:rPr lang="en-US" sz="2000" b="1" dirty="0">
                <a:solidFill>
                  <a:srgbClr val="373331"/>
                </a:solidFill>
                <a:effectLst/>
                <a:latin typeface="Lato" panose="020F0502020204030203" pitchFamily="34" charset="0"/>
                <a:ea typeface="Calibri" panose="020F0502020204030204" pitchFamily="34" charset="0"/>
                <a:cs typeface="Arial" panose="020B0604020202020204" pitchFamily="34" charset="0"/>
              </a:rPr>
              <a:t>.</a:t>
            </a:r>
            <a:br>
              <a:rPr lang="en-US" sz="2000" b="1" dirty="0">
                <a:solidFill>
                  <a:srgbClr val="373331"/>
                </a:solidFill>
                <a:effectLst/>
                <a:latin typeface="Lato" panose="020F0502020204030203" pitchFamily="34" charset="0"/>
                <a:ea typeface="Calibri" panose="020F0502020204030204" pitchFamily="34" charset="0"/>
                <a:cs typeface="Arial" panose="020B0604020202020204" pitchFamily="34" charset="0"/>
              </a:rPr>
            </a:br>
            <a:r>
              <a:rPr lang="en-US" sz="2000" b="1" dirty="0">
                <a:solidFill>
                  <a:srgbClr val="373331"/>
                </a:solidFill>
                <a:effectLst/>
                <a:latin typeface="Lato" panose="020F0502020204030203" pitchFamily="34" charset="0"/>
                <a:ea typeface="Calibri" panose="020F0502020204030204" pitchFamily="34" charset="0"/>
                <a:cs typeface="Arial" panose="020B0604020202020204" pitchFamily="34" charset="0"/>
              </a:rPr>
              <a:t>3- </a:t>
            </a:r>
            <a:r>
              <a:rPr lang="ar-SA" sz="2000" b="1" dirty="0">
                <a:solidFill>
                  <a:srgbClr val="373331"/>
                </a:solidFill>
                <a:effectLst/>
                <a:latin typeface="Lato" panose="020F0502020204030203" pitchFamily="34" charset="0"/>
                <a:ea typeface="Calibri" panose="020F0502020204030204" pitchFamily="34" charset="0"/>
                <a:cs typeface="Arial" panose="020B0604020202020204" pitchFamily="34" charset="0"/>
              </a:rPr>
              <a:t>وضع قواعد سلوكية تُحذّر الطلاب من ممارسة التنمر أو العدوانية كوسيلةٍ للوقاية من خلال وضع القواعد الإيجابية المناسبة لمختلف الأعمار</a:t>
            </a:r>
            <a:r>
              <a:rPr lang="en-US" sz="2000" b="1" dirty="0">
                <a:solidFill>
                  <a:srgbClr val="373331"/>
                </a:solidFill>
                <a:effectLst/>
                <a:latin typeface="Lato" panose="020F0502020204030203" pitchFamily="34" charset="0"/>
                <a:ea typeface="Calibri" panose="020F0502020204030204" pitchFamily="34" charset="0"/>
                <a:cs typeface="Arial" panose="020B0604020202020204" pitchFamily="34" charset="0"/>
              </a:rPr>
              <a:t>.</a:t>
            </a:r>
            <a:br>
              <a:rPr lang="en-US" sz="2000" b="1" dirty="0">
                <a:solidFill>
                  <a:srgbClr val="373331"/>
                </a:solidFill>
                <a:effectLst/>
                <a:latin typeface="Lato" panose="020F0502020204030203" pitchFamily="34" charset="0"/>
                <a:ea typeface="Calibri" panose="020F0502020204030204" pitchFamily="34" charset="0"/>
                <a:cs typeface="Arial" panose="020B0604020202020204" pitchFamily="34" charset="0"/>
              </a:rPr>
            </a:br>
            <a:r>
              <a:rPr lang="en-US" sz="2000" b="1" dirty="0">
                <a:solidFill>
                  <a:srgbClr val="373331"/>
                </a:solidFill>
                <a:effectLst/>
                <a:latin typeface="Lato" panose="020F0502020204030203" pitchFamily="34" charset="0"/>
                <a:ea typeface="Calibri" panose="020F0502020204030204" pitchFamily="34" charset="0"/>
                <a:cs typeface="Arial" panose="020B0604020202020204" pitchFamily="34" charset="0"/>
              </a:rPr>
              <a:t>4- </a:t>
            </a:r>
            <a:r>
              <a:rPr lang="ar-SA" sz="2000" b="1" dirty="0">
                <a:solidFill>
                  <a:srgbClr val="373331"/>
                </a:solidFill>
                <a:effectLst/>
                <a:latin typeface="Lato" panose="020F0502020204030203" pitchFamily="34" charset="0"/>
                <a:ea typeface="Calibri" panose="020F0502020204030204" pitchFamily="34" charset="0"/>
                <a:cs typeface="Arial" panose="020B0604020202020204" pitchFamily="34" charset="0"/>
              </a:rPr>
              <a:t>تحفيز الطلاب بمكافأة كلّ من يقوم بسلوك إيجابي</a:t>
            </a:r>
            <a:r>
              <a:rPr lang="en-US" sz="2000" b="1" dirty="0">
                <a:solidFill>
                  <a:srgbClr val="373331"/>
                </a:solidFill>
                <a:effectLst/>
                <a:latin typeface="Lato" panose="020F0502020204030203" pitchFamily="34" charset="0"/>
                <a:ea typeface="Calibri" panose="020F0502020204030204" pitchFamily="34" charset="0"/>
                <a:cs typeface="Arial" panose="020B0604020202020204" pitchFamily="34" charset="0"/>
              </a:rPr>
              <a:t>.</a:t>
            </a:r>
            <a:endParaRPr lang="en-US" sz="1400" b="1"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en-US" sz="1600" b="1" dirty="0">
                <a:effectLst/>
                <a:latin typeface="Calibri" panose="020F0502020204030204" pitchFamily="34" charset="0"/>
                <a:ea typeface="Calibri" panose="020F0502020204030204" pitchFamily="34" charset="0"/>
                <a:cs typeface="Arial" panose="020B0604020202020204" pitchFamily="34" charset="0"/>
              </a:rPr>
              <a:t> </a:t>
            </a:r>
          </a:p>
        </p:txBody>
      </p:sp>
      <p:sp>
        <p:nvSpPr>
          <p:cNvPr id="5" name="مربع نص 4">
            <a:extLst>
              <a:ext uri="{FF2B5EF4-FFF2-40B4-BE49-F238E27FC236}">
                <a16:creationId xmlns:a16="http://schemas.microsoft.com/office/drawing/2014/main" id="{4216C954-559A-4025-BFC1-92231A3ADCF7}"/>
              </a:ext>
            </a:extLst>
          </p:cNvPr>
          <p:cNvSpPr txBox="1"/>
          <p:nvPr/>
        </p:nvSpPr>
        <p:spPr>
          <a:xfrm>
            <a:off x="266702" y="209550"/>
            <a:ext cx="11858624" cy="3706143"/>
          </a:xfrm>
          <a:prstGeom prst="rect">
            <a:avLst/>
          </a:prstGeom>
          <a:noFill/>
        </p:spPr>
        <p:txBody>
          <a:bodyPr wrap="square">
            <a:spAutoFit/>
          </a:bodyPr>
          <a:lstStyle/>
          <a:p>
            <a:pPr algn="r" rtl="1">
              <a:lnSpc>
                <a:spcPct val="107000"/>
              </a:lnSpc>
              <a:spcAft>
                <a:spcPts val="800"/>
              </a:spcAft>
            </a:pPr>
            <a:r>
              <a:rPr lang="ar-SA" sz="2800" b="1" dirty="0">
                <a:solidFill>
                  <a:srgbClr val="373331"/>
                </a:solidFill>
                <a:effectLst/>
                <a:latin typeface="Lato" panose="020F0502020204030203" pitchFamily="34" charset="0"/>
                <a:ea typeface="Calibri" panose="020F0502020204030204" pitchFamily="34" charset="0"/>
                <a:cs typeface="Arial" panose="020B0604020202020204" pitchFamily="34" charset="0"/>
              </a:rPr>
              <a:t>وقاية الطلبة من التنمر الالكتروني</a:t>
            </a:r>
            <a:br>
              <a:rPr lang="en-US" sz="2000" b="1" dirty="0">
                <a:solidFill>
                  <a:srgbClr val="373331"/>
                </a:solidFill>
                <a:effectLst/>
                <a:latin typeface="Lato" panose="020F0502020204030203" pitchFamily="34" charset="0"/>
                <a:ea typeface="Calibri" panose="020F0502020204030204" pitchFamily="34" charset="0"/>
                <a:cs typeface="Arial" panose="020B0604020202020204" pitchFamily="34" charset="0"/>
              </a:rPr>
            </a:br>
            <a:r>
              <a:rPr lang="en-US" sz="2000" b="1" dirty="0">
                <a:solidFill>
                  <a:srgbClr val="373331"/>
                </a:solidFill>
                <a:effectLst/>
                <a:latin typeface="Lato" panose="020F0502020204030203" pitchFamily="34" charset="0"/>
                <a:ea typeface="Calibri" panose="020F0502020204030204" pitchFamily="34" charset="0"/>
                <a:cs typeface="Arial" panose="020B0604020202020204" pitchFamily="34" charset="0"/>
              </a:rPr>
              <a:t>1- </a:t>
            </a:r>
            <a:r>
              <a:rPr lang="ar-SA" sz="2000" b="1" dirty="0">
                <a:solidFill>
                  <a:srgbClr val="373331"/>
                </a:solidFill>
                <a:effectLst/>
                <a:latin typeface="Lato" panose="020F0502020204030203" pitchFamily="34" charset="0"/>
                <a:ea typeface="Calibri" panose="020F0502020204030204" pitchFamily="34" charset="0"/>
                <a:cs typeface="Arial" panose="020B0604020202020204" pitchFamily="34" charset="0"/>
              </a:rPr>
              <a:t>وفقًا لموقع الويب «إيقاف الإساءة الإلكترونية»، «عندما تحاول الجامعات المشاركة في ذلك عن طريق ضبط سلوك الطالب في الأعمال الإلكترونية التي تمت خارج الحرم الجامعي وخارج ساعات الدراسة، غالبًا ما تتم مقاضاتهم لتجاوزهم سلطتهم وانتهاك حق الطالب في التعبير الحر</a:t>
            </a:r>
            <a:r>
              <a:rPr lang="en-US" sz="2000" b="1" dirty="0">
                <a:solidFill>
                  <a:srgbClr val="373331"/>
                </a:solidFill>
                <a:effectLst/>
                <a:latin typeface="Lato" panose="020F0502020204030203" pitchFamily="34" charset="0"/>
                <a:ea typeface="Calibri" panose="020F0502020204030204" pitchFamily="34" charset="0"/>
                <a:cs typeface="Arial" panose="020B0604020202020204" pitchFamily="34" charset="0"/>
              </a:rPr>
              <a:t>.»</a:t>
            </a:r>
            <a:br>
              <a:rPr lang="en-US" sz="2000" b="1" dirty="0">
                <a:solidFill>
                  <a:srgbClr val="373331"/>
                </a:solidFill>
                <a:effectLst/>
                <a:latin typeface="Lato" panose="020F0502020204030203" pitchFamily="34" charset="0"/>
                <a:ea typeface="Calibri" panose="020F0502020204030204" pitchFamily="34" charset="0"/>
                <a:cs typeface="Arial" panose="020B0604020202020204" pitchFamily="34" charset="0"/>
              </a:rPr>
            </a:br>
            <a:r>
              <a:rPr lang="en-US" sz="2000" b="1" dirty="0">
                <a:solidFill>
                  <a:srgbClr val="373331"/>
                </a:solidFill>
                <a:effectLst/>
                <a:latin typeface="Lato" panose="020F0502020204030203" pitchFamily="34" charset="0"/>
                <a:ea typeface="Calibri" panose="020F0502020204030204" pitchFamily="34" charset="0"/>
                <a:cs typeface="Arial" panose="020B0604020202020204" pitchFamily="34" charset="0"/>
              </a:rPr>
              <a:t>2- </a:t>
            </a:r>
            <a:r>
              <a:rPr lang="ar-SA" sz="2000" b="1" dirty="0">
                <a:solidFill>
                  <a:srgbClr val="373331"/>
                </a:solidFill>
                <a:effectLst/>
                <a:latin typeface="Lato" panose="020F0502020204030203" pitchFamily="34" charset="0"/>
                <a:ea typeface="Calibri" panose="020F0502020204030204" pitchFamily="34" charset="0"/>
                <a:cs typeface="Arial" panose="020B0604020202020204" pitchFamily="34" charset="0"/>
              </a:rPr>
              <a:t>اقترح على الجامعات إجراء مراجعات لسياساتهم التي تسمح باتخاذ إجراءات تأديبية حتى لو كانت خارج الحرم الجامعي أو بعد ساعات من العمل. ويقولون إذا كان الفعل من المحتمل أن يؤثر على الطالب ذهنياً أو جسدياً أثناء وجوده في الجامعة،</a:t>
            </a:r>
            <a:br>
              <a:rPr lang="en-US" sz="2000" b="1" dirty="0">
                <a:solidFill>
                  <a:srgbClr val="373331"/>
                </a:solidFill>
                <a:effectLst/>
                <a:latin typeface="Lato" panose="020F0502020204030203" pitchFamily="34" charset="0"/>
                <a:ea typeface="Calibri" panose="020F0502020204030204" pitchFamily="34" charset="0"/>
                <a:cs typeface="Arial" panose="020B0604020202020204" pitchFamily="34" charset="0"/>
              </a:rPr>
            </a:br>
            <a:r>
              <a:rPr lang="en-US" sz="2000" b="1" dirty="0">
                <a:solidFill>
                  <a:srgbClr val="373331"/>
                </a:solidFill>
                <a:effectLst/>
                <a:latin typeface="Lato" panose="020F0502020204030203" pitchFamily="34" charset="0"/>
                <a:ea typeface="Calibri" panose="020F0502020204030204" pitchFamily="34" charset="0"/>
                <a:cs typeface="Arial" panose="020B0604020202020204" pitchFamily="34" charset="0"/>
              </a:rPr>
              <a:t>3- </a:t>
            </a:r>
            <a:r>
              <a:rPr lang="ar-SA" sz="2000" b="1" dirty="0">
                <a:solidFill>
                  <a:srgbClr val="373331"/>
                </a:solidFill>
                <a:effectLst/>
                <a:latin typeface="Lato" panose="020F0502020204030203" pitchFamily="34" charset="0"/>
                <a:ea typeface="Calibri" panose="020F0502020204030204" pitchFamily="34" charset="0"/>
                <a:cs typeface="Arial" panose="020B0604020202020204" pitchFamily="34" charset="0"/>
              </a:rPr>
              <a:t>ان مراجعة السياسة تسمح للموظفين بالتدخل دون انتهاك الحقوق الدستورية للطالب</a:t>
            </a:r>
            <a:r>
              <a:rPr lang="en-US" sz="2000" b="1" dirty="0">
                <a:solidFill>
                  <a:srgbClr val="373331"/>
                </a:solidFill>
                <a:effectLst/>
                <a:latin typeface="Lato" panose="020F0502020204030203" pitchFamily="34" charset="0"/>
                <a:ea typeface="Calibri" panose="020F0502020204030204" pitchFamily="34" charset="0"/>
                <a:cs typeface="Arial" panose="020B0604020202020204" pitchFamily="34" charset="0"/>
              </a:rPr>
              <a:t>.</a:t>
            </a:r>
            <a:br>
              <a:rPr lang="en-US" sz="2000" b="1" dirty="0">
                <a:solidFill>
                  <a:srgbClr val="373331"/>
                </a:solidFill>
                <a:effectLst/>
                <a:latin typeface="Lato" panose="020F0502020204030203" pitchFamily="34" charset="0"/>
                <a:ea typeface="Calibri" panose="020F0502020204030204" pitchFamily="34" charset="0"/>
                <a:cs typeface="Arial" panose="020B0604020202020204" pitchFamily="34" charset="0"/>
              </a:rPr>
            </a:br>
            <a:r>
              <a:rPr lang="en-US" sz="2000" b="1" dirty="0">
                <a:solidFill>
                  <a:srgbClr val="373331"/>
                </a:solidFill>
                <a:effectLst/>
                <a:latin typeface="Lato" panose="020F0502020204030203" pitchFamily="34" charset="0"/>
                <a:ea typeface="Calibri" panose="020F0502020204030204" pitchFamily="34" charset="0"/>
                <a:cs typeface="Arial" panose="020B0604020202020204" pitchFamily="34" charset="0"/>
              </a:rPr>
              <a:t>4- </a:t>
            </a:r>
            <a:r>
              <a:rPr lang="ar-SA" sz="2000" b="1" dirty="0">
                <a:solidFill>
                  <a:srgbClr val="373331"/>
                </a:solidFill>
                <a:effectLst/>
                <a:latin typeface="Lato" panose="020F0502020204030203" pitchFamily="34" charset="0"/>
                <a:ea typeface="Calibri" panose="020F0502020204030204" pitchFamily="34" charset="0"/>
                <a:cs typeface="Arial" panose="020B0604020202020204" pitchFamily="34" charset="0"/>
              </a:rPr>
              <a:t>يتردد العديد من العمداء في العمل لأن قوانين الانضباط الجامعي وقوانين الدولة لا تعرّف الإساءة الإلكترونية</a:t>
            </a:r>
            <a:r>
              <a:rPr lang="en-US" sz="2000" b="1" dirty="0">
                <a:solidFill>
                  <a:srgbClr val="373331"/>
                </a:solidFill>
                <a:effectLst/>
                <a:latin typeface="Lato" panose="020F0502020204030203" pitchFamily="34" charset="0"/>
                <a:ea typeface="Calibri" panose="020F0502020204030204" pitchFamily="34" charset="0"/>
                <a:cs typeface="Arial" panose="020B0604020202020204" pitchFamily="34" charset="0"/>
              </a:rPr>
              <a:t>.</a:t>
            </a:r>
            <a:br>
              <a:rPr lang="en-US" sz="2000" b="1" dirty="0">
                <a:solidFill>
                  <a:srgbClr val="373331"/>
                </a:solidFill>
                <a:effectLst/>
                <a:latin typeface="Lato" panose="020F0502020204030203" pitchFamily="34" charset="0"/>
                <a:ea typeface="Calibri" panose="020F0502020204030204" pitchFamily="34" charset="0"/>
                <a:cs typeface="Arial" panose="020B0604020202020204" pitchFamily="34" charset="0"/>
              </a:rPr>
            </a:br>
            <a:r>
              <a:rPr lang="ar-SA" sz="2000" b="1" dirty="0">
                <a:solidFill>
                  <a:srgbClr val="373331"/>
                </a:solidFill>
                <a:effectLst/>
                <a:latin typeface="Lato" panose="020F0502020204030203" pitchFamily="34" charset="0"/>
                <a:ea typeface="Calibri" panose="020F0502020204030204" pitchFamily="34" charset="0"/>
                <a:cs typeface="Arial" panose="020B0604020202020204" pitchFamily="34" charset="0"/>
              </a:rPr>
              <a:t>ووفقاً للبروفيسور برنارد جيمس، «يتمتع المربون بسلطة الحفاظ على المناخ الجامعي الآمن، ويعمل البعض منهم في هذا السياق من التكنولوجيا الناشئة لصالح المتنمرين</a:t>
            </a:r>
            <a:r>
              <a:rPr lang="en-US" sz="1800" b="1" dirty="0">
                <a:solidFill>
                  <a:srgbClr val="373331"/>
                </a:solidFill>
                <a:effectLst/>
                <a:latin typeface="Lato" panose="020F0502020204030203" pitchFamily="34" charset="0"/>
                <a:ea typeface="Calibri" panose="020F0502020204030204" pitchFamily="34" charset="0"/>
                <a:cs typeface="Arial" panose="020B0604020202020204" pitchFamily="34" charset="0"/>
              </a:rPr>
              <a:t>.</a:t>
            </a:r>
            <a:br>
              <a:rPr lang="en-US" sz="1800" dirty="0">
                <a:solidFill>
                  <a:srgbClr val="373331"/>
                </a:solidFill>
                <a:effectLst/>
                <a:latin typeface="Lato" panose="020F0502020204030203" pitchFamily="34" charset="0"/>
                <a:ea typeface="Calibri" panose="020F0502020204030204" pitchFamily="34" charset="0"/>
                <a:cs typeface="Arial" panose="020B0604020202020204" pitchFamily="34" charset="0"/>
              </a:rPr>
            </a:br>
            <a:endParaRPr lang="en-US" sz="12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3523372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BFEF3E60-1288-4F9C-ACB0-F34C889BD95F}"/>
              </a:ext>
            </a:extLst>
          </p:cNvPr>
          <p:cNvSpPr>
            <a:spLocks noGrp="1"/>
          </p:cNvSpPr>
          <p:nvPr>
            <p:ph type="title"/>
          </p:nvPr>
        </p:nvSpPr>
        <p:spPr>
          <a:xfrm>
            <a:off x="1162050" y="624110"/>
            <a:ext cx="11029949" cy="1833340"/>
          </a:xfrm>
        </p:spPr>
        <p:txBody>
          <a:bodyPr>
            <a:normAutofit fontScale="90000"/>
          </a:bodyPr>
          <a:lstStyle/>
          <a:p>
            <a:pPr algn="r" rtl="1">
              <a:lnSpc>
                <a:spcPct val="107000"/>
              </a:lnSpc>
              <a:spcAft>
                <a:spcPts val="800"/>
              </a:spcAft>
            </a:pPr>
            <a:r>
              <a:rPr lang="ar-SA" b="1" dirty="0">
                <a:effectLst/>
                <a:latin typeface="Calibri" panose="020F0502020204030204" pitchFamily="34" charset="0"/>
                <a:ea typeface="Calibri" panose="020F0502020204030204" pitchFamily="34" charset="0"/>
                <a:cs typeface="Arial" panose="020B0604020202020204" pitchFamily="34" charset="0"/>
              </a:rPr>
              <a:t>تعريف التنمر الجامعي</a:t>
            </a:r>
            <a:br>
              <a:rPr lang="en-US" sz="2700" b="1" dirty="0">
                <a:effectLst/>
                <a:latin typeface="Calibri" panose="020F0502020204030204" pitchFamily="34" charset="0"/>
                <a:ea typeface="Calibri" panose="020F0502020204030204" pitchFamily="34" charset="0"/>
                <a:cs typeface="Arial" panose="020B0604020202020204" pitchFamily="34" charset="0"/>
              </a:rPr>
            </a:br>
            <a:r>
              <a:rPr lang="ar-SA" sz="2700" b="1" dirty="0">
                <a:effectLst/>
                <a:latin typeface="Calibri" panose="020F0502020204030204" pitchFamily="34" charset="0"/>
                <a:ea typeface="Calibri" panose="020F0502020204030204" pitchFamily="34" charset="0"/>
                <a:cs typeface="Arial" panose="020B0604020202020204" pitchFamily="34" charset="0"/>
              </a:rPr>
              <a:t>يعرف التنمر الجامعي بأنه الإساءة من الطالب الى الآخرين بالعديد من الطرق ومنها الإساءة عن طريق الألفاظ، أو تنمر على الجسد أو الإعاقات الجسمانية.</a:t>
            </a:r>
            <a:br>
              <a:rPr lang="en-US" sz="2700" b="1" dirty="0">
                <a:effectLst/>
                <a:latin typeface="Calibri" panose="020F0502020204030204" pitchFamily="34" charset="0"/>
                <a:ea typeface="Calibri" panose="020F0502020204030204" pitchFamily="34" charset="0"/>
                <a:cs typeface="Arial" panose="020B0604020202020204" pitchFamily="34" charset="0"/>
              </a:rPr>
            </a:br>
            <a:r>
              <a:rPr lang="ar-SA" sz="2700" b="1" dirty="0">
                <a:effectLst/>
                <a:latin typeface="Calibri" panose="020F0502020204030204" pitchFamily="34" charset="0"/>
                <a:ea typeface="Calibri" panose="020F0502020204030204" pitchFamily="34" charset="0"/>
                <a:cs typeface="Arial" panose="020B0604020202020204" pitchFamily="34" charset="0"/>
              </a:rPr>
              <a:t>او من خلال الهجوم بالضرب على طالب آخر ووضعه في موقف سيئاً أمام زملائه.</a:t>
            </a:r>
            <a:br>
              <a:rPr lang="en-US" sz="1800" dirty="0">
                <a:effectLst/>
                <a:latin typeface="Calibri" panose="020F0502020204030204" pitchFamily="34" charset="0"/>
                <a:ea typeface="Calibri" panose="020F0502020204030204" pitchFamily="34" charset="0"/>
                <a:cs typeface="Arial" panose="020B0604020202020204" pitchFamily="34" charset="0"/>
              </a:rPr>
            </a:br>
            <a:endParaRPr lang="ar-IQ" dirty="0"/>
          </a:p>
        </p:txBody>
      </p:sp>
      <p:sp>
        <p:nvSpPr>
          <p:cNvPr id="3" name="عنصر نائب للمحتوى 2">
            <a:extLst>
              <a:ext uri="{FF2B5EF4-FFF2-40B4-BE49-F238E27FC236}">
                <a16:creationId xmlns:a16="http://schemas.microsoft.com/office/drawing/2014/main" id="{A9A26E85-EC52-438E-8BAC-7BE420F8F04D}"/>
              </a:ext>
            </a:extLst>
          </p:cNvPr>
          <p:cNvSpPr>
            <a:spLocks noGrp="1"/>
          </p:cNvSpPr>
          <p:nvPr>
            <p:ph idx="1"/>
          </p:nvPr>
        </p:nvSpPr>
        <p:spPr>
          <a:xfrm>
            <a:off x="85725" y="2752724"/>
            <a:ext cx="12030076" cy="4200525"/>
          </a:xfrm>
        </p:spPr>
        <p:txBody>
          <a:bodyPr>
            <a:normAutofit lnSpcReduction="10000"/>
          </a:bodyPr>
          <a:lstStyle/>
          <a:p>
            <a:pPr algn="r" rtl="1">
              <a:lnSpc>
                <a:spcPct val="107000"/>
              </a:lnSpc>
              <a:spcAft>
                <a:spcPts val="800"/>
              </a:spcAft>
            </a:pPr>
            <a:r>
              <a:rPr lang="ar-SA" sz="2800" b="1" dirty="0">
                <a:effectLst/>
                <a:latin typeface="Calibri" panose="020F0502020204030204" pitchFamily="34" charset="0"/>
                <a:ea typeface="Calibri" panose="020F0502020204030204" pitchFamily="34" charset="0"/>
                <a:cs typeface="Arial" panose="020B0604020202020204" pitchFamily="34" charset="0"/>
              </a:rPr>
              <a:t>أين يحدث التنمر الجامعي</a:t>
            </a:r>
            <a:endParaRPr lang="en-US" sz="2800" b="1"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2400" b="1" dirty="0">
                <a:effectLst/>
                <a:latin typeface="Calibri" panose="020F0502020204030204" pitchFamily="34" charset="0"/>
                <a:ea typeface="Calibri" panose="020F0502020204030204" pitchFamily="34" charset="0"/>
                <a:cs typeface="Arial" panose="020B0604020202020204" pitchFamily="34" charset="0"/>
              </a:rPr>
              <a:t>يمكن أن يحدث التنمر الجامعي في أي مكان الجامعة او خارجها ، ولكن أعلى حالات تميل إلى أن تكون في الأماكن التي يوجد بها الكثير من الطلبة وإشراف أقل من الأساتذة.</a:t>
            </a:r>
            <a:endParaRPr lang="en-US" sz="2400" b="1"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2400" b="1" dirty="0">
                <a:effectLst/>
                <a:latin typeface="Calibri" panose="020F0502020204030204" pitchFamily="34" charset="0"/>
                <a:ea typeface="Calibri" panose="020F0502020204030204" pitchFamily="34" charset="0"/>
                <a:cs typeface="Arial" panose="020B0604020202020204" pitchFamily="34" charset="0"/>
              </a:rPr>
              <a:t>على سبيل المثال، الكلية، الملعب، غرفة الغداء، الحمام، الحافلة أو المناطق الأخرى التي يوجد فيها أشراف أقل.</a:t>
            </a:r>
            <a:endParaRPr lang="en-US" sz="2400" b="1"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2400" b="1" dirty="0">
                <a:effectLst/>
                <a:latin typeface="Calibri" panose="020F0502020204030204" pitchFamily="34" charset="0"/>
                <a:ea typeface="Calibri" panose="020F0502020204030204" pitchFamily="34" charset="0"/>
                <a:cs typeface="Arial" panose="020B0604020202020204" pitchFamily="34" charset="0"/>
              </a:rPr>
              <a:t>تعد الحافلة مثالًا رئيسيًا، حيث أن السائقين لديهم قدرة محدودة على مراقبة الطلبة وإدائهم أعمال التنمر.</a:t>
            </a:r>
            <a:endParaRPr lang="en-US" sz="2400" b="1"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2400" b="1" dirty="0">
                <a:effectLst/>
                <a:latin typeface="Calibri" panose="020F0502020204030204" pitchFamily="34" charset="0"/>
                <a:ea typeface="Calibri" panose="020F0502020204030204" pitchFamily="34" charset="0"/>
                <a:cs typeface="Arial" panose="020B0604020202020204" pitchFamily="34" charset="0"/>
              </a:rPr>
              <a:t>ويمثل الإنترنت سبب من أسباب التنمر المتزايدة في تسلط بعض الطلبة على الآخرين, ومن الصعب مراقبة الطلبة والإشراف عليهم عندما يكونون متصلين بالإنترنت.</a:t>
            </a:r>
            <a:endParaRPr lang="en-US" sz="2400" b="1"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1800" dirty="0">
                <a:effectLst/>
                <a:latin typeface="Calibri" panose="020F0502020204030204" pitchFamily="34" charset="0"/>
                <a:ea typeface="Calibri" panose="020F0502020204030204" pitchFamily="34" charset="0"/>
                <a:cs typeface="Arial" panose="020B0604020202020204" pitchFamily="34" charset="0"/>
              </a:rPr>
              <a:t>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endParaRPr lang="ar-SA" dirty="0"/>
          </a:p>
          <a:p>
            <a:endParaRPr lang="ar-SA" dirty="0"/>
          </a:p>
          <a:p>
            <a:pPr marL="0" indent="0">
              <a:buNone/>
            </a:pPr>
            <a:endParaRPr lang="ar-IQ" dirty="0"/>
          </a:p>
        </p:txBody>
      </p:sp>
    </p:spTree>
    <p:extLst>
      <p:ext uri="{BB962C8B-B14F-4D97-AF65-F5344CB8AC3E}">
        <p14:creationId xmlns:p14="http://schemas.microsoft.com/office/powerpoint/2010/main" val="28140779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3AEAC7C0-4C43-4B40-AFEE-3569D7E5E581}"/>
              </a:ext>
            </a:extLst>
          </p:cNvPr>
          <p:cNvSpPr>
            <a:spLocks noGrp="1"/>
          </p:cNvSpPr>
          <p:nvPr>
            <p:ph type="title"/>
          </p:nvPr>
        </p:nvSpPr>
        <p:spPr>
          <a:xfrm>
            <a:off x="2592925" y="457200"/>
            <a:ext cx="8911687" cy="1447800"/>
          </a:xfrm>
        </p:spPr>
        <p:txBody>
          <a:bodyPr/>
          <a:lstStyle/>
          <a:p>
            <a:pPr algn="r"/>
            <a:r>
              <a:rPr lang="ar-SA" sz="4000" b="1" dirty="0">
                <a:effectLst/>
                <a:latin typeface="Calibri" panose="020F0502020204030204" pitchFamily="34" charset="0"/>
                <a:ea typeface="Calibri" panose="020F0502020204030204" pitchFamily="34" charset="0"/>
                <a:cs typeface="Arial" panose="020B0604020202020204" pitchFamily="34" charset="0"/>
              </a:rPr>
              <a:t>لماذا يحدث التنمر الجامعي ؟</a:t>
            </a:r>
            <a:br>
              <a:rPr lang="en-US" sz="3600" b="1" dirty="0">
                <a:effectLst/>
                <a:latin typeface="Calibri" panose="020F0502020204030204" pitchFamily="34" charset="0"/>
                <a:ea typeface="Calibri" panose="020F0502020204030204" pitchFamily="34" charset="0"/>
                <a:cs typeface="Arial" panose="020B0604020202020204" pitchFamily="34" charset="0"/>
              </a:rPr>
            </a:br>
            <a:endParaRPr lang="ar-IQ" dirty="0"/>
          </a:p>
        </p:txBody>
      </p:sp>
      <p:sp>
        <p:nvSpPr>
          <p:cNvPr id="3" name="عنصر نائب للمحتوى 2">
            <a:extLst>
              <a:ext uri="{FF2B5EF4-FFF2-40B4-BE49-F238E27FC236}">
                <a16:creationId xmlns:a16="http://schemas.microsoft.com/office/drawing/2014/main" id="{E7D9D8CD-F661-46D7-8299-D7FCD72508DB}"/>
              </a:ext>
            </a:extLst>
          </p:cNvPr>
          <p:cNvSpPr>
            <a:spLocks noGrp="1"/>
          </p:cNvSpPr>
          <p:nvPr>
            <p:ph idx="1"/>
          </p:nvPr>
        </p:nvSpPr>
        <p:spPr>
          <a:xfrm>
            <a:off x="390525" y="1685925"/>
            <a:ext cx="11715750" cy="5095875"/>
          </a:xfrm>
        </p:spPr>
        <p:txBody>
          <a:bodyPr>
            <a:normAutofit fontScale="85000" lnSpcReduction="20000"/>
          </a:bodyPr>
          <a:lstStyle/>
          <a:p>
            <a:pPr algn="r" rtl="1">
              <a:lnSpc>
                <a:spcPct val="107000"/>
              </a:lnSpc>
              <a:spcAft>
                <a:spcPts val="800"/>
              </a:spcAft>
            </a:pPr>
            <a:r>
              <a:rPr lang="ar-SA" sz="3200" b="1" dirty="0">
                <a:effectLst/>
                <a:latin typeface="Calibri" panose="020F0502020204030204" pitchFamily="34" charset="0"/>
                <a:ea typeface="Calibri" panose="020F0502020204030204" pitchFamily="34" charset="0"/>
                <a:cs typeface="Arial" panose="020B0604020202020204" pitchFamily="34" charset="0"/>
              </a:rPr>
              <a:t>يمكن أن يحدث التنمر الجامعي لعدة أسباب مختلفة حسب الطالب الذي يتنمر.</a:t>
            </a:r>
            <a:endParaRPr lang="en-US" sz="3200" b="1"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en-US" sz="3200" b="1" dirty="0">
                <a:effectLst/>
                <a:latin typeface="Calibri" panose="020F0502020204030204" pitchFamily="34" charset="0"/>
                <a:ea typeface="Calibri" panose="020F0502020204030204" pitchFamily="34" charset="0"/>
                <a:cs typeface="Arial" panose="020B0604020202020204" pitchFamily="34" charset="0"/>
              </a:rPr>
              <a:t>o</a:t>
            </a:r>
            <a:r>
              <a:rPr lang="ar-SA" sz="3200" b="1" dirty="0">
                <a:effectLst/>
                <a:latin typeface="Calibri" panose="020F0502020204030204" pitchFamily="34" charset="0"/>
                <a:ea typeface="Calibri" panose="020F0502020204030204" pitchFamily="34" charset="0"/>
                <a:cs typeface="Arial" panose="020B0604020202020204" pitchFamily="34" charset="0"/>
              </a:rPr>
              <a:t> بعض الطلبة الذين يستأسدون قد يفتقرون إلى الاهتمام والتوجيه من التدريسين.</a:t>
            </a:r>
            <a:endParaRPr lang="en-US" sz="3200" b="1"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en-US" sz="3200" b="1" dirty="0">
                <a:effectLst/>
                <a:latin typeface="Calibri" panose="020F0502020204030204" pitchFamily="34" charset="0"/>
                <a:ea typeface="Calibri" panose="020F0502020204030204" pitchFamily="34" charset="0"/>
                <a:cs typeface="Arial" panose="020B0604020202020204" pitchFamily="34" charset="0"/>
              </a:rPr>
              <a:t>o</a:t>
            </a:r>
            <a:r>
              <a:rPr lang="ar-SA" sz="3200" b="1" dirty="0">
                <a:effectLst/>
                <a:latin typeface="Calibri" panose="020F0502020204030204" pitchFamily="34" charset="0"/>
                <a:ea typeface="Calibri" panose="020F0502020204030204" pitchFamily="34" charset="0"/>
                <a:cs typeface="Arial" panose="020B0604020202020204" pitchFamily="34" charset="0"/>
              </a:rPr>
              <a:t> يرغب الطلبة في الشعور بالقوة أو الشعبية ويرون أن التنمر هو السبيل لتحقيق ذلك.</a:t>
            </a:r>
            <a:endParaRPr lang="en-US" sz="3200" b="1"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3200" b="1" dirty="0">
                <a:effectLst/>
                <a:latin typeface="Calibri" panose="020F0502020204030204" pitchFamily="34" charset="0"/>
                <a:ea typeface="Calibri" panose="020F0502020204030204" pitchFamily="34" charset="0"/>
                <a:cs typeface="Arial" panose="020B0604020202020204" pitchFamily="34" charset="0"/>
              </a:rPr>
              <a:t>• يتعرض الطلبة للتخويف (سواء في الكلية أو في المنزل) ويرون التنمر وسيلة لاستعادة السيطرة والشعور بالتمكين.</a:t>
            </a:r>
            <a:endParaRPr lang="en-US" sz="3200" b="1"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en-US" sz="3200" b="1" dirty="0">
                <a:effectLst/>
                <a:latin typeface="Calibri" panose="020F0502020204030204" pitchFamily="34" charset="0"/>
                <a:ea typeface="Calibri" panose="020F0502020204030204" pitchFamily="34" charset="0"/>
                <a:cs typeface="Arial" panose="020B0604020202020204" pitchFamily="34" charset="0"/>
              </a:rPr>
              <a:t>o</a:t>
            </a:r>
            <a:r>
              <a:rPr lang="ar-SA" sz="3200" b="1" dirty="0">
                <a:effectLst/>
                <a:latin typeface="Calibri" panose="020F0502020204030204" pitchFamily="34" charset="0"/>
                <a:ea typeface="Calibri" panose="020F0502020204030204" pitchFamily="34" charset="0"/>
                <a:cs typeface="Arial" panose="020B0604020202020204" pitchFamily="34" charset="0"/>
              </a:rPr>
              <a:t> أن بعض الطلبة يكونون أكثر حزماً وهيمنة بشكل طبيعي.</a:t>
            </a:r>
            <a:endParaRPr lang="en-US" sz="3200" b="1"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en-US" sz="3200" b="1" dirty="0">
                <a:effectLst/>
                <a:latin typeface="Calibri" panose="020F0502020204030204" pitchFamily="34" charset="0"/>
                <a:ea typeface="Calibri" panose="020F0502020204030204" pitchFamily="34" charset="0"/>
                <a:cs typeface="Arial" panose="020B0604020202020204" pitchFamily="34" charset="0"/>
              </a:rPr>
              <a:t>o</a:t>
            </a:r>
            <a:r>
              <a:rPr lang="ar-SA" sz="3200" b="1" dirty="0">
                <a:effectLst/>
                <a:latin typeface="Calibri" panose="020F0502020204030204" pitchFamily="34" charset="0"/>
                <a:ea typeface="Calibri" panose="020F0502020204030204" pitchFamily="34" charset="0"/>
                <a:cs typeface="Arial" panose="020B0604020202020204" pitchFamily="34" charset="0"/>
              </a:rPr>
              <a:t> إن سمات شخصية الطالب لا تؤدي دائمًا إلى سلوك التنمر.</a:t>
            </a:r>
            <a:endParaRPr lang="en-US" sz="3200" b="1"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3200" b="1" dirty="0">
                <a:effectLst/>
                <a:latin typeface="Calibri" panose="020F0502020204030204" pitchFamily="34" charset="0"/>
                <a:ea typeface="Calibri" panose="020F0502020204030204" pitchFamily="34" charset="0"/>
                <a:cs typeface="Arial" panose="020B0604020202020204" pitchFamily="34" charset="0"/>
              </a:rPr>
              <a:t>• غالبًا ما يكون تنمر الطالب الجامعي سلوكًا متعلمًا متأصلًا في العدوان، بدلاً من معالجة الأعراض.</a:t>
            </a:r>
            <a:endParaRPr lang="en-US" sz="3200" b="1"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3200" b="1" dirty="0">
                <a:effectLst/>
                <a:latin typeface="Calibri" panose="020F0502020204030204" pitchFamily="34" charset="0"/>
                <a:ea typeface="Calibri" panose="020F0502020204030204" pitchFamily="34" charset="0"/>
                <a:cs typeface="Arial" panose="020B0604020202020204" pitchFamily="34" charset="0"/>
              </a:rPr>
              <a:t>يجب على الآباء والتدريسيين الوصول إلى المشكلة الجذرية من أجل تغيير سلوكيات التنمر السلبية</a:t>
            </a:r>
            <a:r>
              <a:rPr lang="ar-SA" sz="1900" dirty="0">
                <a:effectLst/>
                <a:latin typeface="Calibri" panose="020F0502020204030204" pitchFamily="34" charset="0"/>
                <a:ea typeface="Calibri" panose="020F0502020204030204" pitchFamily="34" charset="0"/>
                <a:cs typeface="Arial" panose="020B0604020202020204" pitchFamily="34" charset="0"/>
              </a:rPr>
              <a:t>.</a:t>
            </a:r>
            <a:endParaRPr lang="en-US" sz="1900" dirty="0">
              <a:effectLst/>
              <a:latin typeface="Calibri" panose="020F0502020204030204" pitchFamily="34" charset="0"/>
              <a:ea typeface="Calibri" panose="020F0502020204030204" pitchFamily="34" charset="0"/>
              <a:cs typeface="Arial" panose="020B0604020202020204" pitchFamily="34" charset="0"/>
            </a:endParaRPr>
          </a:p>
          <a:p>
            <a:endParaRPr lang="ar-IQ" dirty="0"/>
          </a:p>
        </p:txBody>
      </p:sp>
    </p:spTree>
    <p:extLst>
      <p:ext uri="{BB962C8B-B14F-4D97-AF65-F5344CB8AC3E}">
        <p14:creationId xmlns:p14="http://schemas.microsoft.com/office/powerpoint/2010/main" val="27587618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D99BA71C-78DF-46B5-9032-4778F9612A25}"/>
              </a:ext>
            </a:extLst>
          </p:cNvPr>
          <p:cNvSpPr>
            <a:spLocks noGrp="1"/>
          </p:cNvSpPr>
          <p:nvPr>
            <p:ph type="title"/>
          </p:nvPr>
        </p:nvSpPr>
        <p:spPr>
          <a:xfrm>
            <a:off x="2592925" y="66676"/>
            <a:ext cx="8911687" cy="781050"/>
          </a:xfrm>
        </p:spPr>
        <p:txBody>
          <a:bodyPr>
            <a:normAutofit fontScale="90000"/>
          </a:bodyPr>
          <a:lstStyle/>
          <a:p>
            <a:pPr algn="r"/>
            <a:r>
              <a:rPr lang="ar-SA" sz="3600" b="1" dirty="0">
                <a:effectLst/>
                <a:latin typeface="Calibri" panose="020F0502020204030204" pitchFamily="34" charset="0"/>
                <a:ea typeface="Calibri" panose="020F0502020204030204" pitchFamily="34" charset="0"/>
                <a:cs typeface="Arial" panose="020B0604020202020204" pitchFamily="34" charset="0"/>
              </a:rPr>
              <a:t>ظاهرة التنمر الجامعي</a:t>
            </a:r>
            <a:br>
              <a:rPr lang="en-US" sz="3600" b="1" dirty="0">
                <a:effectLst/>
                <a:latin typeface="Calibri" panose="020F0502020204030204" pitchFamily="34" charset="0"/>
                <a:ea typeface="Calibri" panose="020F0502020204030204" pitchFamily="34" charset="0"/>
                <a:cs typeface="Arial" panose="020B0604020202020204" pitchFamily="34" charset="0"/>
              </a:rPr>
            </a:br>
            <a:endParaRPr lang="ar-IQ" dirty="0"/>
          </a:p>
        </p:txBody>
      </p:sp>
      <p:sp>
        <p:nvSpPr>
          <p:cNvPr id="3" name="عنصر نائب للمحتوى 2">
            <a:extLst>
              <a:ext uri="{FF2B5EF4-FFF2-40B4-BE49-F238E27FC236}">
                <a16:creationId xmlns:a16="http://schemas.microsoft.com/office/drawing/2014/main" id="{1DA0B2A5-BD7E-495F-92AE-3202ED675D1A}"/>
              </a:ext>
            </a:extLst>
          </p:cNvPr>
          <p:cNvSpPr>
            <a:spLocks noGrp="1"/>
          </p:cNvSpPr>
          <p:nvPr>
            <p:ph idx="1"/>
          </p:nvPr>
        </p:nvSpPr>
        <p:spPr>
          <a:xfrm>
            <a:off x="180975" y="752475"/>
            <a:ext cx="12011025" cy="6038849"/>
          </a:xfrm>
        </p:spPr>
        <p:txBody>
          <a:bodyPr>
            <a:normAutofit fontScale="85000" lnSpcReduction="20000"/>
          </a:bodyPr>
          <a:lstStyle/>
          <a:p>
            <a:pPr algn="r" rtl="1">
              <a:lnSpc>
                <a:spcPct val="107000"/>
              </a:lnSpc>
              <a:spcAft>
                <a:spcPts val="800"/>
              </a:spcAft>
            </a:pPr>
            <a:r>
              <a:rPr lang="ar-SA" sz="2600" b="1" dirty="0">
                <a:effectLst/>
                <a:latin typeface="Calibri" panose="020F0502020204030204" pitchFamily="34" charset="0"/>
                <a:ea typeface="Calibri" panose="020F0502020204030204" pitchFamily="34" charset="0"/>
                <a:cs typeface="Arial" panose="020B0604020202020204" pitchFamily="34" charset="0"/>
              </a:rPr>
              <a:t>تُعد ظاهرة التنمر في الجامعات من أكبر المشكلات المجتمعية على مستوى العالم أجمع، وهي الأساس في بناء السلوكيات العدوانية لدى الطالب، حيث يُؤثّر ذلك على كلٍّ من الجانب الجسدي، والعاطفي، والنفسي، والاجتماعي، والأكاديمي لدى الطالب.</a:t>
            </a:r>
            <a:endParaRPr lang="en-US" sz="2600" b="1"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2600" b="1" dirty="0">
                <a:effectLst/>
                <a:latin typeface="Calibri" panose="020F0502020204030204" pitchFamily="34" charset="0"/>
                <a:ea typeface="Calibri" panose="020F0502020204030204" pitchFamily="34" charset="0"/>
                <a:cs typeface="Arial" panose="020B0604020202020204" pitchFamily="34" charset="0"/>
              </a:rPr>
              <a:t>يبرز التنمّر بالدراسة الجامعية على شكل أفعال أو ألفاظ تُسبّب الأذى النفسي أو العقلي للطالب وتُؤدّي إلى انعزاله وانطوائه حول نفسه، وتختلف سلوكيات التنمّر في مكان الدراسة، ومن الأمثلة عليها الآتي:</a:t>
            </a:r>
            <a:endParaRPr lang="en-US" sz="2600" b="1"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2600" b="1" dirty="0">
                <a:effectLst/>
                <a:latin typeface="Calibri" panose="020F0502020204030204" pitchFamily="34" charset="0"/>
                <a:ea typeface="Calibri" panose="020F0502020204030204" pitchFamily="34" charset="0"/>
                <a:cs typeface="Arial" panose="020B0604020202020204" pitchFamily="34" charset="0"/>
              </a:rPr>
              <a:t>- نشر الإشاعات الكاذبة والنميمة بين الطلبة.</a:t>
            </a:r>
            <a:endParaRPr lang="en-US" sz="2600" b="1"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2600" b="1" dirty="0">
                <a:effectLst/>
                <a:latin typeface="Calibri" panose="020F0502020204030204" pitchFamily="34" charset="0"/>
                <a:ea typeface="Calibri" panose="020F0502020204030204" pitchFamily="34" charset="0"/>
                <a:cs typeface="Arial" panose="020B0604020202020204" pitchFamily="34" charset="0"/>
              </a:rPr>
              <a:t>- إعاقة عمل أحد الطلبة.</a:t>
            </a:r>
            <a:endParaRPr lang="en-US" sz="2600" b="1"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2600" b="1" dirty="0">
                <a:effectLst/>
                <a:latin typeface="Calibri" panose="020F0502020204030204" pitchFamily="34" charset="0"/>
                <a:ea typeface="Calibri" panose="020F0502020204030204" pitchFamily="34" charset="0"/>
                <a:cs typeface="Arial" panose="020B0604020202020204" pitchFamily="34" charset="0"/>
              </a:rPr>
              <a:t>- الانتقاد بشكل مستمر.</a:t>
            </a:r>
            <a:endParaRPr lang="en-US" sz="2600" b="1"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2600" b="1" dirty="0">
                <a:effectLst/>
                <a:latin typeface="Calibri" panose="020F0502020204030204" pitchFamily="34" charset="0"/>
                <a:ea typeface="Calibri" panose="020F0502020204030204" pitchFamily="34" charset="0"/>
                <a:cs typeface="Arial" panose="020B0604020202020204" pitchFamily="34" charset="0"/>
              </a:rPr>
              <a:t>- تنفيذ العقوبات دون داعٍ أو سبب.</a:t>
            </a:r>
            <a:endParaRPr lang="en-US" sz="2600" b="1"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2600" b="1" dirty="0">
                <a:effectLst/>
                <a:latin typeface="Calibri" panose="020F0502020204030204" pitchFamily="34" charset="0"/>
                <a:ea typeface="Calibri" panose="020F0502020204030204" pitchFamily="34" charset="0"/>
                <a:cs typeface="Arial" panose="020B0604020202020204" pitchFamily="34" charset="0"/>
              </a:rPr>
              <a:t>- إعطاء مواعيد مستحيلة لإنهاء تنفيذ المهمة المطلوبة.</a:t>
            </a:r>
            <a:endParaRPr lang="en-US" sz="2600" b="1"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2600" b="1" dirty="0">
                <a:effectLst/>
                <a:latin typeface="Calibri" panose="020F0502020204030204" pitchFamily="34" charset="0"/>
                <a:ea typeface="Calibri" panose="020F0502020204030204" pitchFamily="34" charset="0"/>
                <a:cs typeface="Arial" panose="020B0604020202020204" pitchFamily="34" charset="0"/>
              </a:rPr>
              <a:t>- تغيّر قواعد الدراسة بين كلّ حين وآخر.</a:t>
            </a:r>
            <a:endParaRPr lang="en-US" sz="2600" b="1"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2600" b="1" dirty="0">
                <a:effectLst/>
                <a:latin typeface="Calibri" panose="020F0502020204030204" pitchFamily="34" charset="0"/>
                <a:ea typeface="Calibri" panose="020F0502020204030204" pitchFamily="34" charset="0"/>
                <a:cs typeface="Arial" panose="020B0604020202020204" pitchFamily="34" charset="0"/>
              </a:rPr>
              <a:t>- منع الإجازات أو الطلبات المشروعة.</a:t>
            </a:r>
            <a:endParaRPr lang="en-US" sz="2600" b="1"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2600" b="1" dirty="0">
                <a:effectLst/>
                <a:latin typeface="Calibri" panose="020F0502020204030204" pitchFamily="34" charset="0"/>
                <a:ea typeface="Calibri" panose="020F0502020204030204" pitchFamily="34" charset="0"/>
                <a:cs typeface="Arial" panose="020B0604020202020204" pitchFamily="34" charset="0"/>
              </a:rPr>
              <a:t>- التلاعب بممتلكات الطلبة الشخصية أو معدّات الدراسة.</a:t>
            </a:r>
            <a:endParaRPr lang="en-US" sz="2200" dirty="0">
              <a:effectLst/>
              <a:latin typeface="Calibri" panose="020F0502020204030204" pitchFamily="34" charset="0"/>
              <a:ea typeface="Calibri" panose="020F0502020204030204" pitchFamily="34" charset="0"/>
              <a:cs typeface="Arial" panose="020B0604020202020204" pitchFamily="34" charset="0"/>
            </a:endParaRPr>
          </a:p>
          <a:p>
            <a:endParaRPr lang="ar-IQ" dirty="0"/>
          </a:p>
        </p:txBody>
      </p:sp>
    </p:spTree>
    <p:extLst>
      <p:ext uri="{BB962C8B-B14F-4D97-AF65-F5344CB8AC3E}">
        <p14:creationId xmlns:p14="http://schemas.microsoft.com/office/powerpoint/2010/main" val="11467606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مربع نص 4">
            <a:extLst>
              <a:ext uri="{FF2B5EF4-FFF2-40B4-BE49-F238E27FC236}">
                <a16:creationId xmlns:a16="http://schemas.microsoft.com/office/drawing/2014/main" id="{E6375978-A2DA-4545-94DB-2080EA92C6F7}"/>
              </a:ext>
            </a:extLst>
          </p:cNvPr>
          <p:cNvSpPr txBox="1"/>
          <p:nvPr/>
        </p:nvSpPr>
        <p:spPr>
          <a:xfrm>
            <a:off x="161926" y="571501"/>
            <a:ext cx="12030074" cy="5948167"/>
          </a:xfrm>
          <a:prstGeom prst="rect">
            <a:avLst/>
          </a:prstGeom>
          <a:noFill/>
        </p:spPr>
        <p:txBody>
          <a:bodyPr wrap="square">
            <a:spAutoFit/>
          </a:bodyPr>
          <a:lstStyle/>
          <a:p>
            <a:pPr algn="r" rtl="1">
              <a:lnSpc>
                <a:spcPct val="107000"/>
              </a:lnSpc>
              <a:spcAft>
                <a:spcPts val="800"/>
              </a:spcAft>
            </a:pPr>
            <a:r>
              <a:rPr lang="ar-SA" sz="3200" b="1" dirty="0">
                <a:effectLst/>
                <a:latin typeface="Calibri" panose="020F0502020204030204" pitchFamily="34" charset="0"/>
                <a:ea typeface="Calibri" panose="020F0502020204030204" pitchFamily="34" charset="0"/>
                <a:cs typeface="Arial" panose="020B0604020202020204" pitchFamily="34" charset="0"/>
              </a:rPr>
              <a:t>انتشار ظاهرة التنمر في الجامعات</a:t>
            </a:r>
            <a:endParaRPr lang="en-US" sz="3200" b="1"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2400" dirty="0">
                <a:effectLst/>
                <a:latin typeface="Calibri" panose="020F0502020204030204" pitchFamily="34" charset="0"/>
                <a:ea typeface="Calibri" panose="020F0502020204030204" pitchFamily="34" charset="0"/>
                <a:cs typeface="Arial" panose="020B0604020202020204" pitchFamily="34" charset="0"/>
              </a:rPr>
              <a:t>تتناول معظم الدراسات ظاهرة التنمر في المدارس ومكان العمل بشكل أساسي، مقابل دراسات أقل بكثير حول التنمر في التعليم العالي والجامعات، ومن هذه الدراسات دراسة أجرتها جامعة </a:t>
            </a:r>
            <a:r>
              <a:rPr lang="ar-SA" sz="2400" dirty="0" err="1">
                <a:effectLst/>
                <a:latin typeface="Calibri" panose="020F0502020204030204" pitchFamily="34" charset="0"/>
                <a:ea typeface="Calibri" panose="020F0502020204030204" pitchFamily="34" charset="0"/>
                <a:cs typeface="Arial" panose="020B0604020202020204" pitchFamily="34" charset="0"/>
              </a:rPr>
              <a:t>لونغوود</a:t>
            </a:r>
            <a:r>
              <a:rPr lang="ar-SA" sz="2400" dirty="0">
                <a:effectLst/>
                <a:latin typeface="Calibri" panose="020F0502020204030204" pitchFamily="34" charset="0"/>
                <a:ea typeface="Calibri" panose="020F0502020204030204" pitchFamily="34" charset="0"/>
                <a:cs typeface="Arial" panose="020B0604020202020204" pitchFamily="34" charset="0"/>
              </a:rPr>
              <a:t> عام 2015 رصدت بعض المؤشرات المهمة في ظاهرة التنمر الجامعي والأكاديمي، نذكر منها:</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2400" dirty="0">
                <a:effectLst/>
                <a:latin typeface="Calibri" panose="020F0502020204030204" pitchFamily="34" charset="0"/>
                <a:ea typeface="Calibri" panose="020F0502020204030204" pitchFamily="34" charset="0"/>
                <a:cs typeface="Arial" panose="020B0604020202020204" pitchFamily="34" charset="0"/>
              </a:rPr>
              <a:t>• حوالي 64% من طلاب الجامعة كانوا شهوداً على حادثة تنمر، كما أبلغ حوالي 28% من الطلاب المشاركين في الدراسة أنهم كانوا ضحية للتنمر في الجامعة، وتفاوتت الأرقام والنسب في دراسات أجريت على طلاب جامعات أخرى.</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2400" dirty="0">
                <a:effectLst/>
                <a:latin typeface="Calibri" panose="020F0502020204030204" pitchFamily="34" charset="0"/>
                <a:ea typeface="Calibri" panose="020F0502020204030204" pitchFamily="34" charset="0"/>
                <a:cs typeface="Arial" panose="020B0604020202020204" pitchFamily="34" charset="0"/>
              </a:rPr>
              <a:t>• كما أشارت الدراسة أن التنمر اللفظي أكثر أشكال التنمر انتشاراً في الحياة الجامعية.</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2400" dirty="0">
                <a:effectLst/>
                <a:latin typeface="Calibri" panose="020F0502020204030204" pitchFamily="34" charset="0"/>
                <a:ea typeface="Calibri" panose="020F0502020204030204" pitchFamily="34" charset="0"/>
                <a:cs typeface="Arial" panose="020B0604020202020204" pitchFamily="34" charset="0"/>
              </a:rPr>
              <a:t>• وفق الدراسات التي راجعها الباحثون فإن 60% من الطلاب الذين تعرَّضوا للتنمر كانوا ضحايا لطلاب آخرين، وحوالي 44% كانوا ضحايا للمعلمين والأساتذة والموظفين في الجامعة.</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2400" dirty="0">
                <a:effectLst/>
                <a:latin typeface="Calibri" panose="020F0502020204030204" pitchFamily="34" charset="0"/>
                <a:ea typeface="Calibri" panose="020F0502020204030204" pitchFamily="34" charset="0"/>
                <a:cs typeface="Arial" panose="020B0604020202020204" pitchFamily="34" charset="0"/>
              </a:rPr>
              <a:t>• يحدث التنمر في أي مكان من الحرم الجامعي، في القاعات والصفوف والمكاتب، ويكون التنمر أكثر شيوعاً في قاعات الطعام والسكن الجامعي المشترك والأماكن العامة في الجامعة.</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2400" dirty="0">
                <a:effectLst/>
                <a:latin typeface="Calibri" panose="020F0502020204030204" pitchFamily="34" charset="0"/>
                <a:ea typeface="Calibri" panose="020F0502020204030204" pitchFamily="34" charset="0"/>
                <a:cs typeface="Arial" panose="020B0604020202020204" pitchFamily="34" charset="0"/>
              </a:rPr>
              <a:t>• معظم حوادث التنمر الجامعي يكون فيها المتنمر شخصاً واحداً يستهدف شخصاً واحداً مع ندرة حدوث التنمر الجماعي، كما أن الاناث اكثر عرضة للتنمر، لكن الذكور ليسوا بناجين من التنمر في الجامعات</a:t>
            </a:r>
            <a:r>
              <a:rPr lang="ar-SA" sz="1800" dirty="0">
                <a:effectLst/>
                <a:latin typeface="Calibri" panose="020F0502020204030204" pitchFamily="34" charset="0"/>
                <a:ea typeface="Calibri" panose="020F0502020204030204" pitchFamily="34" charset="0"/>
                <a:cs typeface="Arial" panose="020B0604020202020204" pitchFamily="34" charset="0"/>
              </a:rPr>
              <a:t>.</a:t>
            </a:r>
            <a:endParaRPr lang="en-US" sz="18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3845781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ربع نص 2">
            <a:extLst>
              <a:ext uri="{FF2B5EF4-FFF2-40B4-BE49-F238E27FC236}">
                <a16:creationId xmlns:a16="http://schemas.microsoft.com/office/drawing/2014/main" id="{04437B96-4843-400A-9FB4-D46CDC3E1E3D}"/>
              </a:ext>
            </a:extLst>
          </p:cNvPr>
          <p:cNvSpPr txBox="1"/>
          <p:nvPr/>
        </p:nvSpPr>
        <p:spPr>
          <a:xfrm>
            <a:off x="238125" y="-95251"/>
            <a:ext cx="11953875" cy="6842066"/>
          </a:xfrm>
          <a:prstGeom prst="rect">
            <a:avLst/>
          </a:prstGeom>
          <a:noFill/>
        </p:spPr>
        <p:txBody>
          <a:bodyPr wrap="square">
            <a:spAutoFit/>
          </a:bodyPr>
          <a:lstStyle/>
          <a:p>
            <a:pPr algn="r" rtl="1">
              <a:lnSpc>
                <a:spcPct val="107000"/>
              </a:lnSpc>
              <a:spcAft>
                <a:spcPts val="800"/>
              </a:spcAft>
            </a:pPr>
            <a:r>
              <a:rPr lang="ar-SA" sz="2400" b="1" dirty="0">
                <a:effectLst/>
                <a:latin typeface="Calibri" panose="020F0502020204030204" pitchFamily="34" charset="0"/>
                <a:ea typeface="Calibri" panose="020F0502020204030204" pitchFamily="34" charset="0"/>
                <a:cs typeface="Arial" panose="020B0604020202020204" pitchFamily="34" charset="0"/>
              </a:rPr>
              <a:t>الاهتمام بظاهرة التنمر في الجامعات</a:t>
            </a:r>
            <a:endParaRPr lang="en-US" sz="2400" b="1"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2000" dirty="0">
                <a:effectLst/>
                <a:latin typeface="Calibri" panose="020F0502020204030204" pitchFamily="34" charset="0"/>
                <a:ea typeface="Calibri" panose="020F0502020204030204" pitchFamily="34" charset="0"/>
                <a:cs typeface="Arial" panose="020B0604020202020204" pitchFamily="34" charset="0"/>
              </a:rPr>
              <a:t>ان الاهتمام بظاهرة التنمر بدأ في السبعينيات من القرن الماضي في معظم دول العالم، عندما شاع انتحار بعض الطلبة جرّاء تنمر رفقاءهم عليهم، وحين اكتشفت في الثمانينيات اليابان بأن ثلث طلبة مدارسها الثانوية تعرضوا للتنمر، لهذا أخذت دول كثيرة تهتم بهذه الظاهرة و </a:t>
            </a:r>
            <a:r>
              <a:rPr lang="ar-SA" sz="2000" dirty="0" err="1">
                <a:effectLst/>
                <a:latin typeface="Calibri" panose="020F0502020204030204" pitchFamily="34" charset="0"/>
                <a:ea typeface="Calibri" panose="020F0502020204030204" pitchFamily="34" charset="0"/>
                <a:cs typeface="Arial" panose="020B0604020202020204" pitchFamily="34" charset="0"/>
              </a:rPr>
              <a:t>تتدارسها</a:t>
            </a:r>
            <a:r>
              <a:rPr lang="ar-SA" sz="2000" dirty="0">
                <a:effectLst/>
                <a:latin typeface="Calibri" panose="020F0502020204030204" pitchFamily="34" charset="0"/>
                <a:ea typeface="Calibri" panose="020F0502020204030204" pitchFamily="34" charset="0"/>
                <a:cs typeface="Arial" panose="020B0604020202020204" pitchFamily="34" charset="0"/>
              </a:rPr>
              <a:t>, لكون سلوك التنمر اصبح مشكلة واسعة الانتشار في جميع دول العالم ونسبة وجود هذه المشكلة تختلف من بلد إلى آخر. ويُعد العالم النرويجي دان </a:t>
            </a:r>
            <a:r>
              <a:rPr lang="ar-SA" sz="2000" dirty="0" err="1">
                <a:effectLst/>
                <a:latin typeface="Calibri" panose="020F0502020204030204" pitchFamily="34" charset="0"/>
                <a:ea typeface="Calibri" panose="020F0502020204030204" pitchFamily="34" charset="0"/>
                <a:cs typeface="Arial" panose="020B0604020202020204" pitchFamily="34" charset="0"/>
              </a:rPr>
              <a:t>أولويس</a:t>
            </a:r>
            <a:r>
              <a:rPr lang="ar-SA" sz="2000" dirty="0">
                <a:effectLst/>
                <a:latin typeface="Calibri" panose="020F0502020204030204" pitchFamily="34" charset="0"/>
                <a:ea typeface="Calibri" panose="020F0502020204030204" pitchFamily="34" charset="0"/>
                <a:cs typeface="Arial" panose="020B0604020202020204" pitchFamily="34" charset="0"/>
              </a:rPr>
              <a:t> (</a:t>
            </a:r>
            <a:r>
              <a:rPr lang="en-US" sz="2000" dirty="0">
                <a:effectLst/>
                <a:latin typeface="Calibri" panose="020F0502020204030204" pitchFamily="34" charset="0"/>
                <a:ea typeface="Calibri" panose="020F0502020204030204" pitchFamily="34" charset="0"/>
                <a:cs typeface="Arial" panose="020B0604020202020204" pitchFamily="34" charset="0"/>
              </a:rPr>
              <a:t>Olweus</a:t>
            </a:r>
            <a:r>
              <a:rPr lang="ar-SA" sz="2000" dirty="0">
                <a:effectLst/>
                <a:latin typeface="Calibri" panose="020F0502020204030204" pitchFamily="34" charset="0"/>
                <a:ea typeface="Calibri" panose="020F0502020204030204" pitchFamily="34" charset="0"/>
                <a:cs typeface="Arial" panose="020B0604020202020204" pitchFamily="34" charset="0"/>
              </a:rPr>
              <a:t>) أول من أشار إلى مصطلح التنمر في عام (1978) . وفي بريطانيا بدأت البحوث والدراسات عن مشكلة التنمر في عام (1992) .</a:t>
            </a:r>
            <a:endParaRPr lang="en-US" sz="20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2000" dirty="0">
                <a:effectLst/>
                <a:latin typeface="Calibri" panose="020F0502020204030204" pitchFamily="34" charset="0"/>
                <a:ea typeface="Calibri" panose="020F0502020204030204" pitchFamily="34" charset="0"/>
                <a:cs typeface="Arial" panose="020B0604020202020204" pitchFamily="34" charset="0"/>
              </a:rPr>
              <a:t>وقد حددت سميث (</a:t>
            </a:r>
            <a:r>
              <a:rPr lang="en-US" sz="2000" dirty="0">
                <a:effectLst/>
                <a:latin typeface="Calibri" panose="020F0502020204030204" pitchFamily="34" charset="0"/>
                <a:ea typeface="Calibri" panose="020F0502020204030204" pitchFamily="34" charset="0"/>
                <a:cs typeface="Arial" panose="020B0604020202020204" pitchFamily="34" charset="0"/>
              </a:rPr>
              <a:t>Smith</a:t>
            </a:r>
            <a:r>
              <a:rPr lang="ar-SA" sz="2000" dirty="0">
                <a:effectLst/>
                <a:latin typeface="Calibri" panose="020F0502020204030204" pitchFamily="34" charset="0"/>
                <a:ea typeface="Calibri" panose="020F0502020204030204" pitchFamily="34" charset="0"/>
                <a:cs typeface="Arial" panose="020B0604020202020204" pitchFamily="34" charset="0"/>
              </a:rPr>
              <a:t>) أسباب الاهتمام بهذه الظاهرة فيما يلي:</a:t>
            </a:r>
            <a:endParaRPr lang="en-US" sz="20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2000" dirty="0">
                <a:effectLst/>
                <a:latin typeface="Calibri" panose="020F0502020204030204" pitchFamily="34" charset="0"/>
                <a:ea typeface="Calibri" panose="020F0502020204030204" pitchFamily="34" charset="0"/>
                <a:cs typeface="Arial" panose="020B0604020202020204" pitchFamily="34" charset="0"/>
              </a:rPr>
              <a:t>- الآثار المترتبة عليها تدفع الطلبة للانتحار أو حتى التفكير فيه.</a:t>
            </a:r>
            <a:endParaRPr lang="en-US" sz="20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2000" dirty="0">
                <a:effectLst/>
                <a:latin typeface="Calibri" panose="020F0502020204030204" pitchFamily="34" charset="0"/>
                <a:ea typeface="Calibri" panose="020F0502020204030204" pitchFamily="34" charset="0"/>
                <a:cs typeface="Arial" panose="020B0604020202020204" pitchFamily="34" charset="0"/>
              </a:rPr>
              <a:t>- إدراك الأهالي للمشكلة وضغطهم على المدارس لوقفها.</a:t>
            </a:r>
            <a:endParaRPr lang="en-US" sz="20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2000" dirty="0">
                <a:effectLst/>
                <a:latin typeface="Calibri" panose="020F0502020204030204" pitchFamily="34" charset="0"/>
                <a:ea typeface="Calibri" panose="020F0502020204030204" pitchFamily="34" charset="0"/>
                <a:cs typeface="Arial" panose="020B0604020202020204" pitchFamily="34" charset="0"/>
              </a:rPr>
              <a:t>- خطورة ثقافة "البقاء للأقوى" على الأخلاق.</a:t>
            </a:r>
            <a:endParaRPr lang="en-US" sz="20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2000" dirty="0">
                <a:effectLst/>
                <a:latin typeface="Calibri" panose="020F0502020204030204" pitchFamily="34" charset="0"/>
                <a:ea typeface="Calibri" panose="020F0502020204030204" pitchFamily="34" charset="0"/>
                <a:cs typeface="Arial" panose="020B0604020202020204" pitchFamily="34" charset="0"/>
              </a:rPr>
              <a:t>وقد بدأ الاهتمام بظاهرة التنمر في البيئة الجامعية , كون التنمر أصبح مشكلة تربوية واجتماعية بالغة الخطورة في الوسط الجامعي الذي يحتاج بيئة تربوية آمنة .</a:t>
            </a:r>
            <a:endParaRPr lang="en-US" sz="20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2000" dirty="0">
                <a:effectLst/>
                <a:latin typeface="Calibri" panose="020F0502020204030204" pitchFamily="34" charset="0"/>
                <a:ea typeface="Calibri" panose="020F0502020204030204" pitchFamily="34" charset="0"/>
                <a:cs typeface="Arial" panose="020B0604020202020204" pitchFamily="34" charset="0"/>
              </a:rPr>
              <a:t>وبما أن سلوك التنمر يؤثر سلبياً في مهام وانجازات الطلبة وتعليمهم ، فهو يسهم في تشكيل بيئة غير آمنة لهم وبالخصوص اثناء الدراسة , وعلى الرغم من أن المسؤولين عنهم يحاولون دائماً توفير بيئة آمنه، إلا أن نسبة كبيرة من الطلبة يكونون ضحايا تنمر الأقران , وغالباً ما يشعر ضحايا التنمر بعدم السعادة ويعانون من الخوف والقلق والوحدة النفسية وتقدير منخفض للذات , ومن المحتمل أن يحاولوا تجنب التعليمات والقوانين و التفاعل الاجتماعي وذلك للهرب من تنمر الأقران , ولهذا فإن تعرضهم باستمرار لسلوك التنمر قد يقود إلى عرقلة نموهم الانفعالي والاجتماعي والدراسي.</a:t>
            </a:r>
            <a:endParaRPr lang="en-US" sz="2000" dirty="0">
              <a:effectLst/>
              <a:latin typeface="Calibri" panose="020F0502020204030204" pitchFamily="34" charset="0"/>
              <a:ea typeface="Calibri" panose="020F0502020204030204" pitchFamily="34" charset="0"/>
              <a:cs typeface="Arial" panose="020B0604020202020204" pitchFamily="34" charset="0"/>
            </a:endParaRPr>
          </a:p>
          <a:p>
            <a:pPr algn="r"/>
            <a:r>
              <a:rPr lang="ar-SA" sz="2000" dirty="0">
                <a:effectLst/>
                <a:latin typeface="Calibri" panose="020F0502020204030204" pitchFamily="34" charset="0"/>
                <a:ea typeface="Calibri" panose="020F0502020204030204" pitchFamily="34" charset="0"/>
                <a:cs typeface="Arial" panose="020B0604020202020204" pitchFamily="34" charset="0"/>
              </a:rPr>
              <a:t>ان التنمر يعد مشكلة تربوية ونفسية واجتماعية مهمة لدى طلبة الجامعات للأهمية التي يمرونّ بها , إذ تتسم هذه المرحلة بمتطلبات وخصائص عديدة ، ومن بينها التغيرات الجسمية والعقلية والانفعالية والاجتماعية السريعة نسبياً التي تحتاج إلى وعي من قبل الاساتذة وأولياء الأمور والمجتمع وتعاون الجميع على تهذيب السلوك السلبي ومن ضمنة سلوك التنمر </a:t>
            </a:r>
            <a:endParaRPr lang="ar-IQ" sz="2000" dirty="0"/>
          </a:p>
        </p:txBody>
      </p:sp>
    </p:spTree>
    <p:extLst>
      <p:ext uri="{BB962C8B-B14F-4D97-AF65-F5344CB8AC3E}">
        <p14:creationId xmlns:p14="http://schemas.microsoft.com/office/powerpoint/2010/main" val="39675327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ربع نص 2">
            <a:extLst>
              <a:ext uri="{FF2B5EF4-FFF2-40B4-BE49-F238E27FC236}">
                <a16:creationId xmlns:a16="http://schemas.microsoft.com/office/drawing/2014/main" id="{DB4C68E2-2E22-4B57-9BC5-7171EEFA1F56}"/>
              </a:ext>
            </a:extLst>
          </p:cNvPr>
          <p:cNvSpPr txBox="1"/>
          <p:nvPr/>
        </p:nvSpPr>
        <p:spPr>
          <a:xfrm>
            <a:off x="276225" y="474345"/>
            <a:ext cx="11982450" cy="5909310"/>
          </a:xfrm>
          <a:prstGeom prst="rect">
            <a:avLst/>
          </a:prstGeom>
          <a:noFill/>
        </p:spPr>
        <p:txBody>
          <a:bodyPr wrap="square">
            <a:spAutoFit/>
          </a:bodyPr>
          <a:lstStyle/>
          <a:p>
            <a:pPr algn="r"/>
            <a:r>
              <a:rPr lang="ar-SA" sz="2400" dirty="0">
                <a:solidFill>
                  <a:srgbClr val="373331"/>
                </a:solidFill>
                <a:effectLst/>
                <a:latin typeface="Lato" panose="020F0502020204030203" pitchFamily="34" charset="0"/>
                <a:ea typeface="Calibri" panose="020F0502020204030204" pitchFamily="34" charset="0"/>
                <a:cs typeface="Arial" panose="020B0604020202020204" pitchFamily="34" charset="0"/>
              </a:rPr>
              <a:t>التنمر الجامعي</a:t>
            </a:r>
          </a:p>
          <a:p>
            <a:pPr algn="r"/>
            <a:br>
              <a:rPr lang="en-US" sz="2400" dirty="0">
                <a:solidFill>
                  <a:srgbClr val="373331"/>
                </a:solidFill>
                <a:effectLst/>
                <a:latin typeface="Lato" panose="020F0502020204030203" pitchFamily="34" charset="0"/>
                <a:ea typeface="Calibri" panose="020F0502020204030204" pitchFamily="34" charset="0"/>
                <a:cs typeface="Arial" panose="020B0604020202020204" pitchFamily="34" charset="0"/>
              </a:rPr>
            </a:br>
            <a:r>
              <a:rPr lang="ar-SA" sz="2400" dirty="0">
                <a:solidFill>
                  <a:srgbClr val="373331"/>
                </a:solidFill>
                <a:effectLst/>
                <a:latin typeface="Lato" panose="020F0502020204030203" pitchFamily="34" charset="0"/>
                <a:ea typeface="Calibri" panose="020F0502020204030204" pitchFamily="34" charset="0"/>
                <a:cs typeface="Arial" panose="020B0604020202020204" pitchFamily="34" charset="0"/>
              </a:rPr>
              <a:t>التنمر في الجامعات أو تسلط الأقران فيها هو نوع من أنواع التنمر الذي يحدث في البيئات التعليمية. ولكي يعتبر بمثابة تنمر فيجب أن يستوفي عددًا من المعايير وتشمل النية العدائية والتكرار والمضايقة والاستفزاز. يمكن أن يكون للتنمر الجامعي مجموعة واسعة من التأثيرات على الطلاب المتنمر عليهم منها الغضب والاكتئاب والتوتر والانتحار. ويمكن للمُتنمر عليه أن يصاب باضطرابات اجتماعية مختلفة، أو تتوفر لديه فرصة أكبر للانخراط في الأنشطة الإجرامية</a:t>
            </a:r>
            <a:r>
              <a:rPr lang="en-US" sz="2400" dirty="0">
                <a:solidFill>
                  <a:srgbClr val="373331"/>
                </a:solidFill>
                <a:effectLst/>
                <a:latin typeface="Lato" panose="020F0502020204030203" pitchFamily="34" charset="0"/>
                <a:ea typeface="Calibri" panose="020F0502020204030204" pitchFamily="34" charset="0"/>
                <a:cs typeface="Arial" panose="020B0604020202020204" pitchFamily="34" charset="0"/>
              </a:rPr>
              <a:t>.</a:t>
            </a:r>
            <a:br>
              <a:rPr lang="en-US" sz="2400" dirty="0">
                <a:solidFill>
                  <a:srgbClr val="373331"/>
                </a:solidFill>
                <a:effectLst/>
                <a:latin typeface="Lato" panose="020F0502020204030203" pitchFamily="34" charset="0"/>
                <a:ea typeface="Calibri" panose="020F0502020204030204" pitchFamily="34" charset="0"/>
                <a:cs typeface="Arial" panose="020B0604020202020204" pitchFamily="34" charset="0"/>
              </a:rPr>
            </a:br>
            <a:r>
              <a:rPr lang="ar-SA" sz="2400" dirty="0">
                <a:solidFill>
                  <a:srgbClr val="373331"/>
                </a:solidFill>
                <a:effectLst/>
                <a:latin typeface="Lato" panose="020F0502020204030203" pitchFamily="34" charset="0"/>
                <a:ea typeface="Calibri" panose="020F0502020204030204" pitchFamily="34" charset="0"/>
                <a:cs typeface="Arial" panose="020B0604020202020204" pitchFamily="34" charset="0"/>
              </a:rPr>
              <a:t>انتشرت ظاهرة التنمر في العديد من الجامعات المختلفة خلال الفترة الأخيرة، سواء كانت تتمثل في السلوك اللفظي أو الجسدي أو الاجتماعي، والذي يتعرض له العديد من الطلبة في جميع الأماكن المختلفة بداية منذ دخولهم الدراسة في الجامعة وصولًا إلى أماكن الدراسة وخلال النشاطات وكلك عبر مواقع التواصل الاجتماعي الإلكترونية، وقد تؤثر الكلمة التي يتفوه بها البعض بغرض التنمر سواء على المدى القصير أو الطويل</a:t>
            </a:r>
            <a:r>
              <a:rPr lang="en-US" sz="2400" dirty="0">
                <a:solidFill>
                  <a:srgbClr val="373331"/>
                </a:solidFill>
                <a:effectLst/>
                <a:latin typeface="Lato" panose="020F0502020204030203" pitchFamily="34" charset="0"/>
                <a:ea typeface="Calibri" panose="020F0502020204030204" pitchFamily="34" charset="0"/>
                <a:cs typeface="Arial" panose="020B0604020202020204" pitchFamily="34" charset="0"/>
              </a:rPr>
              <a:t>.</a:t>
            </a:r>
            <a:br>
              <a:rPr lang="en-US" sz="2400" dirty="0">
                <a:solidFill>
                  <a:srgbClr val="373331"/>
                </a:solidFill>
                <a:effectLst/>
                <a:latin typeface="Lato" panose="020F0502020204030203" pitchFamily="34" charset="0"/>
                <a:ea typeface="Calibri" panose="020F0502020204030204" pitchFamily="34" charset="0"/>
                <a:cs typeface="Arial" panose="020B0604020202020204" pitchFamily="34" charset="0"/>
              </a:rPr>
            </a:br>
            <a:r>
              <a:rPr lang="ar-SA" sz="2400" dirty="0">
                <a:solidFill>
                  <a:srgbClr val="373331"/>
                </a:solidFill>
                <a:effectLst/>
                <a:latin typeface="Lato" panose="020F0502020204030203" pitchFamily="34" charset="0"/>
                <a:ea typeface="Calibri" panose="020F0502020204030204" pitchFamily="34" charset="0"/>
                <a:cs typeface="Arial" panose="020B0604020202020204" pitchFamily="34" charset="0"/>
              </a:rPr>
              <a:t>وأصبح التنمر منتشرًا بين طلبة الجامعات ما يجعل العديد منهم عرضه </a:t>
            </a:r>
            <a:r>
              <a:rPr lang="ar-SA" sz="2400" dirty="0" err="1">
                <a:solidFill>
                  <a:srgbClr val="373331"/>
                </a:solidFill>
                <a:effectLst/>
                <a:latin typeface="Lato" panose="020F0502020204030203" pitchFamily="34" charset="0"/>
                <a:ea typeface="Calibri" panose="020F0502020204030204" pitchFamily="34" charset="0"/>
                <a:cs typeface="Arial" panose="020B0604020202020204" pitchFamily="34" charset="0"/>
              </a:rPr>
              <a:t>للإكتئاب</a:t>
            </a:r>
            <a:r>
              <a:rPr lang="ar-SA" sz="2400" dirty="0">
                <a:solidFill>
                  <a:srgbClr val="373331"/>
                </a:solidFill>
                <a:effectLst/>
                <a:latin typeface="Lato" panose="020F0502020204030203" pitchFamily="34" charset="0"/>
                <a:ea typeface="Calibri" panose="020F0502020204030204" pitchFamily="34" charset="0"/>
                <a:cs typeface="Arial" panose="020B0604020202020204" pitchFamily="34" charset="0"/>
              </a:rPr>
              <a:t> والرهاب الاجتماعي، إضافة إلى مواجهة العديد من الصعوبات في التعامل داخل الجامعة أو الدراسة الأمر الذي من الممكن أن يؤدي إلى الانتحار وتعاطي المخدرات</a:t>
            </a:r>
            <a:r>
              <a:rPr lang="en-US" sz="2400" dirty="0">
                <a:solidFill>
                  <a:srgbClr val="373331"/>
                </a:solidFill>
                <a:effectLst/>
                <a:latin typeface="Lato" panose="020F0502020204030203" pitchFamily="34" charset="0"/>
                <a:ea typeface="Calibri" panose="020F0502020204030204" pitchFamily="34" charset="0"/>
                <a:cs typeface="Arial" panose="020B0604020202020204" pitchFamily="34" charset="0"/>
              </a:rPr>
              <a:t>.</a:t>
            </a:r>
            <a:br>
              <a:rPr lang="en-US" sz="2400" dirty="0">
                <a:solidFill>
                  <a:srgbClr val="373331"/>
                </a:solidFill>
                <a:effectLst/>
                <a:latin typeface="Lato" panose="020F0502020204030203" pitchFamily="34" charset="0"/>
                <a:ea typeface="Calibri" panose="020F0502020204030204" pitchFamily="34" charset="0"/>
                <a:cs typeface="Arial" panose="020B0604020202020204" pitchFamily="34" charset="0"/>
              </a:rPr>
            </a:br>
            <a:r>
              <a:rPr lang="ar-SA" sz="2400" dirty="0">
                <a:solidFill>
                  <a:srgbClr val="373331"/>
                </a:solidFill>
                <a:effectLst/>
                <a:latin typeface="Lato" panose="020F0502020204030203" pitchFamily="34" charset="0"/>
                <a:ea typeface="Calibri" panose="020F0502020204030204" pitchFamily="34" charset="0"/>
                <a:cs typeface="Arial" panose="020B0604020202020204" pitchFamily="34" charset="0"/>
              </a:rPr>
              <a:t>إذا اشتبه في أن الطالب تعرض للتنمر أو أصبح هو بنفسه متنمرًا على أقرانه، فهناك عدد من العلامات التحذيرية في سلوكه التي تدل على ذلك. فهناك العديد من البرامج والمنظمات في جميع أنحاء العالم تقدم خدمات للوقاية من التنمر أو معلومات حول كيفية مواجهة الطلبة للتنمر</a:t>
            </a:r>
            <a:r>
              <a:rPr lang="ar-SA" dirty="0">
                <a:solidFill>
                  <a:srgbClr val="373331"/>
                </a:solidFill>
                <a:latin typeface="Lato" panose="020F0502020204030203" pitchFamily="34" charset="0"/>
                <a:ea typeface="Calibri" panose="020F0502020204030204" pitchFamily="34" charset="0"/>
                <a:cs typeface="Arial" panose="020B0604020202020204" pitchFamily="34" charset="0"/>
              </a:rPr>
              <a:t>.</a:t>
            </a:r>
          </a:p>
          <a:p>
            <a:pPr algn="r"/>
            <a:endParaRPr lang="ar-IQ" dirty="0"/>
          </a:p>
        </p:txBody>
      </p:sp>
    </p:spTree>
    <p:extLst>
      <p:ext uri="{BB962C8B-B14F-4D97-AF65-F5344CB8AC3E}">
        <p14:creationId xmlns:p14="http://schemas.microsoft.com/office/powerpoint/2010/main" val="35869576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ربع نص 2">
            <a:extLst>
              <a:ext uri="{FF2B5EF4-FFF2-40B4-BE49-F238E27FC236}">
                <a16:creationId xmlns:a16="http://schemas.microsoft.com/office/drawing/2014/main" id="{01D73091-7B79-4F81-AC3C-25545D6C4788}"/>
              </a:ext>
            </a:extLst>
          </p:cNvPr>
          <p:cNvSpPr txBox="1"/>
          <p:nvPr/>
        </p:nvSpPr>
        <p:spPr>
          <a:xfrm>
            <a:off x="1" y="0"/>
            <a:ext cx="12192000" cy="6799234"/>
          </a:xfrm>
          <a:prstGeom prst="rect">
            <a:avLst/>
          </a:prstGeom>
          <a:noFill/>
        </p:spPr>
        <p:txBody>
          <a:bodyPr wrap="square">
            <a:spAutoFit/>
          </a:bodyPr>
          <a:lstStyle/>
          <a:p>
            <a:pPr algn="r" rtl="1">
              <a:lnSpc>
                <a:spcPct val="107000"/>
              </a:lnSpc>
              <a:spcAft>
                <a:spcPts val="800"/>
              </a:spcAft>
            </a:pPr>
            <a:r>
              <a:rPr lang="ar-SA" sz="3200" b="1" dirty="0">
                <a:effectLst/>
                <a:latin typeface="Calibri" panose="020F0502020204030204" pitchFamily="34" charset="0"/>
                <a:ea typeface="Calibri" panose="020F0502020204030204" pitchFamily="34" charset="0"/>
                <a:cs typeface="Arial" panose="020B0604020202020204" pitchFamily="34" charset="0"/>
              </a:rPr>
              <a:t>أسباب حدوث التنمر الجامعي</a:t>
            </a:r>
            <a:endParaRPr lang="en-US" sz="3200" b="1"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2400" b="1" dirty="0">
                <a:effectLst/>
                <a:latin typeface="Calibri" panose="020F0502020204030204" pitchFamily="34" charset="0"/>
                <a:ea typeface="Calibri" panose="020F0502020204030204" pitchFamily="34" charset="0"/>
                <a:cs typeface="Arial" panose="020B0604020202020204" pitchFamily="34" charset="0"/>
              </a:rPr>
              <a:t>يمكن القول أن الطالب الجامعي ليس متنمرًا بالفطرة ، ولكنه يتعرض لسلسلة من العوامل المحيطة التي تجعله متنمرًا ويكتسب هذه الخاصية من خلال الآتي:،</a:t>
            </a:r>
            <a:endParaRPr lang="en-US" sz="2400" b="1"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en-US" sz="2400" b="1" dirty="0">
                <a:effectLst/>
                <a:latin typeface="Calibri" panose="020F0502020204030204" pitchFamily="34" charset="0"/>
                <a:ea typeface="Calibri" panose="020F0502020204030204" pitchFamily="34" charset="0"/>
                <a:cs typeface="Arial" panose="020B0604020202020204" pitchFamily="34" charset="0"/>
              </a:rPr>
              <a:t>o</a:t>
            </a:r>
            <a:r>
              <a:rPr lang="ar-SA" sz="2400" b="1" dirty="0">
                <a:effectLst/>
                <a:latin typeface="Calibri" panose="020F0502020204030204" pitchFamily="34" charset="0"/>
                <a:ea typeface="Calibri" panose="020F0502020204030204" pitchFamily="34" charset="0"/>
                <a:cs typeface="Arial" panose="020B0604020202020204" pitchFamily="34" charset="0"/>
              </a:rPr>
              <a:t> قلة الثقة بالنفس.</a:t>
            </a:r>
            <a:endParaRPr lang="en-US" sz="2400" b="1"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en-US" sz="2400" b="1" dirty="0">
                <a:effectLst/>
                <a:latin typeface="Calibri" panose="020F0502020204030204" pitchFamily="34" charset="0"/>
                <a:ea typeface="Calibri" panose="020F0502020204030204" pitchFamily="34" charset="0"/>
                <a:cs typeface="Arial" panose="020B0604020202020204" pitchFamily="34" charset="0"/>
              </a:rPr>
              <a:t>o</a:t>
            </a:r>
            <a:r>
              <a:rPr lang="ar-SA" sz="2400" b="1" dirty="0">
                <a:effectLst/>
                <a:latin typeface="Calibri" panose="020F0502020204030204" pitchFamily="34" charset="0"/>
                <a:ea typeface="Calibri" panose="020F0502020204030204" pitchFamily="34" charset="0"/>
                <a:cs typeface="Arial" panose="020B0604020202020204" pitchFamily="34" charset="0"/>
              </a:rPr>
              <a:t> عدم وجود جوانب دينية.</a:t>
            </a:r>
            <a:endParaRPr lang="en-US" sz="2400" b="1"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en-US" sz="2400" b="1" dirty="0">
                <a:effectLst/>
                <a:latin typeface="Calibri" panose="020F0502020204030204" pitchFamily="34" charset="0"/>
                <a:ea typeface="Calibri" panose="020F0502020204030204" pitchFamily="34" charset="0"/>
                <a:cs typeface="Arial" panose="020B0604020202020204" pitchFamily="34" charset="0"/>
              </a:rPr>
              <a:t>o</a:t>
            </a:r>
            <a:r>
              <a:rPr lang="ar-SA" sz="2400" b="1" dirty="0">
                <a:effectLst/>
                <a:latin typeface="Calibri" panose="020F0502020204030204" pitchFamily="34" charset="0"/>
                <a:ea typeface="Calibri" panose="020F0502020204030204" pitchFamily="34" charset="0"/>
                <a:cs typeface="Arial" panose="020B0604020202020204" pitchFamily="34" charset="0"/>
              </a:rPr>
              <a:t> التواجد في بيئة اجتماعية سيئة سواء كانت اقتصادية أو عائلية (عدم استقرار أسري) وغيرها.</a:t>
            </a:r>
            <a:endParaRPr lang="en-US" sz="2400" b="1"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en-US" sz="2400" b="1" dirty="0">
                <a:effectLst/>
                <a:latin typeface="Calibri" panose="020F0502020204030204" pitchFamily="34" charset="0"/>
                <a:ea typeface="Calibri" panose="020F0502020204030204" pitchFamily="34" charset="0"/>
                <a:cs typeface="Arial" panose="020B0604020202020204" pitchFamily="34" charset="0"/>
              </a:rPr>
              <a:t>o</a:t>
            </a:r>
            <a:r>
              <a:rPr lang="ar-SA" sz="2400" b="1" dirty="0">
                <a:effectLst/>
                <a:latin typeface="Calibri" panose="020F0502020204030204" pitchFamily="34" charset="0"/>
                <a:ea typeface="Calibri" panose="020F0502020204030204" pitchFamily="34" charset="0"/>
                <a:cs typeface="Arial" panose="020B0604020202020204" pitchFamily="34" charset="0"/>
              </a:rPr>
              <a:t> إعاقة مرضية أو ذهنية جعلته يمارس أسلوبًا عدوانيًا.</a:t>
            </a:r>
            <a:endParaRPr lang="en-US" sz="2400" b="1"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en-US" sz="2400" b="1" dirty="0">
                <a:effectLst/>
                <a:latin typeface="Calibri" panose="020F0502020204030204" pitchFamily="34" charset="0"/>
                <a:ea typeface="Calibri" panose="020F0502020204030204" pitchFamily="34" charset="0"/>
                <a:cs typeface="Arial" panose="020B0604020202020204" pitchFamily="34" charset="0"/>
              </a:rPr>
              <a:t>o</a:t>
            </a:r>
            <a:r>
              <a:rPr lang="ar-SA" sz="2400" b="1" dirty="0">
                <a:effectLst/>
                <a:latin typeface="Calibri" panose="020F0502020204030204" pitchFamily="34" charset="0"/>
                <a:ea typeface="Calibri" panose="020F0502020204030204" pitchFamily="34" charset="0"/>
                <a:cs typeface="Arial" panose="020B0604020202020204" pitchFamily="34" charset="0"/>
              </a:rPr>
              <a:t> يعاني من عنف جسدي أو نفسي.</a:t>
            </a:r>
            <a:endParaRPr lang="en-US" sz="2400" b="1"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en-US" sz="2400" b="1" dirty="0">
                <a:effectLst/>
                <a:latin typeface="Calibri" panose="020F0502020204030204" pitchFamily="34" charset="0"/>
                <a:ea typeface="Calibri" panose="020F0502020204030204" pitchFamily="34" charset="0"/>
                <a:cs typeface="Arial" panose="020B0604020202020204" pitchFamily="34" charset="0"/>
              </a:rPr>
              <a:t>o</a:t>
            </a:r>
            <a:r>
              <a:rPr lang="ar-SA" sz="2400" b="1" dirty="0">
                <a:effectLst/>
                <a:latin typeface="Calibri" panose="020F0502020204030204" pitchFamily="34" charset="0"/>
                <a:ea typeface="Calibri" panose="020F0502020204030204" pitchFamily="34" charset="0"/>
                <a:cs typeface="Arial" panose="020B0604020202020204" pitchFamily="34" charset="0"/>
              </a:rPr>
              <a:t> ضعف المهارات الاجتماعية.</a:t>
            </a:r>
            <a:endParaRPr lang="en-US" sz="2400" b="1"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en-US" sz="2400" b="1" dirty="0">
                <a:effectLst/>
                <a:latin typeface="Calibri" panose="020F0502020204030204" pitchFamily="34" charset="0"/>
                <a:ea typeface="Calibri" panose="020F0502020204030204" pitchFamily="34" charset="0"/>
                <a:cs typeface="Arial" panose="020B0604020202020204" pitchFamily="34" charset="0"/>
              </a:rPr>
              <a:t>o</a:t>
            </a:r>
            <a:r>
              <a:rPr lang="ar-SA" sz="2400" b="1" dirty="0">
                <a:effectLst/>
                <a:latin typeface="Calibri" panose="020F0502020204030204" pitchFamily="34" charset="0"/>
                <a:ea typeface="Calibri" panose="020F0502020204030204" pitchFamily="34" charset="0"/>
                <a:cs typeface="Arial" panose="020B0604020202020204" pitchFamily="34" charset="0"/>
              </a:rPr>
              <a:t> فالحياة الغنية قد تجعل الإنسان متعجرفًا ومتعجرفًا ، ويعتقد أنه أفضل من غيره.</a:t>
            </a:r>
            <a:endParaRPr lang="en-US" sz="2400" b="1"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en-US" sz="2400" b="1" dirty="0">
                <a:effectLst/>
                <a:latin typeface="Calibri" panose="020F0502020204030204" pitchFamily="34" charset="0"/>
                <a:ea typeface="Calibri" panose="020F0502020204030204" pitchFamily="34" charset="0"/>
                <a:cs typeface="Arial" panose="020B0604020202020204" pitchFamily="34" charset="0"/>
              </a:rPr>
              <a:t>o</a:t>
            </a:r>
            <a:r>
              <a:rPr lang="ar-SA" sz="2400" b="1" dirty="0">
                <a:effectLst/>
                <a:latin typeface="Calibri" panose="020F0502020204030204" pitchFamily="34" charset="0"/>
                <a:ea typeface="Calibri" panose="020F0502020204030204" pitchFamily="34" charset="0"/>
                <a:cs typeface="Arial" panose="020B0604020202020204" pitchFamily="34" charset="0"/>
              </a:rPr>
              <a:t> ممارسة جميع أشكال العنصرية (اللون ، الجنسية ، الدين ، الشكل والمظهر ، المستوى الاجتماعي) في البيئة المحيطة بالجميع.</a:t>
            </a:r>
            <a:endParaRPr lang="en-US" sz="2400" b="1"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en-US" sz="2400" b="1" dirty="0">
                <a:effectLst/>
                <a:latin typeface="Calibri" panose="020F0502020204030204" pitchFamily="34" charset="0"/>
                <a:ea typeface="Calibri" panose="020F0502020204030204" pitchFamily="34" charset="0"/>
                <a:cs typeface="Arial" panose="020B0604020202020204" pitchFamily="34" charset="0"/>
              </a:rPr>
              <a:t>o</a:t>
            </a:r>
            <a:r>
              <a:rPr lang="ar-SA" sz="2400" b="1" dirty="0">
                <a:effectLst/>
                <a:latin typeface="Calibri" panose="020F0502020204030204" pitchFamily="34" charset="0"/>
                <a:ea typeface="Calibri" panose="020F0502020204030204" pitchFamily="34" charset="0"/>
                <a:cs typeface="Arial" panose="020B0604020202020204" pitchFamily="34" charset="0"/>
              </a:rPr>
              <a:t> يعكس تعرضه للتنمر في مرحلة ما من حياته التهديد الذي كان </a:t>
            </a:r>
            <a:r>
              <a:rPr lang="ar-SA" sz="2400" b="1" dirty="0" err="1">
                <a:effectLst/>
                <a:latin typeface="Calibri" panose="020F0502020204030204" pitchFamily="34" charset="0"/>
                <a:ea typeface="Calibri" panose="020F0502020204030204" pitchFamily="34" charset="0"/>
                <a:cs typeface="Arial" panose="020B0604020202020204" pitchFamily="34" charset="0"/>
              </a:rPr>
              <a:t>يواجهه</a:t>
            </a:r>
            <a:r>
              <a:rPr lang="ar-SA" sz="2400" b="1" dirty="0">
                <a:effectLst/>
                <a:latin typeface="Calibri" panose="020F0502020204030204" pitchFamily="34" charset="0"/>
                <a:ea typeface="Calibri" panose="020F0502020204030204" pitchFamily="34" charset="0"/>
                <a:cs typeface="Arial" panose="020B0604020202020204" pitchFamily="34" charset="0"/>
              </a:rPr>
              <a:t>.</a:t>
            </a:r>
            <a:endParaRPr lang="en-US" sz="2400" b="1"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en-US" sz="2400" b="1" dirty="0">
                <a:effectLst/>
                <a:latin typeface="Calibri" panose="020F0502020204030204" pitchFamily="34" charset="0"/>
                <a:ea typeface="Calibri" panose="020F0502020204030204" pitchFamily="34" charset="0"/>
                <a:cs typeface="Arial" panose="020B0604020202020204" pitchFamily="34" charset="0"/>
              </a:rPr>
              <a:t>o</a:t>
            </a:r>
            <a:r>
              <a:rPr lang="ar-SA" sz="2400" b="1" dirty="0">
                <a:effectLst/>
                <a:latin typeface="Calibri" panose="020F0502020204030204" pitchFamily="34" charset="0"/>
                <a:ea typeface="Calibri" panose="020F0502020204030204" pitchFamily="34" charset="0"/>
                <a:cs typeface="Arial" panose="020B0604020202020204" pitchFamily="34" charset="0"/>
              </a:rPr>
              <a:t> الحرمان الاقتصادي أو العاطفي أو الاجتماعي يجعل الشخص قادرًا على دفعه للتعويض عن التنمر.</a:t>
            </a:r>
            <a:endParaRPr lang="en-US" sz="2400" b="1"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3697799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ربع نص 2">
            <a:extLst>
              <a:ext uri="{FF2B5EF4-FFF2-40B4-BE49-F238E27FC236}">
                <a16:creationId xmlns:a16="http://schemas.microsoft.com/office/drawing/2014/main" id="{DEE6121F-F6EB-4CBD-851B-229E58AD0177}"/>
              </a:ext>
            </a:extLst>
          </p:cNvPr>
          <p:cNvSpPr txBox="1"/>
          <p:nvPr/>
        </p:nvSpPr>
        <p:spPr>
          <a:xfrm>
            <a:off x="238126" y="361951"/>
            <a:ext cx="11953874" cy="6735568"/>
          </a:xfrm>
          <a:prstGeom prst="rect">
            <a:avLst/>
          </a:prstGeom>
          <a:noFill/>
        </p:spPr>
        <p:txBody>
          <a:bodyPr wrap="square">
            <a:spAutoFit/>
          </a:bodyPr>
          <a:lstStyle/>
          <a:p>
            <a:pPr algn="r" rtl="1">
              <a:lnSpc>
                <a:spcPct val="107000"/>
              </a:lnSpc>
              <a:spcAft>
                <a:spcPts val="800"/>
              </a:spcAft>
            </a:pPr>
            <a:r>
              <a:rPr lang="ar-SA" sz="3200" b="1" dirty="0">
                <a:solidFill>
                  <a:srgbClr val="373331"/>
                </a:solidFill>
                <a:effectLst/>
                <a:latin typeface="Lato" panose="020F0502020204030203" pitchFamily="34" charset="0"/>
                <a:ea typeface="Calibri" panose="020F0502020204030204" pitchFamily="34" charset="0"/>
                <a:cs typeface="Arial" panose="020B0604020202020204" pitchFamily="34" charset="0"/>
              </a:rPr>
              <a:t>الوقاية من التنمر</a:t>
            </a:r>
            <a:br>
              <a:rPr lang="en-US" sz="2400" b="1" dirty="0">
                <a:solidFill>
                  <a:srgbClr val="373331"/>
                </a:solidFill>
                <a:effectLst/>
                <a:latin typeface="Lato" panose="020F0502020204030203" pitchFamily="34" charset="0"/>
                <a:ea typeface="Calibri" panose="020F0502020204030204" pitchFamily="34" charset="0"/>
                <a:cs typeface="Arial" panose="020B0604020202020204" pitchFamily="34" charset="0"/>
              </a:rPr>
            </a:br>
            <a:r>
              <a:rPr lang="ar-SA" sz="2400" b="1" dirty="0">
                <a:solidFill>
                  <a:srgbClr val="373331"/>
                </a:solidFill>
                <a:effectLst/>
                <a:latin typeface="Lato" panose="020F0502020204030203" pitchFamily="34" charset="0"/>
                <a:ea typeface="Calibri" panose="020F0502020204030204" pitchFamily="34" charset="0"/>
                <a:cs typeface="Arial" panose="020B0604020202020204" pitchFamily="34" charset="0"/>
              </a:rPr>
              <a:t>أظهرت الدراسات أن برامج التنمّر التي تم إعدادها في </a:t>
            </a:r>
            <a:r>
              <a:rPr lang="ar-SA" sz="2400" b="1" dirty="0" err="1">
                <a:solidFill>
                  <a:srgbClr val="373331"/>
                </a:solidFill>
                <a:effectLst/>
                <a:latin typeface="Lato" panose="020F0502020204030203" pitchFamily="34" charset="0"/>
                <a:ea typeface="Calibri" panose="020F0502020204030204" pitchFamily="34" charset="0"/>
                <a:cs typeface="Arial" panose="020B0604020202020204" pitchFamily="34" charset="0"/>
              </a:rPr>
              <a:t>في</a:t>
            </a:r>
            <a:r>
              <a:rPr lang="ar-SA" sz="2400" b="1" dirty="0">
                <a:solidFill>
                  <a:srgbClr val="373331"/>
                </a:solidFill>
                <a:effectLst/>
                <a:latin typeface="Lato" panose="020F0502020204030203" pitchFamily="34" charset="0"/>
                <a:ea typeface="Calibri" panose="020F0502020204030204" pitchFamily="34" charset="0"/>
                <a:cs typeface="Arial" panose="020B0604020202020204" pitchFamily="34" charset="0"/>
              </a:rPr>
              <a:t> بعض الجامعات بمساعدة الموظفين وأعضاء هيئة التدريس، قد أظهرت أنها تقلل من وقوع الأقران ضحية والبلطجة. كما أن حالات التنمّر قد تنخفض بشكل ملحوظ عندما لا يوافق الطلاب أنفسهم على التنمّر</a:t>
            </a:r>
            <a:r>
              <a:rPr lang="en-US" sz="2400" b="1" dirty="0">
                <a:solidFill>
                  <a:srgbClr val="373331"/>
                </a:solidFill>
                <a:effectLst/>
                <a:latin typeface="Lato" panose="020F0502020204030203" pitchFamily="34" charset="0"/>
                <a:ea typeface="Calibri" panose="020F0502020204030204" pitchFamily="34" charset="0"/>
                <a:cs typeface="Arial" panose="020B0604020202020204" pitchFamily="34" charset="0"/>
              </a:rPr>
              <a:t>.</a:t>
            </a:r>
            <a:br>
              <a:rPr lang="en-US" sz="2400" b="1" dirty="0">
                <a:solidFill>
                  <a:srgbClr val="373331"/>
                </a:solidFill>
                <a:effectLst/>
                <a:latin typeface="Lato" panose="020F0502020204030203" pitchFamily="34" charset="0"/>
                <a:ea typeface="Calibri" panose="020F0502020204030204" pitchFamily="34" charset="0"/>
                <a:cs typeface="Arial" panose="020B0604020202020204" pitchFamily="34" charset="0"/>
              </a:rPr>
            </a:br>
            <a:r>
              <a:rPr lang="ar-SA" sz="2400" b="1" dirty="0">
                <a:solidFill>
                  <a:srgbClr val="373331"/>
                </a:solidFill>
                <a:effectLst/>
                <a:latin typeface="Lato" panose="020F0502020204030203" pitchFamily="34" charset="0"/>
                <a:ea typeface="Calibri" panose="020F0502020204030204" pitchFamily="34" charset="0"/>
                <a:cs typeface="Arial" panose="020B0604020202020204" pitchFamily="34" charset="0"/>
              </a:rPr>
              <a:t>تدابير مثل زيادة الوعي، [المتناقض] عدم التسامح مع القتال، أو وضع الطلاب المضطرين في نفس المجموعة أو غرفة الصف هي في الواقع غير فعالة في الحد من البلطجة؛ وتشمل الطرق الفعالة زيادة التعاطف مع الضحايا؛ اعتماد برنامج يشمل المدرسين والطلاب والآباء؛ ويؤدي الطلاب جهود مكافحة التنمّر. يرتبط النجاح بشكل أكبر بتدخلات البدء في سن مبكرة، مع تقويم البرامج باستمرار من أجل الفعالية، وبمطالبة بعض الطلاب ببساطة بأخذ دروس عبر الإنترنت لتجنب السباب في الجامعة</a:t>
            </a:r>
            <a:r>
              <a:rPr lang="en-US" sz="2400" b="1" dirty="0">
                <a:solidFill>
                  <a:srgbClr val="373331"/>
                </a:solidFill>
                <a:effectLst/>
                <a:latin typeface="Lato" panose="020F0502020204030203" pitchFamily="34" charset="0"/>
                <a:ea typeface="Calibri" panose="020F0502020204030204" pitchFamily="34" charset="0"/>
                <a:cs typeface="Arial" panose="020B0604020202020204" pitchFamily="34" charset="0"/>
              </a:rPr>
              <a:t>.</a:t>
            </a:r>
            <a:br>
              <a:rPr lang="en-US" sz="2400" b="1" dirty="0">
                <a:solidFill>
                  <a:srgbClr val="373331"/>
                </a:solidFill>
                <a:effectLst/>
                <a:latin typeface="Lato" panose="020F0502020204030203" pitchFamily="34" charset="0"/>
                <a:ea typeface="Calibri" panose="020F0502020204030204" pitchFamily="34" charset="0"/>
                <a:cs typeface="Arial" panose="020B0604020202020204" pitchFamily="34" charset="0"/>
              </a:rPr>
            </a:br>
            <a:r>
              <a:rPr lang="ar-SA" sz="2400" b="1" dirty="0">
                <a:solidFill>
                  <a:srgbClr val="373331"/>
                </a:solidFill>
                <a:effectLst/>
                <a:latin typeface="Lato" panose="020F0502020204030203" pitchFamily="34" charset="0"/>
                <a:ea typeface="Calibri" panose="020F0502020204030204" pitchFamily="34" charset="0"/>
                <a:cs typeface="Arial" panose="020B0604020202020204" pitchFamily="34" charset="0"/>
              </a:rPr>
              <a:t>وضع سياسة لمكافحة الإساءة لجميع المؤسسات التعليمية الحكومية والأهلية في متناول يد الآباء. فقد قام ضحايا بعض حوادث إطلاق النار في بعض الجامعات بمقاضاة عائلات مطلقي النار والجامعة , وهناك قوانين لمكافحة الإساءة في بعض الدول وهذه القوانين لن تلغي التنمّر ولكنها تلفت الانتباه إلى السلوك وتسمح للمعتدين بأن يعرفوا أنه لن يتم التسامح معهم</a:t>
            </a:r>
            <a:r>
              <a:rPr lang="en-US" sz="2400" b="1" dirty="0">
                <a:solidFill>
                  <a:srgbClr val="373331"/>
                </a:solidFill>
                <a:effectLst/>
                <a:latin typeface="Lato" panose="020F0502020204030203" pitchFamily="34" charset="0"/>
                <a:ea typeface="Calibri" panose="020F0502020204030204" pitchFamily="34" charset="0"/>
                <a:cs typeface="Arial" panose="020B0604020202020204" pitchFamily="34" charset="0"/>
              </a:rPr>
              <a:t>.</a:t>
            </a:r>
            <a:br>
              <a:rPr lang="en-US" sz="2400" b="1" dirty="0">
                <a:solidFill>
                  <a:srgbClr val="373331"/>
                </a:solidFill>
                <a:effectLst/>
                <a:latin typeface="Lato" panose="020F0502020204030203" pitchFamily="34" charset="0"/>
                <a:ea typeface="Calibri" panose="020F0502020204030204" pitchFamily="34" charset="0"/>
                <a:cs typeface="Arial" panose="020B0604020202020204" pitchFamily="34" charset="0"/>
              </a:rPr>
            </a:br>
            <a:r>
              <a:rPr lang="ar-SA" sz="2400" b="1" dirty="0">
                <a:solidFill>
                  <a:srgbClr val="373331"/>
                </a:solidFill>
                <a:effectLst/>
                <a:latin typeface="Lato" panose="020F0502020204030203" pitchFamily="34" charset="0"/>
                <a:ea typeface="Calibri" panose="020F0502020204030204" pitchFamily="34" charset="0"/>
                <a:cs typeface="Arial" panose="020B0604020202020204" pitchFamily="34" charset="0"/>
              </a:rPr>
              <a:t>وقد توسعت الأبحاث في مجال الإساءة المدرسية والجامعية بشكل كبير في جميع أنحاء العالم بمرور الوقت، والتي شملت التحرش الجنسي وإطلاق النار على , وتعتقد الغالبية العظمى من الطلاب أن إطلاق النار يحدث انتقاماً مباشراً من الإساءة</a:t>
            </a:r>
            <a:r>
              <a:rPr lang="en-US" sz="2400" b="1" dirty="0">
                <a:solidFill>
                  <a:srgbClr val="373331"/>
                </a:solidFill>
                <a:effectLst/>
                <a:latin typeface="Lato" panose="020F0502020204030203" pitchFamily="34" charset="0"/>
                <a:ea typeface="Calibri" panose="020F0502020204030204" pitchFamily="34" charset="0"/>
                <a:cs typeface="Arial" panose="020B0604020202020204" pitchFamily="34" charset="0"/>
              </a:rPr>
              <a:t>.</a:t>
            </a:r>
            <a:endParaRPr lang="en-US" sz="1600" b="1"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653677717"/>
      </p:ext>
    </p:extLst>
  </p:cSld>
  <p:clrMapOvr>
    <a:masterClrMapping/>
  </p:clrMapOvr>
</p:sld>
</file>

<file path=ppt/theme/theme1.xml><?xml version="1.0" encoding="utf-8"?>
<a:theme xmlns:a="http://schemas.openxmlformats.org/drawingml/2006/main" name="ربطة">
  <a:themeElements>
    <a:clrScheme name="ربطة">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ربطة">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ربطة">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55</TotalTime>
  <Words>1862</Words>
  <Application>Microsoft Office PowerPoint</Application>
  <PresentationFormat>شاشة عريضة</PresentationFormat>
  <Paragraphs>65</Paragraphs>
  <Slides>10</Slides>
  <Notes>0</Notes>
  <HiddenSlides>0</HiddenSlides>
  <MMClips>0</MMClips>
  <ScaleCrop>false</ScaleCrop>
  <HeadingPairs>
    <vt:vector size="6" baseType="variant">
      <vt:variant>
        <vt:lpstr>الخطوط المستخدمة</vt:lpstr>
      </vt:variant>
      <vt:variant>
        <vt:i4>5</vt:i4>
      </vt:variant>
      <vt:variant>
        <vt:lpstr>نسق</vt:lpstr>
      </vt:variant>
      <vt:variant>
        <vt:i4>1</vt:i4>
      </vt:variant>
      <vt:variant>
        <vt:lpstr>عناوين الشرائح</vt:lpstr>
      </vt:variant>
      <vt:variant>
        <vt:i4>10</vt:i4>
      </vt:variant>
    </vt:vector>
  </HeadingPairs>
  <TitlesOfParts>
    <vt:vector size="16" baseType="lpstr">
      <vt:lpstr>Arial</vt:lpstr>
      <vt:lpstr>Calibri</vt:lpstr>
      <vt:lpstr>Century Gothic</vt:lpstr>
      <vt:lpstr>Lato</vt:lpstr>
      <vt:lpstr>Wingdings 3</vt:lpstr>
      <vt:lpstr>ربطة</vt:lpstr>
      <vt:lpstr>مظاهر التنمر في الجامعات واثره على الطلبة</vt:lpstr>
      <vt:lpstr>تعريف التنمر الجامعي يعرف التنمر الجامعي بأنه الإساءة من الطالب الى الآخرين بالعديد من الطرق ومنها الإساءة عن طريق الألفاظ، أو تنمر على الجسد أو الإعاقات الجسمانية. او من خلال الهجوم بالضرب على طالب آخر ووضعه في موقف سيئاً أمام زملائه. </vt:lpstr>
      <vt:lpstr>لماذا يحدث التنمر الجامعي ؟ </vt:lpstr>
      <vt:lpstr>ظاهرة التنمر الجامعي </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مظاهر التنمر في الجامعات واثره على الطلبة</dc:title>
  <dc:creator>HALA</dc:creator>
  <cp:lastModifiedBy>HALA</cp:lastModifiedBy>
  <cp:revision>7</cp:revision>
  <dcterms:created xsi:type="dcterms:W3CDTF">2025-03-16T23:03:52Z</dcterms:created>
  <dcterms:modified xsi:type="dcterms:W3CDTF">2025-03-17T00:00:01Z</dcterms:modified>
</cp:coreProperties>
</file>