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768" r:id="rId1"/>
  </p:sldMasterIdLst>
  <p:notesMasterIdLst>
    <p:notesMasterId r:id="rId23"/>
  </p:notesMasterIdLst>
  <p:handoutMasterIdLst>
    <p:handoutMasterId r:id="rId24"/>
  </p:handoutMasterIdLst>
  <p:sldIdLst>
    <p:sldId id="256" r:id="rId2"/>
    <p:sldId id="258" r:id="rId3"/>
    <p:sldId id="260" r:id="rId4"/>
    <p:sldId id="264" r:id="rId5"/>
    <p:sldId id="265" r:id="rId6"/>
    <p:sldId id="266" r:id="rId7"/>
    <p:sldId id="267" r:id="rId8"/>
    <p:sldId id="268" r:id="rId9"/>
    <p:sldId id="270" r:id="rId10"/>
    <p:sldId id="271" r:id="rId11"/>
    <p:sldId id="272" r:id="rId12"/>
    <p:sldId id="273" r:id="rId13"/>
    <p:sldId id="275" r:id="rId14"/>
    <p:sldId id="276" r:id="rId15"/>
    <p:sldId id="277" r:id="rId16"/>
    <p:sldId id="278" r:id="rId17"/>
    <p:sldId id="279" r:id="rId18"/>
    <p:sldId id="280" r:id="rId19"/>
    <p:sldId id="281" r:id="rId20"/>
    <p:sldId id="282" r:id="rId21"/>
    <p:sldId id="274" r:id="rId22"/>
  </p:sldIdLst>
  <p:sldSz cx="12192000" cy="6858000"/>
  <p:notesSz cx="6858000" cy="9144000"/>
  <p:defaultTextStyle>
    <a:defPPr algn="r" rtl="1">
      <a:defRPr lang="x-none"/>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79958" autoAdjust="0"/>
    <p:restoredTop sz="94660"/>
  </p:normalViewPr>
  <p:slideViewPr>
    <p:cSldViewPr snapToGrid="0">
      <p:cViewPr varScale="1">
        <p:scale>
          <a:sx n="73" d="100"/>
          <a:sy n="73" d="100"/>
        </p:scale>
        <p:origin x="-414" y="-102"/>
      </p:cViewPr>
      <p:guideLst>
        <p:guide orient="horz" pos="2160"/>
        <p:guide pos="3840"/>
      </p:guideLst>
    </p:cSldViewPr>
  </p:slideViewPr>
  <p:notesTextViewPr>
    <p:cViewPr>
      <p:scale>
        <a:sx n="1" d="1"/>
        <a:sy n="1" d="1"/>
      </p:scale>
      <p:origin x="0" y="0"/>
    </p:cViewPr>
  </p:notesTextViewPr>
  <p:notesViewPr>
    <p:cSldViewPr snapToGrid="0">
      <p:cViewPr varScale="1">
        <p:scale>
          <a:sx n="79" d="100"/>
          <a:sy n="79" d="100"/>
        </p:scale>
        <p:origin x="4392" y="77"/>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a:extLst>
              <a:ext uri="{FF2B5EF4-FFF2-40B4-BE49-F238E27FC236}">
                <a16:creationId xmlns:a16="http://schemas.microsoft.com/office/drawing/2014/main" xmlns="" id="{7F1A9782-10C9-4F34-9328-EEB116710840}"/>
              </a:ext>
            </a:extLst>
          </p:cNvPr>
          <p:cNvSpPr>
            <a:spLocks noGrp="1"/>
          </p:cNvSpPr>
          <p:nvPr>
            <p:ph type="hdr" sz="quarter"/>
          </p:nvPr>
        </p:nvSpPr>
        <p:spPr>
          <a:xfrm flipH="1">
            <a:off x="3886200" y="0"/>
            <a:ext cx="2971800" cy="458788"/>
          </a:xfrm>
          <a:prstGeom prst="rect">
            <a:avLst/>
          </a:prstGeom>
        </p:spPr>
        <p:txBody>
          <a:bodyPr vert="horz" lIns="91440" tIns="45720" rIns="91440" bIns="45720" rtlCol="1"/>
          <a:lstStyle>
            <a:lvl1pPr algn="r" rtl="1">
              <a:defRPr sz="1200"/>
            </a:lvl1pPr>
          </a:lstStyle>
          <a:p>
            <a:pPr algn="r" rtl="1"/>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تاريخ 2">
            <a:extLst>
              <a:ext uri="{FF2B5EF4-FFF2-40B4-BE49-F238E27FC236}">
                <a16:creationId xmlns:a16="http://schemas.microsoft.com/office/drawing/2014/main" xmlns="" id="{44DB64C8-7BA0-4197-89B9-224A165526CA}"/>
              </a:ext>
            </a:extLst>
          </p:cNvPr>
          <p:cNvSpPr>
            <a:spLocks noGrp="1"/>
          </p:cNvSpPr>
          <p:nvPr>
            <p:ph type="dt" sz="quarter" idx="1"/>
          </p:nvPr>
        </p:nvSpPr>
        <p:spPr>
          <a:xfrm flipH="1">
            <a:off x="1587" y="0"/>
            <a:ext cx="2971800" cy="458788"/>
          </a:xfrm>
          <a:prstGeom prst="rect">
            <a:avLst/>
          </a:prstGeom>
        </p:spPr>
        <p:txBody>
          <a:bodyPr vert="horz" lIns="91440" tIns="45720" rIns="91440" bIns="45720" rtlCol="1"/>
          <a:lstStyle>
            <a:lvl1pPr algn="r" rtl="1">
              <a:defRPr sz="1200"/>
            </a:lvl1pPr>
          </a:lstStyle>
          <a:p>
            <a:pPr algn="l" rtl="1"/>
            <a:fld id="{5ABDD137-4A22-41A1-BFAF-5A1FB19A3118}" type="datetime1">
              <a:rPr lang="ar-SA" smtClean="0">
                <a:latin typeface="Tahoma" panose="020B0604030504040204" pitchFamily="34" charset="0"/>
                <a:ea typeface="Tahoma" panose="020B0604030504040204" pitchFamily="34" charset="0"/>
                <a:cs typeface="Tahoma" panose="020B0604030504040204" pitchFamily="34" charset="0"/>
              </a:rPr>
              <a:pPr algn="l" rtl="1"/>
              <a:t>01/06/1447</a:t>
            </a:fld>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لتذييل 3">
            <a:extLst>
              <a:ext uri="{FF2B5EF4-FFF2-40B4-BE49-F238E27FC236}">
                <a16:creationId xmlns:a16="http://schemas.microsoft.com/office/drawing/2014/main" xmlns="" id="{86266795-6F86-4576-83CC-AD65A3254C2C}"/>
              </a:ext>
            </a:extLst>
          </p:cNvPr>
          <p:cNvSpPr>
            <a:spLocks noGrp="1"/>
          </p:cNvSpPr>
          <p:nvPr>
            <p:ph type="ftr" sz="quarter" idx="2"/>
          </p:nvPr>
        </p:nvSpPr>
        <p:spPr>
          <a:xfrm flipH="1">
            <a:off x="3886200" y="8685213"/>
            <a:ext cx="2971800" cy="458787"/>
          </a:xfrm>
          <a:prstGeom prst="rect">
            <a:avLst/>
          </a:prstGeom>
        </p:spPr>
        <p:txBody>
          <a:bodyPr vert="horz" lIns="91440" tIns="45720" rIns="91440" bIns="45720" rtlCol="1" anchor="b"/>
          <a:lstStyle>
            <a:lvl1pPr algn="r" rtl="1">
              <a:defRPr sz="1200"/>
            </a:lvl1pPr>
          </a:lstStyle>
          <a:p>
            <a:pPr algn="r" rtl="1"/>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5" name="عنصر نائب لرقم الشريحة 4">
            <a:extLst>
              <a:ext uri="{FF2B5EF4-FFF2-40B4-BE49-F238E27FC236}">
                <a16:creationId xmlns:a16="http://schemas.microsoft.com/office/drawing/2014/main" xmlns="" id="{48CA8CDF-A095-4406-B8B1-BADC631523FF}"/>
              </a:ext>
            </a:extLst>
          </p:cNvPr>
          <p:cNvSpPr>
            <a:spLocks noGrp="1"/>
          </p:cNvSpPr>
          <p:nvPr>
            <p:ph type="sldNum" sz="quarter" idx="3"/>
          </p:nvPr>
        </p:nvSpPr>
        <p:spPr>
          <a:xfrm flipH="1">
            <a:off x="1587" y="8685213"/>
            <a:ext cx="2971800" cy="458787"/>
          </a:xfrm>
          <a:prstGeom prst="rect">
            <a:avLst/>
          </a:prstGeom>
        </p:spPr>
        <p:txBody>
          <a:bodyPr vert="horz" lIns="91440" tIns="45720" rIns="91440" bIns="45720" rtlCol="1" anchor="b"/>
          <a:lstStyle>
            <a:lvl1pPr algn="r" rtl="1">
              <a:defRPr sz="1200"/>
            </a:lvl1pPr>
          </a:lstStyle>
          <a:p>
            <a:pPr algn="l" rtl="1"/>
            <a:fld id="{AB20284F-79D4-424C-9F3B-E7BEFC53EB9B}" type="slidenum">
              <a:rPr lang="ar-SA" smtClean="0">
                <a:latin typeface="Tahoma" panose="020B0604030504040204" pitchFamily="34" charset="0"/>
                <a:ea typeface="Tahoma" panose="020B0604030504040204" pitchFamily="34" charset="0"/>
                <a:cs typeface="Tahoma" panose="020B0604030504040204" pitchFamily="34" charset="0"/>
              </a:rPr>
              <a:pPr algn="l" rtl="1"/>
              <a:t>‹#›</a:t>
            </a:fld>
            <a:endParaRPr lang="ar-SA">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3893498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flipH="1">
            <a:off x="3886200" y="0"/>
            <a:ext cx="2971800" cy="458788"/>
          </a:xfrm>
          <a:prstGeom prst="rect">
            <a:avLst/>
          </a:prstGeom>
        </p:spPr>
        <p:txBody>
          <a:bodyPr vert="horz" lIns="91440" tIns="45720" rIns="91440" bIns="45720" rtlCol="1"/>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3" name="عنصر نائب للتاريخ 2"/>
          <p:cNvSpPr>
            <a:spLocks noGrp="1"/>
          </p:cNvSpPr>
          <p:nvPr>
            <p:ph type="dt" idx="1"/>
          </p:nvPr>
        </p:nvSpPr>
        <p:spPr>
          <a:xfrm flipH="1">
            <a:off x="1587" y="0"/>
            <a:ext cx="2971800" cy="458788"/>
          </a:xfrm>
          <a:prstGeom prst="rect">
            <a:avLst/>
          </a:prstGeom>
        </p:spPr>
        <p:txBody>
          <a:bodyPr vert="horz" lIns="91440" tIns="45720" rIns="91440" bIns="45720" rtlCol="1"/>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3FF77FAA-6318-42E3-8591-3A807805E754}" type="datetime1">
              <a:rPr lang="ar-SA" smtClean="0"/>
              <a:pPr/>
              <a:t>01/06/1447</a:t>
            </a:fld>
            <a:endParaRPr lang="ar-SA" dirty="0"/>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pPr rtl="1"/>
            <a:endParaRPr lang="ar-SA" noProof="0"/>
          </a:p>
        </p:txBody>
      </p:sp>
      <p:sp>
        <p:nvSpPr>
          <p:cNvPr id="5" name="عنصر نائب للملاحظات 4"/>
          <p:cNvSpPr>
            <a:spLocks noGrp="1"/>
          </p:cNvSpPr>
          <p:nvPr>
            <p:ph type="body" sz="quarter" idx="3"/>
          </p:nvPr>
        </p:nvSpPr>
        <p:spPr>
          <a:xfrm flipH="1">
            <a:off x="685800" y="4400550"/>
            <a:ext cx="5486400" cy="3600450"/>
          </a:xfrm>
          <a:prstGeom prst="rect">
            <a:avLst/>
          </a:prstGeom>
        </p:spPr>
        <p:txBody>
          <a:bodyPr vert="horz" lIns="91440" tIns="45720" rIns="91440" bIns="45720" rtlCol="1"/>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6" name="عنصر نائب للتذييل 5"/>
          <p:cNvSpPr>
            <a:spLocks noGrp="1"/>
          </p:cNvSpPr>
          <p:nvPr>
            <p:ph type="ftr" sz="quarter" idx="4"/>
          </p:nvPr>
        </p:nvSpPr>
        <p:spPr>
          <a:xfrm flipH="1">
            <a:off x="3886200" y="8685213"/>
            <a:ext cx="2971800" cy="458787"/>
          </a:xfrm>
          <a:prstGeom prst="rect">
            <a:avLst/>
          </a:prstGeom>
        </p:spPr>
        <p:txBody>
          <a:bodyPr vert="horz" lIns="91440" tIns="45720" rIns="91440" bIns="45720" rtlCol="1" anchor="b"/>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7" name="عنصر نائب لرقم الشريحة 6"/>
          <p:cNvSpPr>
            <a:spLocks noGrp="1"/>
          </p:cNvSpPr>
          <p:nvPr>
            <p:ph type="sldNum" sz="quarter" idx="5"/>
          </p:nvPr>
        </p:nvSpPr>
        <p:spPr>
          <a:xfrm flipH="1">
            <a:off x="1587" y="8685213"/>
            <a:ext cx="2971800" cy="458787"/>
          </a:xfrm>
          <a:prstGeom prst="rect">
            <a:avLst/>
          </a:prstGeom>
        </p:spPr>
        <p:txBody>
          <a:bodyPr vert="horz" lIns="91440" tIns="45720" rIns="91440" bIns="45720" rtlCol="1" anchor="b"/>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4EE4D478-A5CC-4584-B2A4-D3AA5C887442}" type="slidenum">
              <a:rPr lang="ar-SA" smtClean="0"/>
              <a:pPr/>
              <a:t>‹#›</a:t>
            </a:fld>
            <a:endParaRPr lang="ar-SA" dirty="0"/>
          </a:p>
        </p:txBody>
      </p:sp>
    </p:spTree>
    <p:extLst>
      <p:ext uri="{BB962C8B-B14F-4D97-AF65-F5344CB8AC3E}">
        <p14:creationId xmlns:p14="http://schemas.microsoft.com/office/powerpoint/2010/main" xmlns="" val="2534202876"/>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144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716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8288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4EE4D478-A5CC-4584-B2A4-D3AA5C887442}" type="slidenum">
              <a:rPr lang="ar-SA" smtClean="0">
                <a:latin typeface="Tahoma" panose="020B0604030504040204" pitchFamily="34" charset="0"/>
                <a:ea typeface="Tahoma" panose="020B0604030504040204" pitchFamily="34" charset="0"/>
                <a:cs typeface="Tahoma" panose="020B0604030504040204" pitchFamily="34" charset="0"/>
              </a:rPr>
              <a:pPr algn="l" rtl="1"/>
              <a:t>1</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771684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العنوان">
    <p:bg>
      <p:bgRef idx="1002">
        <a:schemeClr val="bg2"/>
      </p:bgRef>
    </p:bg>
    <p:spTree>
      <p:nvGrpSpPr>
        <p:cNvPr id="1" name=""/>
        <p:cNvGrpSpPr/>
        <p:nvPr/>
      </p:nvGrpSpPr>
      <p:grpSpPr>
        <a:xfrm>
          <a:off x="0" y="0"/>
          <a:ext cx="0" cy="0"/>
          <a:chOff x="0" y="0"/>
          <a:chExt cx="0" cy="0"/>
        </a:xfrm>
      </p:grpSpPr>
      <p:sp>
        <p:nvSpPr>
          <p:cNvPr id="16" name="مستطيل 15"/>
          <p:cNvSpPr/>
          <p:nvPr/>
        </p:nvSpPr>
        <p:spPr>
          <a:xfrm flipH="1">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10" name="مستطيل 9"/>
          <p:cNvSpPr/>
          <p:nvPr/>
        </p:nvSpPr>
        <p:spPr>
          <a:xfrm flipH="1">
            <a:off x="1307868"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11" name="مستطيل 10"/>
          <p:cNvSpPr/>
          <p:nvPr/>
        </p:nvSpPr>
        <p:spPr>
          <a:xfrm flipH="1">
            <a:off x="1447799" y="1411615"/>
            <a:ext cx="9296400" cy="4034770"/>
          </a:xfrm>
          <a:prstGeom prst="rect">
            <a:avLst/>
          </a:prstGeom>
          <a:noFill/>
          <a:ln w="6350" cap="sq" cmpd="sng" algn="ctr">
            <a:solidFill>
              <a:schemeClr val="tx1">
                <a:lumMod val="75000"/>
                <a:lumOff val="25000"/>
              </a:schemeClr>
            </a:solidFill>
            <a:prstDash val="solid"/>
            <a:miter lim="800000"/>
          </a:ln>
          <a:effectLst/>
        </p:spPr>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15" name="مستطيل 14"/>
          <p:cNvSpPr/>
          <p:nvPr/>
        </p:nvSpPr>
        <p:spPr>
          <a:xfrm flipH="1">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grpSp>
        <p:nvGrpSpPr>
          <p:cNvPr id="4" name="المجموعة 3"/>
          <p:cNvGrpSpPr/>
          <p:nvPr/>
        </p:nvGrpSpPr>
        <p:grpSpPr>
          <a:xfrm flipH="1">
            <a:off x="5250180" y="1267730"/>
            <a:ext cx="1691640" cy="645295"/>
            <a:chOff x="5318306" y="1386268"/>
            <a:chExt cx="1567331" cy="645295"/>
          </a:xfrm>
        </p:grpSpPr>
        <p:cxnSp>
          <p:nvCxnSpPr>
            <p:cNvPr id="17" name="رابط مستقيم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رابط مستقيم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رابط مستقيم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العنوان 1"/>
          <p:cNvSpPr>
            <a:spLocks noGrp="1"/>
          </p:cNvSpPr>
          <p:nvPr>
            <p:ph type="ctrTitle"/>
          </p:nvPr>
        </p:nvSpPr>
        <p:spPr>
          <a:xfrm flipH="1">
            <a:off x="1561706" y="2091263"/>
            <a:ext cx="9068586" cy="2590800"/>
          </a:xfrm>
        </p:spPr>
        <p:txBody>
          <a:bodyPr tIns="45720" bIns="45720" rtlCol="1" anchor="ctr">
            <a:noAutofit/>
          </a:bodyPr>
          <a:lstStyle>
            <a:lvl1pPr algn="ctr" rtl="1">
              <a:lnSpc>
                <a:spcPct val="83000"/>
              </a:lnSpc>
              <a:defRPr lang="en-US" sz="72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وان فرعي 2"/>
          <p:cNvSpPr>
            <a:spLocks noGrp="1"/>
          </p:cNvSpPr>
          <p:nvPr>
            <p:ph type="subTitle" idx="1"/>
          </p:nvPr>
        </p:nvSpPr>
        <p:spPr>
          <a:xfrm flipH="1">
            <a:off x="1559052" y="4682062"/>
            <a:ext cx="9070848" cy="457201"/>
          </a:xfrm>
        </p:spPr>
        <p:txBody>
          <a:bodyPr rtlCol="1">
            <a:normAutofit/>
          </a:bodyPr>
          <a:lstStyle>
            <a:lvl1pPr marL="0" indent="0" algn="ctr" rtl="1">
              <a:spcBef>
                <a:spcPts val="0"/>
              </a:spcBef>
              <a:buNone/>
              <a:defRPr sz="1600" spc="8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lgn="ctr" rtl="1">
              <a:buNone/>
              <a:defRPr sz="1600"/>
            </a:lvl2pPr>
            <a:lvl3pPr marL="914400" indent="0" algn="ctr" rtl="1">
              <a:buNone/>
              <a:defRPr sz="1600"/>
            </a:lvl3pPr>
            <a:lvl4pPr marL="1371600" indent="0" algn="ctr" rtl="1">
              <a:buNone/>
              <a:defRPr sz="1600"/>
            </a:lvl4pPr>
            <a:lvl5pPr marL="1828800" indent="0" algn="ctr" rtl="1">
              <a:buNone/>
              <a:defRPr sz="1600"/>
            </a:lvl5pPr>
            <a:lvl6pPr marL="2286000" indent="0" algn="ctr" rtl="1">
              <a:buNone/>
              <a:defRPr sz="1600"/>
            </a:lvl6pPr>
            <a:lvl7pPr marL="2743200" indent="0" algn="ctr" rtl="1">
              <a:buNone/>
              <a:defRPr sz="1600"/>
            </a:lvl7pPr>
            <a:lvl8pPr marL="3200400" indent="0" algn="ctr" rtl="1">
              <a:buNone/>
              <a:defRPr sz="1600"/>
            </a:lvl8pPr>
            <a:lvl9pPr marL="3657600" indent="0" algn="ctr" rtl="1">
              <a:buNone/>
              <a:defRPr sz="1600"/>
            </a:lvl9pPr>
          </a:lstStyle>
          <a:p>
            <a:r>
              <a:rPr lang="ar-SA"/>
              <a:t>انقر لتحرير نمط العنوان الفرعي للشكل الرئيسي</a:t>
            </a:r>
            <a:endParaRPr lang="ar-SA" dirty="0"/>
          </a:p>
        </p:txBody>
      </p:sp>
      <p:sp>
        <p:nvSpPr>
          <p:cNvPr id="20" name="عنصر نائب للتاريخ 19"/>
          <p:cNvSpPr>
            <a:spLocks noGrp="1"/>
          </p:cNvSpPr>
          <p:nvPr>
            <p:ph type="dt" sz="half" idx="10"/>
          </p:nvPr>
        </p:nvSpPr>
        <p:spPr>
          <a:xfrm flipH="1">
            <a:off x="5318760" y="1341255"/>
            <a:ext cx="1554480" cy="527213"/>
          </a:xfrm>
        </p:spPr>
        <p:txBody>
          <a:bodyPr rtlCol="1"/>
          <a:lstStyle>
            <a:lvl1pPr algn="ctr" rtl="1">
              <a:defRPr sz="1300" spc="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fld id="{85DF66F3-B72E-4B53-AD23-1674A600D57D}" type="datetime1">
              <a:rPr lang="ar-SA" noProof="0" smtClean="0"/>
              <a:pPr/>
              <a:t>01/06/1447</a:t>
            </a:fld>
            <a:endParaRPr lang="ar-SA" noProof="0"/>
          </a:p>
        </p:txBody>
      </p:sp>
      <p:sp>
        <p:nvSpPr>
          <p:cNvPr id="21" name="عنصر نائب للتذييل 20"/>
          <p:cNvSpPr>
            <a:spLocks noGrp="1"/>
          </p:cNvSpPr>
          <p:nvPr>
            <p:ph type="ftr" sz="quarter" idx="11"/>
          </p:nvPr>
        </p:nvSpPr>
        <p:spPr>
          <a:xfrm flipH="1">
            <a:off x="4832604" y="5211060"/>
            <a:ext cx="5905500" cy="228600"/>
          </a:xfrm>
        </p:spPr>
        <p:txBody>
          <a:bodyPr rtlCol="1"/>
          <a:lstStyle>
            <a:lvl1pPr algn="r" rtl="1">
              <a:defRPr>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22" name="عنصر نائب لرقم الشريحة 21"/>
          <p:cNvSpPr>
            <a:spLocks noGrp="1"/>
          </p:cNvSpPr>
          <p:nvPr>
            <p:ph type="sldNum" sz="quarter" idx="12"/>
          </p:nvPr>
        </p:nvSpPr>
        <p:spPr>
          <a:xfrm flipH="1">
            <a:off x="1473200" y="5212080"/>
            <a:ext cx="2111881" cy="228600"/>
          </a:xfrm>
        </p:spPr>
        <p:txBody>
          <a:bodyPr rtlCol="1"/>
          <a:lstStyle>
            <a:lvl1pPr algn="l" rtl="1">
              <a:defRPr>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العنوان والنص العمودي">
    <p:spTree>
      <p:nvGrpSpPr>
        <p:cNvPr id="1" name=""/>
        <p:cNvGrpSpPr/>
        <p:nvPr/>
      </p:nvGrpSpPr>
      <p:grpSpPr>
        <a:xfrm>
          <a:off x="0" y="0"/>
          <a:ext cx="0" cy="0"/>
          <a:chOff x="0" y="0"/>
          <a:chExt cx="0" cy="0"/>
        </a:xfrm>
      </p:grpSpPr>
      <p:sp>
        <p:nvSpPr>
          <p:cNvPr id="2" name="العنوان 1"/>
          <p:cNvSpPr>
            <a:spLocks noGrp="1"/>
          </p:cNvSpPr>
          <p:nvPr>
            <p:ph type="title"/>
          </p:nvPr>
        </p:nvSpPr>
        <p:spPr>
          <a:xfrm flipH="1">
            <a:off x="1066800" y="642594"/>
            <a:ext cx="10058400" cy="137160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العنصر النائب لنص عمودي 2"/>
          <p:cNvSpPr>
            <a:spLocks noGrp="1"/>
          </p:cNvSpPr>
          <p:nvPr>
            <p:ph type="body" orient="vert" idx="1" hasCustomPrompt="1"/>
          </p:nvPr>
        </p:nvSpPr>
        <p:spPr>
          <a:xfrm flipH="1">
            <a:off x="1066800" y="2103120"/>
            <a:ext cx="10058400" cy="3931920"/>
          </a:xfrm>
        </p:spPr>
        <p:txBody>
          <a:bodyPr vert="eaVert" rtlCol="1"/>
          <a:lstStyle>
            <a:lvl1pPr algn="r" rtl="1">
              <a:defRPr>
                <a:latin typeface="Tahoma" panose="020B0604030504040204" pitchFamily="34" charset="0"/>
                <a:ea typeface="Tahoma" panose="020B0604030504040204" pitchFamily="34" charset="0"/>
                <a:cs typeface="Tahoma" panose="020B0604030504040204" pitchFamily="34" charset="0"/>
              </a:defRPr>
            </a:lvl1pPr>
            <a:lvl2pPr algn="r" rtl="1">
              <a:defRPr>
                <a:latin typeface="Tahoma" panose="020B0604030504040204" pitchFamily="34" charset="0"/>
                <a:ea typeface="Tahoma" panose="020B0604030504040204" pitchFamily="34" charset="0"/>
                <a:cs typeface="Tahoma" panose="020B0604030504040204" pitchFamily="34" charset="0"/>
              </a:defRPr>
            </a:lvl2pPr>
            <a:lvl3pPr algn="r" rtl="1">
              <a:defRPr>
                <a:latin typeface="Tahoma" panose="020B0604030504040204" pitchFamily="34" charset="0"/>
                <a:ea typeface="Tahoma" panose="020B0604030504040204" pitchFamily="34" charset="0"/>
                <a:cs typeface="Tahoma" panose="020B0604030504040204" pitchFamily="34" charset="0"/>
              </a:defRPr>
            </a:lvl3pPr>
            <a:lvl4pPr algn="r" rtl="1">
              <a:defRPr>
                <a:latin typeface="Tahoma" panose="020B0604030504040204" pitchFamily="34" charset="0"/>
                <a:ea typeface="Tahoma" panose="020B0604030504040204" pitchFamily="34" charset="0"/>
                <a:cs typeface="Tahoma" panose="020B0604030504040204" pitchFamily="34" charset="0"/>
              </a:defRPr>
            </a:lvl4pPr>
            <a:lvl5pPr algn="r" rtl="1">
              <a:defRPr>
                <a:latin typeface="Tahoma" panose="020B0604030504040204" pitchFamily="34" charset="0"/>
                <a:ea typeface="Tahoma" panose="020B0604030504040204" pitchFamily="34" charset="0"/>
                <a:cs typeface="Tahoma" panose="020B0604030504040204" pitchFamily="34" charset="0"/>
              </a:defRPr>
            </a:lvl5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تاريخ 3"/>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26D0AF73-E1D5-4AD4-B936-24E91A26CABB}" type="datetime1">
              <a:rPr lang="ar-SA" noProof="0" smtClean="0"/>
              <a:pPr/>
              <a:t>01/06/1447</a:t>
            </a:fld>
            <a:endParaRPr lang="ar-SA" noProof="0"/>
          </a:p>
        </p:txBody>
      </p:sp>
      <p:sp>
        <p:nvSpPr>
          <p:cNvPr id="5" name="عنصر نائب للتذييل 4"/>
          <p:cNvSpPr>
            <a:spLocks noGrp="1"/>
          </p:cNvSpPr>
          <p:nvPr>
            <p:ph type="ftr" sz="quarter" idx="11"/>
          </p:nvPr>
        </p:nvSpPr>
        <p:spPr>
          <a:xfrm flipH="1">
            <a:off x="3489960" y="6307672"/>
            <a:ext cx="5212080" cy="274320"/>
          </a:xfrm>
        </p:spPr>
        <p:txBody>
          <a:bodyPr rtlCol="1"/>
          <a:lstStyle>
            <a:lvl1pPr algn="ctr"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6" name="عنصر نائب لرقم الشريحة 5"/>
          <p:cNvSpPr>
            <a:spLocks noGrp="1"/>
          </p:cNvSpPr>
          <p:nvPr>
            <p:ph type="sldNum" sz="quarter" idx="12"/>
          </p:nvPr>
        </p:nvSpPr>
        <p:spPr>
          <a:xfrm flipH="1">
            <a:off x="259080" y="6307672"/>
            <a:ext cx="1463040" cy="274320"/>
          </a:xfrm>
        </p:spPr>
        <p:txBody>
          <a:bodyPr rtlCol="1"/>
          <a:lstStyle>
            <a:lvl1pPr algn="l" rtl="1">
              <a:defRPr>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العنوان العمودي والنص">
    <p:spTree>
      <p:nvGrpSpPr>
        <p:cNvPr id="1" name=""/>
        <p:cNvGrpSpPr/>
        <p:nvPr/>
      </p:nvGrpSpPr>
      <p:grpSpPr>
        <a:xfrm>
          <a:off x="0" y="0"/>
          <a:ext cx="0" cy="0"/>
          <a:chOff x="0" y="0"/>
          <a:chExt cx="0" cy="0"/>
        </a:xfrm>
      </p:grpSpPr>
      <p:sp>
        <p:nvSpPr>
          <p:cNvPr id="2" name="العنوان العمودي 1"/>
          <p:cNvSpPr>
            <a:spLocks noGrp="1"/>
          </p:cNvSpPr>
          <p:nvPr>
            <p:ph type="title" orient="vert"/>
          </p:nvPr>
        </p:nvSpPr>
        <p:spPr>
          <a:xfrm flipH="1">
            <a:off x="838200" y="762000"/>
            <a:ext cx="2362200" cy="5257800"/>
          </a:xfrm>
        </p:spPr>
        <p:txBody>
          <a:bodyPr vert="vert270"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العنصر النائب لنص عمودي 2"/>
          <p:cNvSpPr>
            <a:spLocks noGrp="1"/>
          </p:cNvSpPr>
          <p:nvPr>
            <p:ph type="body" orient="vert" idx="1" hasCustomPrompt="1"/>
          </p:nvPr>
        </p:nvSpPr>
        <p:spPr>
          <a:xfrm flipH="1">
            <a:off x="3276600" y="762000"/>
            <a:ext cx="8077200" cy="5257800"/>
          </a:xfrm>
        </p:spPr>
        <p:txBody>
          <a:bodyPr vert="vert270" rtlCol="1"/>
          <a:lstStyle>
            <a:lvl1pPr algn="r" rtl="1">
              <a:defRPr>
                <a:latin typeface="Tahoma" panose="020B0604030504040204" pitchFamily="34" charset="0"/>
                <a:ea typeface="Tahoma" panose="020B0604030504040204" pitchFamily="34" charset="0"/>
                <a:cs typeface="Tahoma" panose="020B0604030504040204" pitchFamily="34" charset="0"/>
              </a:defRPr>
            </a:lvl1pPr>
            <a:lvl2pPr algn="r" rtl="1">
              <a:defRPr>
                <a:latin typeface="Tahoma" panose="020B0604030504040204" pitchFamily="34" charset="0"/>
                <a:ea typeface="Tahoma" panose="020B0604030504040204" pitchFamily="34" charset="0"/>
                <a:cs typeface="Tahoma" panose="020B0604030504040204" pitchFamily="34" charset="0"/>
              </a:defRPr>
            </a:lvl2pPr>
            <a:lvl3pPr algn="r" rtl="1">
              <a:defRPr>
                <a:latin typeface="Tahoma" panose="020B0604030504040204" pitchFamily="34" charset="0"/>
                <a:ea typeface="Tahoma" panose="020B0604030504040204" pitchFamily="34" charset="0"/>
                <a:cs typeface="Tahoma" panose="020B0604030504040204" pitchFamily="34" charset="0"/>
              </a:defRPr>
            </a:lvl3pPr>
            <a:lvl4pPr algn="r" rtl="1">
              <a:defRPr>
                <a:latin typeface="Tahoma" panose="020B0604030504040204" pitchFamily="34" charset="0"/>
                <a:ea typeface="Tahoma" panose="020B0604030504040204" pitchFamily="34" charset="0"/>
                <a:cs typeface="Tahoma" panose="020B0604030504040204" pitchFamily="34" charset="0"/>
              </a:defRPr>
            </a:lvl4pPr>
            <a:lvl5pPr algn="r" rtl="1">
              <a:defRPr>
                <a:latin typeface="Tahoma" panose="020B0604030504040204" pitchFamily="34" charset="0"/>
                <a:ea typeface="Tahoma" panose="020B0604030504040204" pitchFamily="34" charset="0"/>
                <a:cs typeface="Tahoma" panose="020B0604030504040204" pitchFamily="34" charset="0"/>
              </a:defRPr>
            </a:lvl5pPr>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4" name="عنصر نائب للتاريخ 3"/>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7935DFD2-8F9E-4BF3-AF99-12821701E60D}" type="datetime1">
              <a:rPr lang="ar-SA" noProof="0" smtClean="0"/>
              <a:pPr/>
              <a:t>01/06/1447</a:t>
            </a:fld>
            <a:endParaRPr lang="ar-SA" noProof="0"/>
          </a:p>
        </p:txBody>
      </p:sp>
      <p:sp>
        <p:nvSpPr>
          <p:cNvPr id="5" name="عنصر نائب للتذييل 4"/>
          <p:cNvSpPr>
            <a:spLocks noGrp="1"/>
          </p:cNvSpPr>
          <p:nvPr>
            <p:ph type="ftr" sz="quarter" idx="11"/>
          </p:nvPr>
        </p:nvSpPr>
        <p:spPr>
          <a:xfrm flipH="1">
            <a:off x="3489960" y="6307672"/>
            <a:ext cx="5212080" cy="274320"/>
          </a:xfrm>
        </p:spPr>
        <p:txBody>
          <a:bodyPr rtlCol="1"/>
          <a:lstStyle>
            <a:lvl1pPr algn="ctr"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6" name="عنصر نائب لرقم الشريحة 5"/>
          <p:cNvSpPr>
            <a:spLocks noGrp="1"/>
          </p:cNvSpPr>
          <p:nvPr>
            <p:ph type="sldNum" sz="quarter" idx="12"/>
          </p:nvPr>
        </p:nvSpPr>
        <p:spPr>
          <a:xfrm flipH="1">
            <a:off x="259080" y="6307672"/>
            <a:ext cx="1463040" cy="274320"/>
          </a:xfrm>
        </p:spPr>
        <p:txBody>
          <a:bodyPr rtlCol="1"/>
          <a:lstStyle>
            <a:lvl1pPr algn="l" rtl="1">
              <a:defRPr>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العنوان والمحتوى">
    <p:spTree>
      <p:nvGrpSpPr>
        <p:cNvPr id="1" name=""/>
        <p:cNvGrpSpPr/>
        <p:nvPr/>
      </p:nvGrpSpPr>
      <p:grpSpPr>
        <a:xfrm>
          <a:off x="0" y="0"/>
          <a:ext cx="0" cy="0"/>
          <a:chOff x="0" y="0"/>
          <a:chExt cx="0" cy="0"/>
        </a:xfrm>
      </p:grpSpPr>
      <p:sp>
        <p:nvSpPr>
          <p:cNvPr id="2" name="العنوان 1"/>
          <p:cNvSpPr>
            <a:spLocks noGrp="1"/>
          </p:cNvSpPr>
          <p:nvPr>
            <p:ph type="title"/>
          </p:nvPr>
        </p:nvSpPr>
        <p:spPr>
          <a:xfrm flipH="1">
            <a:off x="1066800" y="642594"/>
            <a:ext cx="10058400" cy="137160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محتوى 2"/>
          <p:cNvSpPr>
            <a:spLocks noGrp="1"/>
          </p:cNvSpPr>
          <p:nvPr>
            <p:ph idx="1" hasCustomPrompt="1"/>
          </p:nvPr>
        </p:nvSpPr>
        <p:spPr>
          <a:xfrm flipH="1">
            <a:off x="1066800" y="2103120"/>
            <a:ext cx="10058400" cy="39319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vl2pPr algn="r" rtl="1">
              <a:defRPr>
                <a:latin typeface="Tahoma" panose="020B0604030504040204" pitchFamily="34" charset="0"/>
                <a:ea typeface="Tahoma" panose="020B0604030504040204" pitchFamily="34" charset="0"/>
                <a:cs typeface="Tahoma" panose="020B0604030504040204" pitchFamily="34" charset="0"/>
              </a:defRPr>
            </a:lvl2pPr>
            <a:lvl3pPr algn="r" rtl="1">
              <a:defRPr>
                <a:latin typeface="Tahoma" panose="020B0604030504040204" pitchFamily="34" charset="0"/>
                <a:ea typeface="Tahoma" panose="020B0604030504040204" pitchFamily="34" charset="0"/>
                <a:cs typeface="Tahoma" panose="020B0604030504040204" pitchFamily="34" charset="0"/>
              </a:defRPr>
            </a:lvl3pPr>
            <a:lvl4pPr algn="r" rtl="1">
              <a:defRPr>
                <a:latin typeface="Tahoma" panose="020B0604030504040204" pitchFamily="34" charset="0"/>
                <a:ea typeface="Tahoma" panose="020B0604030504040204" pitchFamily="34" charset="0"/>
                <a:cs typeface="Tahoma" panose="020B0604030504040204" pitchFamily="34" charset="0"/>
              </a:defRPr>
            </a:lvl4pPr>
            <a:lvl5pPr algn="r" rtl="1">
              <a:defRPr>
                <a:latin typeface="Tahoma" panose="020B0604030504040204" pitchFamily="34" charset="0"/>
                <a:ea typeface="Tahoma" panose="020B0604030504040204" pitchFamily="34" charset="0"/>
                <a:cs typeface="Tahoma" panose="020B0604030504040204" pitchFamily="34" charset="0"/>
              </a:defRPr>
            </a:lvl5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7" name="عنصر نائب للتاريخ 6"/>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7FBF003B-1C62-4DA0-8EA0-D0517E5B5D3C}" type="datetime1">
              <a:rPr lang="ar-SA" noProof="0" smtClean="0"/>
              <a:pPr/>
              <a:t>01/06/1447</a:t>
            </a:fld>
            <a:endParaRPr lang="ar-SA" noProof="0"/>
          </a:p>
        </p:txBody>
      </p:sp>
      <p:sp>
        <p:nvSpPr>
          <p:cNvPr id="8" name="عنصر نائب للتذييل 7"/>
          <p:cNvSpPr>
            <a:spLocks noGrp="1"/>
          </p:cNvSpPr>
          <p:nvPr>
            <p:ph type="ftr" sz="quarter" idx="11"/>
          </p:nvPr>
        </p:nvSpPr>
        <p:spPr>
          <a:xfrm flipH="1">
            <a:off x="3489960" y="6307672"/>
            <a:ext cx="5212080" cy="274320"/>
          </a:xfrm>
        </p:spPr>
        <p:txBody>
          <a:bodyPr rtlCol="1"/>
          <a:lstStyle>
            <a:lvl1pPr algn="ctr"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9" name="عنصر نائب لرقم الشريحة 8"/>
          <p:cNvSpPr>
            <a:spLocks noGrp="1"/>
          </p:cNvSpPr>
          <p:nvPr>
            <p:ph type="sldNum" sz="quarter" idx="12"/>
          </p:nvPr>
        </p:nvSpPr>
        <p:spPr>
          <a:xfrm flipH="1">
            <a:off x="259080" y="6307672"/>
            <a:ext cx="146304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algn="l"/>
            <a:fld id="{4FAB73BC-B049-4115-A692-8D63A059BFB8}" type="slidenum">
              <a:rPr lang="ar-SA" noProof="0" smtClean="0"/>
              <a:pPr algn="l"/>
              <a:t>‹#›</a:t>
            </a:fld>
            <a:endParaRPr lang="ar-SA"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رأس المقطع">
    <p:bg>
      <p:bgRef idx="1002">
        <a:schemeClr val="bg2"/>
      </p:bgRef>
    </p:bg>
    <p:spTree>
      <p:nvGrpSpPr>
        <p:cNvPr id="1" name=""/>
        <p:cNvGrpSpPr/>
        <p:nvPr/>
      </p:nvGrpSpPr>
      <p:grpSpPr>
        <a:xfrm>
          <a:off x="0" y="0"/>
          <a:ext cx="0" cy="0"/>
          <a:chOff x="0" y="0"/>
          <a:chExt cx="0" cy="0"/>
        </a:xfrm>
      </p:grpSpPr>
      <p:sp>
        <p:nvSpPr>
          <p:cNvPr id="22" name="مستطيل 21"/>
          <p:cNvSpPr/>
          <p:nvPr/>
        </p:nvSpPr>
        <p:spPr>
          <a:xfrm flipH="1">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3" name="مستطيل 22"/>
          <p:cNvSpPr/>
          <p:nvPr/>
        </p:nvSpPr>
        <p:spPr>
          <a:xfrm flipH="1">
            <a:off x="1307868"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4" name="مستطيل 23"/>
          <p:cNvSpPr/>
          <p:nvPr/>
        </p:nvSpPr>
        <p:spPr>
          <a:xfrm flipH="1">
            <a:off x="1447800" y="1411615"/>
            <a:ext cx="9296400" cy="4034770"/>
          </a:xfrm>
          <a:prstGeom prst="rect">
            <a:avLst/>
          </a:prstGeom>
          <a:noFill/>
          <a:ln w="6350" cap="sq" cmpd="sng" algn="ctr">
            <a:solidFill>
              <a:schemeClr val="tx1">
                <a:lumMod val="75000"/>
                <a:lumOff val="25000"/>
              </a:schemeClr>
            </a:solidFill>
            <a:prstDash val="solid"/>
            <a:miter lim="800000"/>
          </a:ln>
          <a:effectLst/>
        </p:spPr>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30" name="مستطيل 29"/>
          <p:cNvSpPr/>
          <p:nvPr/>
        </p:nvSpPr>
        <p:spPr>
          <a:xfrm flipH="1">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grpSp>
        <p:nvGrpSpPr>
          <p:cNvPr id="31" name="المجموعة 30"/>
          <p:cNvGrpSpPr/>
          <p:nvPr/>
        </p:nvGrpSpPr>
        <p:grpSpPr>
          <a:xfrm flipH="1">
            <a:off x="5250180" y="1267730"/>
            <a:ext cx="1691640" cy="645295"/>
            <a:chOff x="5318306" y="1386268"/>
            <a:chExt cx="1567331" cy="645295"/>
          </a:xfrm>
        </p:grpSpPr>
        <p:cxnSp>
          <p:nvCxnSpPr>
            <p:cNvPr id="32" name="رابط مستقيم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رابط مستقيم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رابط مستقيم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العنوان 1"/>
          <p:cNvSpPr>
            <a:spLocks noGrp="1"/>
          </p:cNvSpPr>
          <p:nvPr>
            <p:ph type="title"/>
          </p:nvPr>
        </p:nvSpPr>
        <p:spPr>
          <a:xfrm flipH="1">
            <a:off x="1557529" y="2094309"/>
            <a:ext cx="9070848" cy="2587752"/>
          </a:xfrm>
        </p:spPr>
        <p:txBody>
          <a:bodyPr rtlCol="1" anchor="ctr">
            <a:noAutofit/>
          </a:bodyPr>
          <a:lstStyle>
            <a:lvl1pPr algn="ctr" rtl="1">
              <a:lnSpc>
                <a:spcPct val="83000"/>
              </a:lnSpc>
              <a:defRPr lang="en-US" sz="72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نص 2"/>
          <p:cNvSpPr>
            <a:spLocks noGrp="1"/>
          </p:cNvSpPr>
          <p:nvPr>
            <p:ph type="body" idx="1" hasCustomPrompt="1"/>
          </p:nvPr>
        </p:nvSpPr>
        <p:spPr>
          <a:xfrm flipH="1">
            <a:off x="1557528" y="4682062"/>
            <a:ext cx="9070848" cy="457200"/>
          </a:xfrm>
        </p:spPr>
        <p:txBody>
          <a:bodyPr rtlCol="1" anchor="t">
            <a:normAutofit/>
          </a:bodyPr>
          <a:lstStyle>
            <a:lvl1pPr marL="0" indent="0" algn="ctr" rtl="1">
              <a:buNone/>
              <a:defRPr sz="160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1600">
                <a:solidFill>
                  <a:schemeClr val="tx1">
                    <a:tint val="75000"/>
                  </a:schemeClr>
                </a:solidFill>
              </a:defRPr>
            </a:lvl2pPr>
            <a:lvl3pPr marL="914400" indent="0" algn="r" rtl="1">
              <a:buNone/>
              <a:defRPr sz="1600">
                <a:solidFill>
                  <a:schemeClr val="tx1">
                    <a:tint val="75000"/>
                  </a:schemeClr>
                </a:solidFill>
              </a:defRPr>
            </a:lvl3pPr>
            <a:lvl4pPr marL="1371600" indent="0" algn="r" rtl="1">
              <a:buNone/>
              <a:defRPr sz="1400">
                <a:solidFill>
                  <a:schemeClr val="tx1">
                    <a:tint val="75000"/>
                  </a:schemeClr>
                </a:solidFill>
              </a:defRPr>
            </a:lvl4pPr>
            <a:lvl5pPr marL="1828800" indent="0" algn="r" rtl="1">
              <a:buNone/>
              <a:defRPr sz="1400">
                <a:solidFill>
                  <a:schemeClr val="tx1">
                    <a:tint val="75000"/>
                  </a:schemeClr>
                </a:solidFill>
              </a:defRPr>
            </a:lvl5pPr>
            <a:lvl6pPr marL="2286000" indent="0" algn="r" rtl="1">
              <a:buNone/>
              <a:defRPr sz="1400">
                <a:solidFill>
                  <a:schemeClr val="tx1">
                    <a:tint val="75000"/>
                  </a:schemeClr>
                </a:solidFill>
              </a:defRPr>
            </a:lvl6pPr>
            <a:lvl7pPr marL="2743200" indent="0" algn="r" rtl="1">
              <a:buNone/>
              <a:defRPr sz="1400">
                <a:solidFill>
                  <a:schemeClr val="tx1">
                    <a:tint val="75000"/>
                  </a:schemeClr>
                </a:solidFill>
              </a:defRPr>
            </a:lvl7pPr>
            <a:lvl8pPr marL="3200400" indent="0" algn="r" rtl="1">
              <a:buNone/>
              <a:defRPr sz="1400">
                <a:solidFill>
                  <a:schemeClr val="tx1">
                    <a:tint val="75000"/>
                  </a:schemeClr>
                </a:solidFill>
              </a:defRPr>
            </a:lvl8pPr>
            <a:lvl9pPr marL="3657600" indent="0" algn="r" rtl="1">
              <a:buNone/>
              <a:defRPr sz="1400">
                <a:solidFill>
                  <a:schemeClr val="tx1">
                    <a:tint val="75000"/>
                  </a:schemeClr>
                </a:solidFill>
              </a:defRPr>
            </a:lvl9pPr>
          </a:lstStyle>
          <a:p>
            <a:pPr lvl="0" rtl="1"/>
            <a:r>
              <a:rPr lang="ar-SA" noProof="0"/>
              <a:t>انقر لتحرير أنماط النص الرئيسي</a:t>
            </a:r>
          </a:p>
        </p:txBody>
      </p:sp>
      <p:sp>
        <p:nvSpPr>
          <p:cNvPr id="4" name="عنصر نائب للتاريخ 3"/>
          <p:cNvSpPr>
            <a:spLocks noGrp="1"/>
          </p:cNvSpPr>
          <p:nvPr>
            <p:ph type="dt" sz="half" idx="10"/>
          </p:nvPr>
        </p:nvSpPr>
        <p:spPr>
          <a:xfrm flipH="1">
            <a:off x="5315712" y="1344502"/>
            <a:ext cx="1554480" cy="530352"/>
          </a:xfrm>
        </p:spPr>
        <p:txBody>
          <a:bodyPr rtlCol="1"/>
          <a:lstStyle>
            <a:lvl1pPr algn="ctr" rtl="1">
              <a:defRPr lang="en-US" sz="1300" kern="1200" spc="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fld id="{FD08B4E4-A80E-482E-8721-6B955D4CFB97}" type="datetime1">
              <a:rPr lang="ar-SA" noProof="0" smtClean="0"/>
              <a:pPr/>
              <a:t>01/06/1447</a:t>
            </a:fld>
            <a:endParaRPr lang="ar-SA" noProof="0"/>
          </a:p>
        </p:txBody>
      </p:sp>
      <p:sp>
        <p:nvSpPr>
          <p:cNvPr id="5" name="عنصر نائب للتذييل 4"/>
          <p:cNvSpPr>
            <a:spLocks noGrp="1"/>
          </p:cNvSpPr>
          <p:nvPr>
            <p:ph type="ftr" sz="quarter" idx="11"/>
          </p:nvPr>
        </p:nvSpPr>
        <p:spPr>
          <a:xfrm flipH="1">
            <a:off x="4831423" y="5211060"/>
            <a:ext cx="5907024" cy="22860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6" name="عنصر نائب لرقم الشريحة 5"/>
          <p:cNvSpPr>
            <a:spLocks noGrp="1"/>
          </p:cNvSpPr>
          <p:nvPr>
            <p:ph type="sldNum" sz="quarter" idx="12"/>
          </p:nvPr>
        </p:nvSpPr>
        <p:spPr>
          <a:xfrm flipH="1">
            <a:off x="1475232" y="5211060"/>
            <a:ext cx="2112264" cy="228600"/>
          </a:xfrm>
        </p:spPr>
        <p:txBody>
          <a:bodyPr rtlCol="1"/>
          <a:lstStyle>
            <a:lvl1pPr algn="l" rtl="1">
              <a:defRPr>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ى ثنائي">
    <p:spTree>
      <p:nvGrpSpPr>
        <p:cNvPr id="1" name=""/>
        <p:cNvGrpSpPr/>
        <p:nvPr/>
      </p:nvGrpSpPr>
      <p:grpSpPr>
        <a:xfrm>
          <a:off x="0" y="0"/>
          <a:ext cx="0" cy="0"/>
          <a:chOff x="0" y="0"/>
          <a:chExt cx="0" cy="0"/>
        </a:xfrm>
      </p:grpSpPr>
      <p:sp>
        <p:nvSpPr>
          <p:cNvPr id="8" name="العنوان 7"/>
          <p:cNvSpPr>
            <a:spLocks noGrp="1"/>
          </p:cNvSpPr>
          <p:nvPr>
            <p:ph type="title"/>
          </p:nvPr>
        </p:nvSpPr>
        <p:spPr>
          <a:xfrm flipH="1">
            <a:off x="1066800" y="642594"/>
            <a:ext cx="10058400" cy="137160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محتوى 2"/>
          <p:cNvSpPr>
            <a:spLocks noGrp="1"/>
          </p:cNvSpPr>
          <p:nvPr>
            <p:ph sz="half" idx="1" hasCustomPrompt="1"/>
          </p:nvPr>
        </p:nvSpPr>
        <p:spPr>
          <a:xfrm flipH="1">
            <a:off x="6370320" y="2103120"/>
            <a:ext cx="4754880" cy="3749040"/>
          </a:xfrm>
        </p:spPr>
        <p:txBody>
          <a:bodyPr rtlCol="1"/>
          <a:lstStyle>
            <a:lvl1pPr algn="r" rtl="1">
              <a:defRPr sz="1800">
                <a:latin typeface="Tahoma" panose="020B0604030504040204" pitchFamily="34" charset="0"/>
                <a:ea typeface="Tahoma" panose="020B0604030504040204" pitchFamily="34" charset="0"/>
                <a:cs typeface="Tahoma" panose="020B0604030504040204" pitchFamily="34" charset="0"/>
              </a:defRPr>
            </a:lvl1pPr>
            <a:lvl2pPr algn="r" rtl="1">
              <a:defRPr sz="1600">
                <a:latin typeface="Tahoma" panose="020B0604030504040204" pitchFamily="34" charset="0"/>
                <a:ea typeface="Tahoma" panose="020B0604030504040204" pitchFamily="34" charset="0"/>
                <a:cs typeface="Tahoma" panose="020B0604030504040204" pitchFamily="34" charset="0"/>
              </a:defRPr>
            </a:lvl2pPr>
            <a:lvl3pPr algn="r" rtl="1">
              <a:defRPr sz="1400">
                <a:latin typeface="Tahoma" panose="020B0604030504040204" pitchFamily="34" charset="0"/>
                <a:ea typeface="Tahoma" panose="020B0604030504040204" pitchFamily="34" charset="0"/>
                <a:cs typeface="Tahoma" panose="020B0604030504040204" pitchFamily="34" charset="0"/>
              </a:defRPr>
            </a:lvl3pPr>
            <a:lvl4pPr algn="r" rtl="1">
              <a:defRPr sz="1400">
                <a:latin typeface="Tahoma" panose="020B0604030504040204" pitchFamily="34" charset="0"/>
                <a:ea typeface="Tahoma" panose="020B0604030504040204" pitchFamily="34" charset="0"/>
                <a:cs typeface="Tahoma" panose="020B0604030504040204" pitchFamily="34" charset="0"/>
              </a:defRPr>
            </a:lvl4pPr>
            <a:lvl5pPr algn="r" rtl="1">
              <a:defRPr sz="1400">
                <a:latin typeface="Tahoma" panose="020B0604030504040204" pitchFamily="34" charset="0"/>
                <a:ea typeface="Tahoma" panose="020B0604030504040204" pitchFamily="34" charset="0"/>
                <a:cs typeface="Tahoma" panose="020B0604030504040204" pitchFamily="34" charset="0"/>
              </a:defRPr>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محتوى 3"/>
          <p:cNvSpPr>
            <a:spLocks noGrp="1"/>
          </p:cNvSpPr>
          <p:nvPr>
            <p:ph sz="half" idx="2" hasCustomPrompt="1"/>
          </p:nvPr>
        </p:nvSpPr>
        <p:spPr>
          <a:xfrm flipH="1">
            <a:off x="1066800" y="2103120"/>
            <a:ext cx="4754880" cy="3749040"/>
          </a:xfrm>
        </p:spPr>
        <p:txBody>
          <a:bodyPr rtlCol="1"/>
          <a:lstStyle>
            <a:lvl1pPr algn="r" rtl="1">
              <a:defRPr sz="1800">
                <a:latin typeface="Tahoma" panose="020B0604030504040204" pitchFamily="34" charset="0"/>
                <a:ea typeface="Tahoma" panose="020B0604030504040204" pitchFamily="34" charset="0"/>
                <a:cs typeface="Tahoma" panose="020B0604030504040204" pitchFamily="34" charset="0"/>
              </a:defRPr>
            </a:lvl1pPr>
            <a:lvl2pPr algn="r" rtl="1">
              <a:defRPr sz="1600">
                <a:latin typeface="Tahoma" panose="020B0604030504040204" pitchFamily="34" charset="0"/>
                <a:ea typeface="Tahoma" panose="020B0604030504040204" pitchFamily="34" charset="0"/>
                <a:cs typeface="Tahoma" panose="020B0604030504040204" pitchFamily="34" charset="0"/>
              </a:defRPr>
            </a:lvl2pPr>
            <a:lvl3pPr algn="r" rtl="1">
              <a:defRPr sz="1400">
                <a:latin typeface="Tahoma" panose="020B0604030504040204" pitchFamily="34" charset="0"/>
                <a:ea typeface="Tahoma" panose="020B0604030504040204" pitchFamily="34" charset="0"/>
                <a:cs typeface="Tahoma" panose="020B0604030504040204" pitchFamily="34" charset="0"/>
              </a:defRPr>
            </a:lvl3pPr>
            <a:lvl4pPr algn="r" rtl="1">
              <a:defRPr sz="1400">
                <a:latin typeface="Tahoma" panose="020B0604030504040204" pitchFamily="34" charset="0"/>
                <a:ea typeface="Tahoma" panose="020B0604030504040204" pitchFamily="34" charset="0"/>
                <a:cs typeface="Tahoma" panose="020B0604030504040204" pitchFamily="34" charset="0"/>
              </a:defRPr>
            </a:lvl4pPr>
            <a:lvl5pPr algn="r" rtl="1">
              <a:defRPr sz="1400">
                <a:latin typeface="Tahoma" panose="020B0604030504040204" pitchFamily="34" charset="0"/>
                <a:ea typeface="Tahoma" panose="020B0604030504040204" pitchFamily="34" charset="0"/>
                <a:cs typeface="Tahoma" panose="020B0604030504040204" pitchFamily="34" charset="0"/>
              </a:defRPr>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تاريخ 4"/>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F0F13037-7E7A-4F95-AD0F-E1B1946B2A44}" type="datetime1">
              <a:rPr lang="ar-SA" noProof="0" smtClean="0"/>
              <a:pPr/>
              <a:t>01/06/1447</a:t>
            </a:fld>
            <a:endParaRPr lang="ar-SA" noProof="0"/>
          </a:p>
        </p:txBody>
      </p:sp>
      <p:sp>
        <p:nvSpPr>
          <p:cNvPr id="6" name="عنصر نائب للتذييل 5"/>
          <p:cNvSpPr>
            <a:spLocks noGrp="1"/>
          </p:cNvSpPr>
          <p:nvPr>
            <p:ph type="ftr" sz="quarter" idx="11"/>
          </p:nvPr>
        </p:nvSpPr>
        <p:spPr>
          <a:xfrm flipH="1">
            <a:off x="3489960" y="6307672"/>
            <a:ext cx="5212080" cy="274320"/>
          </a:xfrm>
        </p:spPr>
        <p:txBody>
          <a:bodyPr rtlCol="1"/>
          <a:lstStyle>
            <a:lvl1pPr algn="ctr"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7" name="عنصر نائب لرقم الشريحة 6"/>
          <p:cNvSpPr>
            <a:spLocks noGrp="1"/>
          </p:cNvSpPr>
          <p:nvPr>
            <p:ph type="sldNum" sz="quarter" idx="12"/>
          </p:nvPr>
        </p:nvSpPr>
        <p:spPr>
          <a:xfrm flipH="1">
            <a:off x="259080" y="6307672"/>
            <a:ext cx="1463040" cy="274320"/>
          </a:xfrm>
        </p:spPr>
        <p:txBody>
          <a:bodyPr rtlCol="1"/>
          <a:lstStyle>
            <a:lvl1pPr algn="l" rtl="1">
              <a:defRPr>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العنوان 1"/>
          <p:cNvSpPr>
            <a:spLocks noGrp="1"/>
          </p:cNvSpPr>
          <p:nvPr>
            <p:ph type="title"/>
          </p:nvPr>
        </p:nvSpPr>
        <p:spPr>
          <a:xfrm flipH="1">
            <a:off x="1066800" y="642594"/>
            <a:ext cx="10058400" cy="1371600"/>
          </a:xfrm>
        </p:spPr>
        <p:txBody>
          <a:bodyPr rtlCol="1"/>
          <a:lstStyle>
            <a:lvl1pPr algn="r" rtl="1">
              <a:defRPr/>
            </a:lvl1pPr>
          </a:lstStyle>
          <a:p>
            <a:pPr rtl="1"/>
            <a:r>
              <a:rPr lang="ar-SA"/>
              <a:t>انقر لتحرير نمط عنوان الشكل الرئيسي</a:t>
            </a:r>
            <a:endParaRPr lang="ar-SA" noProof="0" dirty="0"/>
          </a:p>
        </p:txBody>
      </p:sp>
      <p:sp>
        <p:nvSpPr>
          <p:cNvPr id="3" name="عنصر نائب للنص 2"/>
          <p:cNvSpPr>
            <a:spLocks noGrp="1"/>
          </p:cNvSpPr>
          <p:nvPr>
            <p:ph type="body" idx="1" hasCustomPrompt="1"/>
          </p:nvPr>
        </p:nvSpPr>
        <p:spPr>
          <a:xfrm flipH="1">
            <a:off x="6367272" y="2074334"/>
            <a:ext cx="4754880" cy="640080"/>
          </a:xfrm>
        </p:spPr>
        <p:txBody>
          <a:bodyPr rtlCol="1" anchor="ctr">
            <a:normAutofit/>
          </a:bodyPr>
          <a:lstStyle>
            <a:lvl1pPr marL="0" indent="0" algn="ctr" rtl="1">
              <a:spcBef>
                <a:spcPts val="0"/>
              </a:spcBef>
              <a:buNone/>
              <a:defRPr sz="1900" b="0">
                <a:solidFill>
                  <a:schemeClr val="tx2"/>
                </a:solidFill>
                <a:latin typeface="+mn-lt"/>
              </a:defRPr>
            </a:lvl1pPr>
            <a:lvl2pPr marL="457200" indent="0" algn="r" rtl="1">
              <a:buNone/>
              <a:defRPr sz="19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a:t>انقر لتحرير أنماط النص الرئيسي</a:t>
            </a:r>
          </a:p>
        </p:txBody>
      </p:sp>
      <p:sp>
        <p:nvSpPr>
          <p:cNvPr id="4" name="عنصر نائب للمحتوى 3"/>
          <p:cNvSpPr>
            <a:spLocks noGrp="1"/>
          </p:cNvSpPr>
          <p:nvPr>
            <p:ph sz="half" idx="2" hasCustomPrompt="1"/>
          </p:nvPr>
        </p:nvSpPr>
        <p:spPr>
          <a:xfrm flipH="1">
            <a:off x="6367272" y="2755898"/>
            <a:ext cx="4754880" cy="3200400"/>
          </a:xfrm>
        </p:spPr>
        <p:txBody>
          <a:bodyPr rtlCol="1"/>
          <a:lstStyle>
            <a:lvl1pPr algn="r" rtl="1">
              <a:defRPr sz="1800"/>
            </a:lvl1pPr>
            <a:lvl2pPr algn="r" rtl="1">
              <a:defRPr sz="1600"/>
            </a:lvl2pPr>
            <a:lvl3pPr algn="r" rtl="1">
              <a:defRPr sz="14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نص 4"/>
          <p:cNvSpPr>
            <a:spLocks noGrp="1"/>
          </p:cNvSpPr>
          <p:nvPr>
            <p:ph type="body" sz="quarter" idx="3" hasCustomPrompt="1"/>
          </p:nvPr>
        </p:nvSpPr>
        <p:spPr>
          <a:xfrm flipH="1">
            <a:off x="1063752" y="2074334"/>
            <a:ext cx="4754880" cy="640080"/>
          </a:xfrm>
        </p:spPr>
        <p:txBody>
          <a:bodyPr rtlCol="1" anchor="ctr">
            <a:normAutofit/>
          </a:bodyPr>
          <a:lstStyle>
            <a:lvl1pPr marL="0" indent="0" algn="ctr" rtl="1">
              <a:spcBef>
                <a:spcPts val="0"/>
              </a:spcBef>
              <a:buNone/>
              <a:defRPr sz="1900" b="0">
                <a:solidFill>
                  <a:schemeClr val="tx2"/>
                </a:solidFill>
              </a:defRPr>
            </a:lvl1pPr>
            <a:lvl2pPr marL="457200" indent="0" algn="r" rtl="1">
              <a:buNone/>
              <a:defRPr sz="19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a:t>انقر لتحرير أنماط النص الرئيسي</a:t>
            </a:r>
          </a:p>
        </p:txBody>
      </p:sp>
      <p:sp>
        <p:nvSpPr>
          <p:cNvPr id="6" name="عنصر نائب للمحتوى 5"/>
          <p:cNvSpPr>
            <a:spLocks noGrp="1"/>
          </p:cNvSpPr>
          <p:nvPr>
            <p:ph sz="quarter" idx="4" hasCustomPrompt="1"/>
          </p:nvPr>
        </p:nvSpPr>
        <p:spPr>
          <a:xfrm flipH="1">
            <a:off x="1063752" y="2756581"/>
            <a:ext cx="4754880" cy="3200400"/>
          </a:xfrm>
        </p:spPr>
        <p:txBody>
          <a:bodyPr rtlCol="1"/>
          <a:lstStyle>
            <a:lvl1pPr algn="r" rtl="1">
              <a:defRPr sz="1800"/>
            </a:lvl1pPr>
            <a:lvl2pPr algn="r" rtl="1">
              <a:defRPr sz="1600"/>
            </a:lvl2pPr>
            <a:lvl3pPr algn="r" rtl="1">
              <a:defRPr sz="14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7" name="عنصر نائب للتاريخ 6"/>
          <p:cNvSpPr>
            <a:spLocks noGrp="1"/>
          </p:cNvSpPr>
          <p:nvPr>
            <p:ph type="dt" sz="half" idx="10"/>
          </p:nvPr>
        </p:nvSpPr>
        <p:spPr>
          <a:xfrm flipH="1">
            <a:off x="9174480" y="6307672"/>
            <a:ext cx="2743200" cy="274320"/>
          </a:xfrm>
        </p:spPr>
        <p:txBody>
          <a:bodyPr rtlCol="1"/>
          <a:lstStyle>
            <a:lvl1pPr algn="r" rtl="1">
              <a:defRPr/>
            </a:lvl1pPr>
          </a:lstStyle>
          <a:p>
            <a:pPr rtl="1"/>
            <a:fld id="{FC84825E-28B8-4CD1-A246-586341EE8802}" type="datetime1">
              <a:rPr lang="ar-SA" noProof="0" smtClean="0"/>
              <a:pPr rtl="1"/>
              <a:t>01/06/1447</a:t>
            </a:fld>
            <a:endParaRPr lang="ar-SA" noProof="0"/>
          </a:p>
        </p:txBody>
      </p:sp>
      <p:sp>
        <p:nvSpPr>
          <p:cNvPr id="8" name="عنصر نائب للتذييل 7"/>
          <p:cNvSpPr>
            <a:spLocks noGrp="1"/>
          </p:cNvSpPr>
          <p:nvPr>
            <p:ph type="ftr" sz="quarter" idx="11"/>
          </p:nvPr>
        </p:nvSpPr>
        <p:spPr>
          <a:xfrm flipH="1">
            <a:off x="3489960" y="6307672"/>
            <a:ext cx="5212080" cy="274320"/>
          </a:xfrm>
        </p:spPr>
        <p:txBody>
          <a:bodyPr rtlCol="1"/>
          <a:lstStyle>
            <a:lvl1pPr algn="ctr" rtl="1">
              <a:defRPr/>
            </a:lvl1pPr>
          </a:lstStyle>
          <a:p>
            <a:endParaRPr lang="ar-SA" dirty="0"/>
          </a:p>
        </p:txBody>
      </p:sp>
      <p:sp>
        <p:nvSpPr>
          <p:cNvPr id="9" name="عنصر نائب لرقم الشريحة 8"/>
          <p:cNvSpPr>
            <a:spLocks noGrp="1"/>
          </p:cNvSpPr>
          <p:nvPr>
            <p:ph type="sldNum" sz="quarter" idx="12"/>
          </p:nvPr>
        </p:nvSpPr>
        <p:spPr>
          <a:xfrm flipH="1">
            <a:off x="259080" y="6307672"/>
            <a:ext cx="1463040" cy="274320"/>
          </a:xfrm>
        </p:spPr>
        <p:txBody>
          <a:bodyPr rtlCol="1"/>
          <a:lstStyle>
            <a:lvl1pPr algn="l" rtl="1">
              <a:defRPr/>
            </a:lvl1pPr>
          </a:lstStyle>
          <a:p>
            <a:fld id="{4FAB73BC-B049-4115-A692-8D63A059BFB8}"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العنوان فقط">
    <p:spTree>
      <p:nvGrpSpPr>
        <p:cNvPr id="1" name=""/>
        <p:cNvGrpSpPr/>
        <p:nvPr/>
      </p:nvGrpSpPr>
      <p:grpSpPr>
        <a:xfrm>
          <a:off x="0" y="0"/>
          <a:ext cx="0" cy="0"/>
          <a:chOff x="0" y="0"/>
          <a:chExt cx="0" cy="0"/>
        </a:xfrm>
      </p:grpSpPr>
      <p:sp>
        <p:nvSpPr>
          <p:cNvPr id="2" name="العنوان 1"/>
          <p:cNvSpPr>
            <a:spLocks noGrp="1"/>
          </p:cNvSpPr>
          <p:nvPr>
            <p:ph type="title"/>
          </p:nvPr>
        </p:nvSpPr>
        <p:spPr>
          <a:xfrm flipH="1">
            <a:off x="1066800" y="642594"/>
            <a:ext cx="10058400" cy="137160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تاريخ 2"/>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7FE4D242-8630-4799-8AC2-387D1058ADF2}" type="datetime1">
              <a:rPr lang="ar-SA" noProof="0" smtClean="0"/>
              <a:pPr/>
              <a:t>01/06/1447</a:t>
            </a:fld>
            <a:endParaRPr lang="ar-SA" noProof="0"/>
          </a:p>
        </p:txBody>
      </p:sp>
      <p:sp>
        <p:nvSpPr>
          <p:cNvPr id="4" name="عنصر نائب للتذييل 3"/>
          <p:cNvSpPr>
            <a:spLocks noGrp="1"/>
          </p:cNvSpPr>
          <p:nvPr>
            <p:ph type="ftr" sz="quarter" idx="11"/>
          </p:nvPr>
        </p:nvSpPr>
        <p:spPr>
          <a:xfrm flipH="1">
            <a:off x="3489960" y="6307672"/>
            <a:ext cx="5212080" cy="274320"/>
          </a:xfrm>
        </p:spPr>
        <p:txBody>
          <a:bodyPr rtlCol="1"/>
          <a:lstStyle>
            <a:lvl1pPr algn="ctr"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5" name="عنصر نائب لرقم الشريحة 4"/>
          <p:cNvSpPr>
            <a:spLocks noGrp="1"/>
          </p:cNvSpPr>
          <p:nvPr>
            <p:ph type="sldNum" sz="quarter" idx="12"/>
          </p:nvPr>
        </p:nvSpPr>
        <p:spPr>
          <a:xfrm flipH="1">
            <a:off x="259080" y="6307672"/>
            <a:ext cx="146304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pPr algn="l"/>
            <a:fld id="{4FAB73BC-B049-4115-A692-8D63A059BFB8}" type="slidenum">
              <a:rPr lang="ar-SA" smtClean="0"/>
              <a:pPr algn="l"/>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flipH="1">
            <a:off x="9174480" y="6307672"/>
            <a:ext cx="2743200" cy="274320"/>
          </a:xfrm>
        </p:spPr>
        <p:txBody>
          <a:bodyPr rtlCol="1"/>
          <a:lstStyle>
            <a:lvl1pPr algn="r" rtl="1">
              <a:defRPr/>
            </a:lvl1pPr>
          </a:lstStyle>
          <a:p>
            <a:pPr rtl="1"/>
            <a:fld id="{070F51CF-F725-40ED-A113-26FD6AE5448B}" type="datetime1">
              <a:rPr lang="ar-SA" noProof="0" smtClean="0"/>
              <a:pPr rtl="1"/>
              <a:t>01/06/1447</a:t>
            </a:fld>
            <a:endParaRPr lang="ar-SA" noProof="0"/>
          </a:p>
        </p:txBody>
      </p:sp>
      <p:sp>
        <p:nvSpPr>
          <p:cNvPr id="3" name="عنصر نائب للتذييل 2"/>
          <p:cNvSpPr>
            <a:spLocks noGrp="1"/>
          </p:cNvSpPr>
          <p:nvPr>
            <p:ph type="ftr" sz="quarter" idx="11"/>
          </p:nvPr>
        </p:nvSpPr>
        <p:spPr>
          <a:xfrm flipH="1">
            <a:off x="3489960" y="6307672"/>
            <a:ext cx="5212080" cy="274320"/>
          </a:xfrm>
        </p:spPr>
        <p:txBody>
          <a:bodyPr rtlCol="1"/>
          <a:lstStyle>
            <a:lvl1pPr algn="ctr" rtl="1">
              <a:defRPr/>
            </a:lvl1pPr>
          </a:lstStyle>
          <a:p>
            <a:endParaRPr lang="ar-SA" dirty="0"/>
          </a:p>
        </p:txBody>
      </p:sp>
      <p:sp>
        <p:nvSpPr>
          <p:cNvPr id="4" name="عنصر نائب لرقم الشريحة 3"/>
          <p:cNvSpPr>
            <a:spLocks noGrp="1"/>
          </p:cNvSpPr>
          <p:nvPr>
            <p:ph type="sldNum" sz="quarter" idx="12"/>
          </p:nvPr>
        </p:nvSpPr>
        <p:spPr>
          <a:xfrm flipH="1">
            <a:off x="259080" y="6307672"/>
            <a:ext cx="1463040" cy="274320"/>
          </a:xfrm>
        </p:spPr>
        <p:txBody>
          <a:bodyPr rtlCol="1"/>
          <a:lstStyle>
            <a:lvl1pPr algn="l" rtl="1">
              <a:defRPr/>
            </a:lvl1pPr>
          </a:lstStyle>
          <a:p>
            <a:fld id="{4FAB73BC-B049-4115-A692-8D63A059BFB8}"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16" name="مستطيل 15"/>
          <p:cNvSpPr/>
          <p:nvPr/>
        </p:nvSpPr>
        <p:spPr>
          <a:xfrm flipH="1">
            <a:off x="341511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15" name="مستطيل 14"/>
          <p:cNvSpPr/>
          <p:nvPr/>
        </p:nvSpPr>
        <p:spPr>
          <a:xfrm flipH="1">
            <a:off x="245534"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 name="العنوان 1"/>
          <p:cNvSpPr>
            <a:spLocks noGrp="1"/>
          </p:cNvSpPr>
          <p:nvPr>
            <p:ph type="title"/>
          </p:nvPr>
        </p:nvSpPr>
        <p:spPr>
          <a:xfrm flipH="1">
            <a:off x="464820" y="607392"/>
            <a:ext cx="2430780" cy="1645920"/>
          </a:xfrm>
        </p:spPr>
        <p:txBody>
          <a:bodyPr rtlCol="1" anchor="b">
            <a:normAutofit/>
          </a:bodyPr>
          <a:lstStyle>
            <a:lvl1pPr algn="r" defTabSz="914400" rtl="1" eaLnBrk="1" latinLnBrk="0" hangingPunct="1">
              <a:lnSpc>
                <a:spcPct val="90000"/>
              </a:lnSpc>
              <a:spcBef>
                <a:spcPct val="0"/>
              </a:spcBef>
              <a:buNone/>
              <a:defRPr lang="en-US" sz="2800" b="0" kern="1200" cap="none" spc="0" baseline="0" dirty="0">
                <a:solidFill>
                  <a:srgbClr val="FFFFFF"/>
                </a:solidFill>
                <a:effectLst/>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محتوى 2"/>
          <p:cNvSpPr>
            <a:spLocks noGrp="1"/>
          </p:cNvSpPr>
          <p:nvPr>
            <p:ph idx="1" hasCustomPrompt="1"/>
          </p:nvPr>
        </p:nvSpPr>
        <p:spPr>
          <a:xfrm flipH="1">
            <a:off x="3733800" y="609600"/>
            <a:ext cx="7772400" cy="5334000"/>
          </a:xfrm>
        </p:spPr>
        <p:txBody>
          <a:bodyPr rtlCol="1"/>
          <a:lstStyle>
            <a:lvl1pPr algn="r" rtl="1">
              <a:defRPr sz="1800">
                <a:latin typeface="Tahoma" panose="020B0604030504040204" pitchFamily="34" charset="0"/>
                <a:ea typeface="Tahoma" panose="020B0604030504040204" pitchFamily="34" charset="0"/>
                <a:cs typeface="Tahoma" panose="020B0604030504040204" pitchFamily="34" charset="0"/>
              </a:defRPr>
            </a:lvl1pPr>
            <a:lvl2pPr algn="r" rtl="1">
              <a:defRPr sz="1600">
                <a:latin typeface="Tahoma" panose="020B0604030504040204" pitchFamily="34" charset="0"/>
                <a:ea typeface="Tahoma" panose="020B0604030504040204" pitchFamily="34" charset="0"/>
                <a:cs typeface="Tahoma" panose="020B0604030504040204" pitchFamily="34" charset="0"/>
              </a:defRPr>
            </a:lvl2pPr>
            <a:lvl3pPr algn="r" rtl="1">
              <a:defRPr sz="1400">
                <a:latin typeface="Tahoma" panose="020B0604030504040204" pitchFamily="34" charset="0"/>
                <a:ea typeface="Tahoma" panose="020B0604030504040204" pitchFamily="34" charset="0"/>
                <a:cs typeface="Tahoma" panose="020B0604030504040204" pitchFamily="34" charset="0"/>
              </a:defRPr>
            </a:lvl3pPr>
            <a:lvl4pPr algn="r" rtl="1">
              <a:defRPr sz="1400">
                <a:latin typeface="Tahoma" panose="020B0604030504040204" pitchFamily="34" charset="0"/>
                <a:ea typeface="Tahoma" panose="020B0604030504040204" pitchFamily="34" charset="0"/>
                <a:cs typeface="Tahoma" panose="020B0604030504040204" pitchFamily="34" charset="0"/>
              </a:defRPr>
            </a:lvl4pPr>
            <a:lvl5pPr algn="r" rtl="1">
              <a:defRPr sz="1400">
                <a:latin typeface="Tahoma" panose="020B0604030504040204" pitchFamily="34" charset="0"/>
                <a:ea typeface="Tahoma" panose="020B0604030504040204" pitchFamily="34" charset="0"/>
                <a:cs typeface="Tahoma" panose="020B0604030504040204" pitchFamily="34" charset="0"/>
              </a:defRPr>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نص 3"/>
          <p:cNvSpPr>
            <a:spLocks noGrp="1"/>
          </p:cNvSpPr>
          <p:nvPr>
            <p:ph type="body" sz="half" idx="2" hasCustomPrompt="1"/>
          </p:nvPr>
        </p:nvSpPr>
        <p:spPr>
          <a:xfrm flipH="1">
            <a:off x="464820" y="2286000"/>
            <a:ext cx="2430780" cy="3505200"/>
          </a:xfrm>
        </p:spPr>
        <p:txBody>
          <a:bodyPr rtlCol="1">
            <a:normAutofit/>
          </a:bodyPr>
          <a:lstStyle>
            <a:lvl1pPr marL="0" indent="0" algn="r" rtl="1">
              <a:lnSpc>
                <a:spcPct val="110000"/>
              </a:lnSpc>
              <a:spcBef>
                <a:spcPts val="800"/>
              </a:spcBef>
              <a:buNone/>
              <a:defRPr sz="1400">
                <a:solidFill>
                  <a:srgbClr val="FFFFFF"/>
                </a:solidFill>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a:t>انقر لتحرير أنماط النص الرئيسي</a:t>
            </a:r>
          </a:p>
        </p:txBody>
      </p:sp>
      <p:sp>
        <p:nvSpPr>
          <p:cNvPr id="8" name="عنصر نائب للتاريخ 7"/>
          <p:cNvSpPr>
            <a:spLocks noGrp="1"/>
          </p:cNvSpPr>
          <p:nvPr>
            <p:ph type="dt" sz="half" idx="10"/>
          </p:nvPr>
        </p:nvSpPr>
        <p:spPr>
          <a:xfrm flipH="1">
            <a:off x="9174480" y="6307672"/>
            <a:ext cx="2743200" cy="274320"/>
          </a:xfrm>
        </p:spPr>
        <p:txBody>
          <a:bodyPr rtlCol="1"/>
          <a:lstStyle>
            <a:lvl1pPr algn="r" rtl="1">
              <a:defRPr>
                <a:latin typeface="Tahoma" panose="020B0604030504040204" pitchFamily="34" charset="0"/>
                <a:ea typeface="Tahoma" panose="020B0604030504040204" pitchFamily="34" charset="0"/>
                <a:cs typeface="Tahoma" panose="020B0604030504040204" pitchFamily="34" charset="0"/>
              </a:defRPr>
            </a:lvl1pPr>
          </a:lstStyle>
          <a:p>
            <a:fld id="{411436EA-F1B7-4D24-A1D4-924F562F88FF}" type="datetime1">
              <a:rPr lang="ar-SA" noProof="0" smtClean="0"/>
              <a:pPr/>
              <a:t>01/06/1447</a:t>
            </a:fld>
            <a:endParaRPr lang="ar-SA" noProof="0"/>
          </a:p>
        </p:txBody>
      </p:sp>
      <p:sp>
        <p:nvSpPr>
          <p:cNvPr id="9" name="عنصر نائب للتذييل 8"/>
          <p:cNvSpPr>
            <a:spLocks noGrp="1"/>
          </p:cNvSpPr>
          <p:nvPr>
            <p:ph type="ftr" sz="quarter" idx="11"/>
          </p:nvPr>
        </p:nvSpPr>
        <p:spPr>
          <a:xfrm flipH="1">
            <a:off x="3489960" y="6307672"/>
            <a:ext cx="5212080" cy="274320"/>
          </a:xfrm>
        </p:spPr>
        <p:txBody>
          <a:bodyPr rtlCol="1"/>
          <a:lstStyle>
            <a:lvl1pPr algn="l" rtl="1">
              <a:defRPr>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11" name="عنصر نائب لرقم الشريحة 10"/>
          <p:cNvSpPr>
            <a:spLocks noGrp="1"/>
          </p:cNvSpPr>
          <p:nvPr>
            <p:ph type="sldNum" sz="quarter" idx="12"/>
          </p:nvPr>
        </p:nvSpPr>
        <p:spPr>
          <a:xfrm flipH="1">
            <a:off x="335283" y="6223002"/>
            <a:ext cx="1463040" cy="274320"/>
          </a:xfrm>
        </p:spPr>
        <p:txBody>
          <a:bodyPr rtlCol="1"/>
          <a:lstStyle>
            <a:lvl1pPr algn="l" rtl="1">
              <a:defRPr>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
        <p:nvSpPr>
          <p:cNvPr id="12" name="مستطيل 11"/>
          <p:cNvSpPr/>
          <p:nvPr/>
        </p:nvSpPr>
        <p:spPr>
          <a:xfrm flipH="1">
            <a:off x="382694"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14" name="مستطيل 13"/>
          <p:cNvSpPr/>
          <p:nvPr/>
        </p:nvSpPr>
        <p:spPr>
          <a:xfrm flipH="1">
            <a:off x="245534"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 name="العنوان 1"/>
          <p:cNvSpPr>
            <a:spLocks noGrp="1"/>
          </p:cNvSpPr>
          <p:nvPr>
            <p:ph type="title"/>
          </p:nvPr>
        </p:nvSpPr>
        <p:spPr>
          <a:xfrm flipH="1">
            <a:off x="463296" y="603504"/>
            <a:ext cx="2432304" cy="1645920"/>
          </a:xfrm>
        </p:spPr>
        <p:txBody>
          <a:bodyPr rtlCol="1" anchor="b">
            <a:noAutofit/>
          </a:bodyPr>
          <a:lstStyle>
            <a:lvl1pPr algn="r" rtl="1">
              <a:defRPr sz="2800" b="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pPr rtl="1"/>
            <a:r>
              <a:rPr lang="ar-SA"/>
              <a:t>انقر لتحرير نمط عنوان الشكل الرئيسي</a:t>
            </a:r>
            <a:endParaRPr lang="ar-SA" noProof="0" dirty="0"/>
          </a:p>
        </p:txBody>
      </p:sp>
      <p:sp>
        <p:nvSpPr>
          <p:cNvPr id="3" name="عنصر نائب للصورة 2"/>
          <p:cNvSpPr>
            <a:spLocks noGrp="1" noChangeAspect="1"/>
          </p:cNvSpPr>
          <p:nvPr>
            <p:ph type="pic" idx="1"/>
          </p:nvPr>
        </p:nvSpPr>
        <p:spPr>
          <a:xfrm flipH="1">
            <a:off x="3432049" y="237744"/>
            <a:ext cx="8531352" cy="6382512"/>
          </a:xfrm>
          <a:solidFill>
            <a:schemeClr val="accent1">
              <a:lumMod val="60000"/>
              <a:lumOff val="40000"/>
            </a:schemeClr>
          </a:solidFill>
          <a:ln>
            <a:noFill/>
          </a:ln>
        </p:spPr>
        <p:txBody>
          <a:bodyPr rtlCol="1" anchor="t"/>
          <a:lstStyle>
            <a:lvl1pPr marL="0" indent="0" algn="r" rtl="1">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2800"/>
            </a:lvl2pPr>
            <a:lvl3pPr marL="914400" indent="0" algn="r" rtl="1">
              <a:buNone/>
              <a:defRPr sz="2400"/>
            </a:lvl3pPr>
            <a:lvl4pPr marL="1371600" indent="0" algn="r" rtl="1">
              <a:buNone/>
              <a:defRPr sz="2000"/>
            </a:lvl4pPr>
            <a:lvl5pPr marL="1828800" indent="0" algn="r" rtl="1">
              <a:buNone/>
              <a:defRPr sz="2000"/>
            </a:lvl5pPr>
            <a:lvl6pPr marL="2286000" indent="0" algn="r" rtl="1">
              <a:buNone/>
              <a:defRPr sz="2000"/>
            </a:lvl6pPr>
            <a:lvl7pPr marL="2743200" indent="0" algn="r" rtl="1">
              <a:buNone/>
              <a:defRPr sz="2000"/>
            </a:lvl7pPr>
            <a:lvl8pPr marL="3200400" indent="0" algn="r" rtl="1">
              <a:buNone/>
              <a:defRPr sz="2000"/>
            </a:lvl8pPr>
            <a:lvl9pPr marL="3657600" indent="0" algn="r" rtl="1">
              <a:buNone/>
              <a:defRPr sz="2000"/>
            </a:lvl9pPr>
          </a:lstStyle>
          <a:p>
            <a:pPr rtl="1"/>
            <a:r>
              <a:rPr lang="ar-SA" noProof="0"/>
              <a:t>انقر فوق الأيقونة لإضافة صورة</a:t>
            </a:r>
          </a:p>
        </p:txBody>
      </p:sp>
      <p:sp>
        <p:nvSpPr>
          <p:cNvPr id="4" name="عنصر نائب للنص 3"/>
          <p:cNvSpPr>
            <a:spLocks noGrp="1"/>
          </p:cNvSpPr>
          <p:nvPr>
            <p:ph type="body" sz="half" idx="2" hasCustomPrompt="1"/>
          </p:nvPr>
        </p:nvSpPr>
        <p:spPr>
          <a:xfrm flipH="1">
            <a:off x="463296" y="2286000"/>
            <a:ext cx="2432304" cy="3502152"/>
          </a:xfrm>
        </p:spPr>
        <p:txBody>
          <a:bodyPr rtlCol="1">
            <a:normAutofit/>
          </a:bodyPr>
          <a:lstStyle>
            <a:lvl1pPr marL="0" indent="0" algn="r" rtl="1">
              <a:lnSpc>
                <a:spcPct val="110000"/>
              </a:lnSpc>
              <a:spcBef>
                <a:spcPts val="800"/>
              </a:spcBef>
              <a:buNone/>
              <a:defRPr sz="1400">
                <a:solidFill>
                  <a:srgbClr val="FFFFFF"/>
                </a:solidFill>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a:t>انقر لتحرير أنماط النص الرئيسي</a:t>
            </a:r>
          </a:p>
        </p:txBody>
      </p:sp>
      <p:sp>
        <p:nvSpPr>
          <p:cNvPr id="5" name="عنصر نائب للتاريخ 4"/>
          <p:cNvSpPr>
            <a:spLocks noGrp="1"/>
          </p:cNvSpPr>
          <p:nvPr>
            <p:ph type="dt" sz="half" idx="10"/>
          </p:nvPr>
        </p:nvSpPr>
        <p:spPr>
          <a:xfrm flipH="1">
            <a:off x="9174480" y="6307672"/>
            <a:ext cx="2743200" cy="274320"/>
          </a:xfrm>
        </p:spPr>
        <p:txBody>
          <a:bodyPr rtlCol="1"/>
          <a:lstStyle>
            <a:lvl1pPr algn="r" rtl="1">
              <a:defRPr>
                <a:solidFill>
                  <a:srgbClr val="FFFFFF"/>
                </a:solidFill>
                <a:effectLst>
                  <a:outerShdw blurRad="1270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B0291374-78BC-4F67-93F7-A4A09DBF46C4}" type="datetime1">
              <a:rPr lang="ar-SA" noProof="0" smtClean="0"/>
              <a:pPr/>
              <a:t>01/06/1447</a:t>
            </a:fld>
            <a:endParaRPr lang="ar-SA" noProof="0"/>
          </a:p>
        </p:txBody>
      </p:sp>
      <p:sp>
        <p:nvSpPr>
          <p:cNvPr id="6" name="عنصر نائب للتذييل 5"/>
          <p:cNvSpPr>
            <a:spLocks noGrp="1"/>
          </p:cNvSpPr>
          <p:nvPr>
            <p:ph type="ftr" sz="quarter" idx="11"/>
          </p:nvPr>
        </p:nvSpPr>
        <p:spPr>
          <a:xfrm flipH="1">
            <a:off x="3489960" y="6307672"/>
            <a:ext cx="5212080" cy="274320"/>
          </a:xfrm>
        </p:spPr>
        <p:txBody>
          <a:bodyPr rtlCol="1"/>
          <a:lstStyle>
            <a:lvl1pPr marL="0" algn="l" defTabSz="914400" rtl="1" eaLnBrk="1" latinLnBrk="0" hangingPunct="1">
              <a:defRPr lang="en-US" sz="1000" kern="1200" dirty="0">
                <a:solidFill>
                  <a:srgbClr val="FFFFFF"/>
                </a:solidFill>
                <a:effectLst>
                  <a:outerShdw blurRad="1270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endParaRPr lang="ar-SA" dirty="0"/>
          </a:p>
        </p:txBody>
      </p:sp>
      <p:sp>
        <p:nvSpPr>
          <p:cNvPr id="7" name="عنصر نائب لرقم الشريحة 6"/>
          <p:cNvSpPr>
            <a:spLocks noGrp="1"/>
          </p:cNvSpPr>
          <p:nvPr>
            <p:ph type="sldNum" sz="quarter" idx="12"/>
          </p:nvPr>
        </p:nvSpPr>
        <p:spPr>
          <a:xfrm flipH="1">
            <a:off x="332232" y="6227064"/>
            <a:ext cx="1463040" cy="274320"/>
          </a:xfrm>
        </p:spPr>
        <p:txBody>
          <a:bodyPr rtlCol="1"/>
          <a:lstStyle>
            <a:lvl1pPr algn="l" rtl="1">
              <a:defRPr>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
        <p:nvSpPr>
          <p:cNvPr id="10" name="مستطيل 9"/>
          <p:cNvSpPr/>
          <p:nvPr/>
        </p:nvSpPr>
        <p:spPr>
          <a:xfrm flipH="1">
            <a:off x="382694"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1"/>
          <a:lstStyle/>
          <a:p>
            <a:pPr algn="r" rtl="1"/>
            <a:endParaRPr lang="ar-SA" noProof="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مستطيل 6"/>
          <p:cNvSpPr/>
          <p:nvPr/>
        </p:nvSpPr>
        <p:spPr>
          <a:xfrm flipH="1">
            <a:off x="234696" y="237744"/>
            <a:ext cx="11722608" cy="6382512"/>
          </a:xfrm>
          <a:prstGeom prst="rect">
            <a:avLst/>
          </a:prstGeom>
          <a:solidFill>
            <a:schemeClr val="bg2"/>
          </a:solidFill>
          <a:ln w="6350" cap="flat" cmpd="sng" algn="ctr">
            <a:noFill/>
            <a:prstDash val="solid"/>
          </a:ln>
          <a:effectLst>
            <a:softEdge rad="0"/>
          </a:effectLst>
        </p:spPr>
      </p:sp>
      <p:sp>
        <p:nvSpPr>
          <p:cNvPr id="2" name="عنصر نائب للعنوان 1"/>
          <p:cNvSpPr>
            <a:spLocks noGrp="1"/>
          </p:cNvSpPr>
          <p:nvPr>
            <p:ph type="title"/>
          </p:nvPr>
        </p:nvSpPr>
        <p:spPr>
          <a:xfrm flipH="1">
            <a:off x="1066800" y="642594"/>
            <a:ext cx="10058400" cy="1371600"/>
          </a:xfrm>
          <a:prstGeom prst="rect">
            <a:avLst/>
          </a:prstGeom>
        </p:spPr>
        <p:txBody>
          <a:bodyPr vert="horz" lIns="91440" tIns="45720" rIns="91440" bIns="45720" rtlCol="1" anchor="ctr">
            <a:normAutofit/>
          </a:bodyPr>
          <a:lstStyle/>
          <a:p>
            <a:pPr rtl="1"/>
            <a:r>
              <a:rPr lang="ar-SA" dirty="0"/>
              <a:t>انقر لتحرير نمط عنوان الشكل الرئيسي</a:t>
            </a:r>
            <a:endParaRPr lang="ar-SA" noProof="0" dirty="0"/>
          </a:p>
        </p:txBody>
      </p:sp>
      <p:sp>
        <p:nvSpPr>
          <p:cNvPr id="3" name="عنصر نائب للنص 2"/>
          <p:cNvSpPr>
            <a:spLocks noGrp="1"/>
          </p:cNvSpPr>
          <p:nvPr>
            <p:ph type="body" idx="1"/>
          </p:nvPr>
        </p:nvSpPr>
        <p:spPr>
          <a:xfrm flipH="1">
            <a:off x="1066800" y="2103120"/>
            <a:ext cx="10058400" cy="3931920"/>
          </a:xfrm>
          <a:prstGeom prst="rect">
            <a:avLst/>
          </a:prstGeom>
        </p:spPr>
        <p:txBody>
          <a:bodyPr vert="horz" lIns="91440" tIns="45720" rIns="91440" bIns="45720" rtlCol="1">
            <a:normAutofit/>
          </a:body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تاريخ 3"/>
          <p:cNvSpPr>
            <a:spLocks noGrp="1"/>
          </p:cNvSpPr>
          <p:nvPr>
            <p:ph type="dt" sz="half" idx="2"/>
          </p:nvPr>
        </p:nvSpPr>
        <p:spPr>
          <a:xfrm flipH="1">
            <a:off x="9174480" y="6307672"/>
            <a:ext cx="2743200" cy="274320"/>
          </a:xfrm>
          <a:prstGeom prst="rect">
            <a:avLst/>
          </a:prstGeom>
        </p:spPr>
        <p:txBody>
          <a:bodyPr vert="horz" lIns="91440" tIns="45720" rIns="91440" bIns="45720" rtlCol="1" anchor="b"/>
          <a:lstStyle>
            <a:lvl1pPr algn="r" rtl="1">
              <a:defRPr sz="10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D383E3BF-BE5D-4E66-BCAF-86E625B7A8D4}" type="datetime1">
              <a:rPr lang="ar-SA" noProof="0" smtClean="0"/>
              <a:pPr/>
              <a:t>01/06/1447</a:t>
            </a:fld>
            <a:endParaRPr lang="ar-SA" noProof="0"/>
          </a:p>
        </p:txBody>
      </p:sp>
      <p:sp>
        <p:nvSpPr>
          <p:cNvPr id="5" name="عنصر نائب للتذييل 4"/>
          <p:cNvSpPr>
            <a:spLocks noGrp="1"/>
          </p:cNvSpPr>
          <p:nvPr>
            <p:ph type="ftr" sz="quarter" idx="3"/>
          </p:nvPr>
        </p:nvSpPr>
        <p:spPr>
          <a:xfrm flipH="1">
            <a:off x="3489960" y="6307672"/>
            <a:ext cx="5212080" cy="274320"/>
          </a:xfrm>
          <a:prstGeom prst="rect">
            <a:avLst/>
          </a:prstGeom>
        </p:spPr>
        <p:txBody>
          <a:bodyPr vert="horz" lIns="91440" tIns="45720" rIns="91440" bIns="45720" rtlCol="1" anchor="b"/>
          <a:lstStyle>
            <a:lvl1pPr algn="ctr" rtl="1">
              <a:defRPr sz="10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6" name="عنصر نائب لرقم الشريحة 5"/>
          <p:cNvSpPr>
            <a:spLocks noGrp="1"/>
          </p:cNvSpPr>
          <p:nvPr>
            <p:ph type="sldNum" sz="quarter" idx="4"/>
          </p:nvPr>
        </p:nvSpPr>
        <p:spPr>
          <a:xfrm flipH="1">
            <a:off x="259080" y="6307672"/>
            <a:ext cx="1463040" cy="274320"/>
          </a:xfrm>
          <a:prstGeom prst="rect">
            <a:avLst/>
          </a:prstGeom>
        </p:spPr>
        <p:txBody>
          <a:bodyPr vert="horz" lIns="91440" tIns="45720" rIns="91440" bIns="45720" rtlCol="1" anchor="b"/>
          <a:lstStyle>
            <a:lvl1pPr algn="l" rtl="1">
              <a:defRPr sz="10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4FAB73BC-B049-4115-A692-8D63A059BFB8}"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r" defTabSz="914400" rtl="1" eaLnBrk="1" latinLnBrk="0" hangingPunct="1">
        <a:lnSpc>
          <a:spcPct val="90000"/>
        </a:lnSpc>
        <a:spcBef>
          <a:spcPct val="0"/>
        </a:spcBef>
        <a:buNone/>
        <a:defRPr lang="en-US" sz="480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العنوان 1"/>
          <p:cNvSpPr>
            <a:spLocks noGrp="1"/>
          </p:cNvSpPr>
          <p:nvPr>
            <p:ph type="ctrTitle"/>
          </p:nvPr>
        </p:nvSpPr>
        <p:spPr>
          <a:xfrm flipH="1">
            <a:off x="1561706" y="2091263"/>
            <a:ext cx="9068586" cy="2590800"/>
          </a:xfrm>
        </p:spPr>
        <p:txBody>
          <a:bodyPr rtlCol="1"/>
          <a:lstStyle/>
          <a:p>
            <a:pPr rtl="1"/>
            <a:r>
              <a:rPr lang="ar-IQ" dirty="0" smtClean="0">
                <a:latin typeface="Tahoma" panose="020B0604030504040204" pitchFamily="34" charset="0"/>
                <a:ea typeface="Tahoma" panose="020B0604030504040204" pitchFamily="34" charset="0"/>
                <a:cs typeface="Tahoma" panose="020B0604030504040204" pitchFamily="34" charset="0"/>
              </a:rPr>
              <a:t>الشرط الشكلية للتظلم الإداري</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وان فرعي 2"/>
          <p:cNvSpPr>
            <a:spLocks noGrp="1"/>
          </p:cNvSpPr>
          <p:nvPr>
            <p:ph type="subTitle" idx="1"/>
          </p:nvPr>
        </p:nvSpPr>
        <p:spPr>
          <a:xfrm flipH="1">
            <a:off x="1559052" y="4682062"/>
            <a:ext cx="9070848" cy="457201"/>
          </a:xfrm>
        </p:spPr>
        <p:txBody>
          <a:bodyPr rtlCol="1"/>
          <a:lstStyle/>
          <a:p>
            <a:pPr rtl="1"/>
            <a:endParaRPr lang="ar-SA">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627197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implified Arabic" pitchFamily="18" charset="-78"/>
                <a:cs typeface="Simplified Arabic" pitchFamily="18" charset="-78"/>
              </a:rPr>
              <a:t>التظلم الإداري </a:t>
            </a:r>
            <a:endParaRPr lang="en-US" dirty="0">
              <a:latin typeface="Simplified Arabic" pitchFamily="18" charset="-78"/>
              <a:cs typeface="Simplified Arabic" pitchFamily="18" charset="-78"/>
            </a:endParaRPr>
          </a:p>
        </p:txBody>
      </p:sp>
      <p:sp>
        <p:nvSpPr>
          <p:cNvPr id="3" name="عنصر نائب للمحتوى 2"/>
          <p:cNvSpPr>
            <a:spLocks noGrp="1"/>
          </p:cNvSpPr>
          <p:nvPr>
            <p:ph idx="1"/>
          </p:nvPr>
        </p:nvSpPr>
        <p:spPr/>
        <p:txBody>
          <a:bodyPr>
            <a:normAutofit/>
          </a:bodyPr>
          <a:lstStyle/>
          <a:p>
            <a:pPr>
              <a:buNone/>
            </a:pPr>
            <a:r>
              <a:rPr lang="ar-IQ" b="1"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وفر </a:t>
            </a:r>
            <a:r>
              <a:rPr lang="ar-IQ" dirty="0" smtClean="0">
                <a:latin typeface="Simplified Arabic" pitchFamily="18" charset="-78"/>
                <a:cs typeface="Simplified Arabic" pitchFamily="18" charset="-78"/>
              </a:rPr>
              <a:t>المشرع للموظف ضمانات بعد فرض العقوبة </a:t>
            </a:r>
            <a:r>
              <a:rPr lang="ar-IQ" b="1" dirty="0" smtClean="0">
                <a:latin typeface="Simplified Arabic" pitchFamily="18" charset="-78"/>
                <a:cs typeface="Simplified Arabic" pitchFamily="18" charset="-78"/>
              </a:rPr>
              <a:t>ومنها حق التظلم </a:t>
            </a:r>
            <a:r>
              <a:rPr lang="ar-IQ" dirty="0" smtClean="0">
                <a:latin typeface="Simplified Arabic" pitchFamily="18" charset="-78"/>
                <a:cs typeface="Simplified Arabic" pitchFamily="18" charset="-78"/>
              </a:rPr>
              <a:t>من العقوبة </a:t>
            </a:r>
            <a:r>
              <a:rPr lang="ar-IQ" b="1" dirty="0" smtClean="0">
                <a:latin typeface="Simplified Arabic" pitchFamily="18" charset="-78"/>
                <a:cs typeface="Simplified Arabic" pitchFamily="18" charset="-78"/>
              </a:rPr>
              <a:t>والطعن بالقرار الإداري </a:t>
            </a:r>
            <a:r>
              <a:rPr lang="ar-IQ" dirty="0" smtClean="0">
                <a:latin typeface="Simplified Arabic" pitchFamily="18" charset="-78"/>
                <a:cs typeface="Simplified Arabic" pitchFamily="18" charset="-78"/>
              </a:rPr>
              <a:t>أمام القضاء الإداري ونجد من الضروري تحديد سقف زمني لانجاز التحقيق الإداري والنص على حيادية اللجنة </a:t>
            </a:r>
            <a:r>
              <a:rPr lang="ar-IQ" dirty="0" err="1" smtClean="0">
                <a:latin typeface="Simplified Arabic" pitchFamily="18" charset="-78"/>
                <a:cs typeface="Simplified Arabic" pitchFamily="18" charset="-78"/>
              </a:rPr>
              <a:t>التحقيقية</a:t>
            </a:r>
            <a:r>
              <a:rPr lang="ar-IQ" dirty="0" smtClean="0">
                <a:latin typeface="Simplified Arabic" pitchFamily="18" charset="-78"/>
                <a:cs typeface="Simplified Arabic" pitchFamily="18" charset="-78"/>
              </a:rPr>
              <a:t> والأخذ بهذه الضمانة المهمة من اجل تقدير مسؤوليتهم الانضباطية عما نسب إليهم من أفعال تمثل مخالفات كونها من المبادئ الأساسية عند إجراء التحقيق الإداري</a:t>
            </a:r>
            <a:r>
              <a:rPr lang="ar-IQ" b="1" dirty="0" smtClean="0">
                <a:latin typeface="Simplified Arabic" pitchFamily="18" charset="-78"/>
                <a:cs typeface="Simplified Arabic" pitchFamily="18" charset="-78"/>
              </a:rPr>
              <a:t>.    </a:t>
            </a:r>
          </a:p>
          <a:p>
            <a:pPr>
              <a:buNone/>
            </a:pPr>
            <a:r>
              <a:rPr lang="ar-IQ" b="1" dirty="0" smtClean="0">
                <a:latin typeface="Simplified Arabic" pitchFamily="18" charset="-78"/>
                <a:cs typeface="Simplified Arabic" pitchFamily="18" charset="-78"/>
              </a:rPr>
              <a:t>التظلم الإداري : </a:t>
            </a:r>
            <a:r>
              <a:rPr lang="ar-IQ" dirty="0" smtClean="0">
                <a:latin typeface="Simplified Arabic" pitchFamily="18" charset="-78"/>
                <a:cs typeface="Simplified Arabic" pitchFamily="18" charset="-78"/>
              </a:rPr>
              <a:t>يقصد به ان الفرد الذي صدر بحقه قرارا اداريا اضر به ان يلجأ الى الادارة ويطلب منها اعادة النظر بالقرار الذي اصدرته وتصحيحه او تطهيرة من العيوب التي لحقته اما بالغائه اوسحبه . </a:t>
            </a:r>
          </a:p>
          <a:p>
            <a:pPr>
              <a:buNone/>
            </a:pPr>
            <a:r>
              <a:rPr lang="ar-IQ" b="1" dirty="0" smtClean="0">
                <a:latin typeface="Simplified Arabic" pitchFamily="18" charset="-78"/>
                <a:cs typeface="Simplified Arabic" pitchFamily="18" charset="-78"/>
              </a:rPr>
              <a:t>شروط التظلم الإداري : </a:t>
            </a:r>
          </a:p>
          <a:p>
            <a:pPr>
              <a:buNone/>
            </a:pPr>
            <a:r>
              <a:rPr lang="ar-IQ" b="1" dirty="0" smtClean="0">
                <a:latin typeface="Simplified Arabic" pitchFamily="18" charset="-78"/>
                <a:cs typeface="Simplified Arabic" pitchFamily="18" charset="-78"/>
              </a:rPr>
              <a:t>1- شرط الكتابة </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ليس </a:t>
            </a:r>
            <a:r>
              <a:rPr lang="ar-IQ" dirty="0" smtClean="0">
                <a:latin typeface="Simplified Arabic" pitchFamily="18" charset="-78"/>
                <a:cs typeface="Simplified Arabic" pitchFamily="18" charset="-78"/>
              </a:rPr>
              <a:t>للتظلم صيغة محددة يتم الإفراغ فيه، ولم يتقرر لإتمامه إجراء خاص، حيث يجوز تقديمه بعريضة </a:t>
            </a:r>
            <a:r>
              <a:rPr lang="ar-IQ" dirty="0" smtClean="0">
                <a:latin typeface="Simplified Arabic" pitchFamily="18" charset="-78"/>
                <a:cs typeface="Simplified Arabic" pitchFamily="18" charset="-78"/>
              </a:rPr>
              <a:t>أو بمحضر </a:t>
            </a:r>
            <a:r>
              <a:rPr lang="ar-IQ" dirty="0" smtClean="0">
                <a:latin typeface="Simplified Arabic" pitchFamily="18" charset="-78"/>
                <a:cs typeface="Simplified Arabic" pitchFamily="18" charset="-78"/>
              </a:rPr>
              <a:t>اصولي ،</a:t>
            </a:r>
            <a:r>
              <a:rPr lang="ar-IQ" b="1" dirty="0" smtClean="0">
                <a:latin typeface="Simplified Arabic" pitchFamily="18" charset="-78"/>
                <a:cs typeface="Simplified Arabic" pitchFamily="18" charset="-78"/>
              </a:rPr>
              <a:t> ا</a:t>
            </a:r>
            <a:r>
              <a:rPr lang="ar-IQ" dirty="0" smtClean="0">
                <a:latin typeface="Simplified Arabic" pitchFamily="18" charset="-78"/>
                <a:cs typeface="Simplified Arabic" pitchFamily="18" charset="-78"/>
              </a:rPr>
              <a:t>لتظلم الإداري له بعض الشروط الشكلية، الضرورية من هذه الشروط </a:t>
            </a:r>
            <a:r>
              <a:rPr lang="ar-IQ" dirty="0" smtClean="0">
                <a:latin typeface="Simplified Arabic" pitchFamily="18" charset="-78"/>
                <a:cs typeface="Simplified Arabic" pitchFamily="18" charset="-78"/>
              </a:rPr>
              <a:t>:   </a:t>
            </a:r>
          </a:p>
          <a:p>
            <a:pPr>
              <a:buNone/>
            </a:pPr>
            <a:r>
              <a:rPr lang="ar-IQ" dirty="0" smtClean="0">
                <a:latin typeface="Simplified Arabic" pitchFamily="18" charset="-78"/>
                <a:cs typeface="Simplified Arabic" pitchFamily="18" charset="-78"/>
              </a:rPr>
              <a:t>شرط </a:t>
            </a:r>
            <a:r>
              <a:rPr lang="ar-IQ" dirty="0" smtClean="0">
                <a:latin typeface="Simplified Arabic" pitchFamily="18" charset="-78"/>
                <a:cs typeface="Simplified Arabic" pitchFamily="18" charset="-78"/>
              </a:rPr>
              <a:t>وجود توقيع المتظلم على تظلمه:  وذلك لإثبات تقديم التظلم من قبل الطاعن نفسه، لذا لو تقدم التظلم بشكل شفهي، حيث لا يمكن إثبات وجود تظلم سابق على الطعن كما لا يمكن إثبات تأريخ تقديمه عند إحتساب المدد القانونية. ولذلك يشترط المشرع في بعض الأحيان أن يكون التظلم في صيغة مكتوبة وأن يكون وفق إجراءات معينة، </a:t>
            </a:r>
            <a:endParaRPr lang="en-US" dirty="0">
              <a:latin typeface="Simplified Arabic" pitchFamily="18" charset="-78"/>
              <a:cs typeface="Simplified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2- </a:t>
            </a:r>
            <a:r>
              <a:rPr lang="ar-IQ" dirty="0" smtClean="0">
                <a:latin typeface="Simplified Arabic" pitchFamily="18" charset="-78"/>
                <a:cs typeface="Simplified Arabic" pitchFamily="18" charset="-78"/>
              </a:rPr>
              <a:t>يشترط في التظلم المكتوب إن يحتوي : </a:t>
            </a:r>
          </a:p>
          <a:p>
            <a:pPr>
              <a:buNone/>
            </a:pPr>
            <a:r>
              <a:rPr lang="ar-IQ" dirty="0" smtClean="0">
                <a:latin typeface="Simplified Arabic" pitchFamily="18" charset="-78"/>
                <a:cs typeface="Simplified Arabic" pitchFamily="18" charset="-78"/>
              </a:rPr>
              <a:t> إسم المتظلم ووظيفته وعنوانه.</a:t>
            </a:r>
          </a:p>
          <a:p>
            <a:pPr>
              <a:buNone/>
            </a:pPr>
            <a:r>
              <a:rPr lang="ar-IQ" dirty="0" smtClean="0">
                <a:latin typeface="Simplified Arabic" pitchFamily="18" charset="-78"/>
                <a:cs typeface="Simplified Arabic" pitchFamily="18" charset="-78"/>
              </a:rPr>
              <a:t>تأريخ صدور القرار المتظلم منه وتأريخ نشره أو إعلان المتظلم </a:t>
            </a:r>
            <a:r>
              <a:rPr lang="ar-IQ" dirty="0" err="1" smtClean="0">
                <a:latin typeface="Simplified Arabic" pitchFamily="18" charset="-78"/>
                <a:cs typeface="Simplified Arabic" pitchFamily="18" charset="-78"/>
              </a:rPr>
              <a:t>به</a:t>
            </a:r>
            <a:r>
              <a:rPr lang="ar-IQ" dirty="0" smtClean="0">
                <a:latin typeface="Simplified Arabic" pitchFamily="18" charset="-78"/>
                <a:cs typeface="Simplified Arabic" pitchFamily="18" charset="-78"/>
              </a:rPr>
              <a:t>.</a:t>
            </a:r>
          </a:p>
          <a:p>
            <a:pPr>
              <a:buNone/>
            </a:pPr>
            <a:r>
              <a:rPr lang="ar-IQ" dirty="0" smtClean="0">
                <a:latin typeface="Simplified Arabic" pitchFamily="18" charset="-78"/>
                <a:cs typeface="Simplified Arabic" pitchFamily="18" charset="-78"/>
              </a:rPr>
              <a:t>موضوع القرار المتظلم منه والأسباب التي بني عليها التظلم وترفق </a:t>
            </a:r>
            <a:r>
              <a:rPr lang="ar-IQ" dirty="0" err="1" smtClean="0">
                <a:latin typeface="Simplified Arabic" pitchFamily="18" charset="-78"/>
                <a:cs typeface="Simplified Arabic" pitchFamily="18" charset="-78"/>
              </a:rPr>
              <a:t>به</a:t>
            </a:r>
            <a:r>
              <a:rPr lang="ar-IQ" dirty="0" smtClean="0">
                <a:latin typeface="Simplified Arabic" pitchFamily="18" charset="-78"/>
                <a:cs typeface="Simplified Arabic" pitchFamily="18" charset="-78"/>
              </a:rPr>
              <a:t> المستندات التي يرى المتظلم تقديمها.    </a:t>
            </a:r>
          </a:p>
          <a:p>
            <a:pPr>
              <a:buNone/>
            </a:pPr>
            <a:r>
              <a:rPr lang="ar-IQ" dirty="0" smtClean="0">
                <a:latin typeface="Simplified Arabic" pitchFamily="18" charset="-78"/>
                <a:cs typeface="Simplified Arabic" pitchFamily="18" charset="-78"/>
              </a:rPr>
              <a:t>3- </a:t>
            </a:r>
            <a:r>
              <a:rPr lang="ar-IQ" dirty="0" smtClean="0">
                <a:latin typeface="Simplified Arabic" pitchFamily="18" charset="-78"/>
                <a:cs typeface="Simplified Arabic" pitchFamily="18" charset="-78"/>
              </a:rPr>
              <a:t> أن يكون التظلم مجدياً : أي يشترط أن يؤدي التظلم الى نتيجة إيجابية متى كان ذلك في مقدور جهة الإدارة لسحب تصرفها المعيب أو إلغائها    </a:t>
            </a:r>
          </a:p>
          <a:p>
            <a:pPr>
              <a:buNone/>
            </a:pPr>
            <a:r>
              <a:rPr lang="ar-IQ" dirty="0" smtClean="0">
                <a:latin typeface="Simplified Arabic" pitchFamily="18" charset="-78"/>
                <a:cs typeface="Simplified Arabic" pitchFamily="18" charset="-78"/>
              </a:rPr>
              <a:t>4- </a:t>
            </a:r>
            <a:r>
              <a:rPr lang="ar-IQ" dirty="0" smtClean="0">
                <a:latin typeface="Simplified Arabic" pitchFamily="18" charset="-78"/>
                <a:cs typeface="Simplified Arabic" pitchFamily="18" charset="-78"/>
              </a:rPr>
              <a:t>أن يكون محل التظلم قراراً إدارياً : وهو ما يقتضي أن يكون القرار موجوداً أي أن يقدم التظلم بعد صدور القرار الإداري، حتى تتمكن الإدارة من إعادة النظر فيه،  </a:t>
            </a:r>
          </a:p>
          <a:p>
            <a:pPr>
              <a:buNone/>
            </a:pPr>
            <a:r>
              <a:rPr lang="ar-IQ" dirty="0" smtClean="0">
                <a:latin typeface="Simplified Arabic" pitchFamily="18" charset="-78"/>
                <a:cs typeface="Simplified Arabic" pitchFamily="18" charset="-78"/>
              </a:rPr>
              <a:t>5- </a:t>
            </a:r>
            <a:r>
              <a:rPr lang="ar-IQ" dirty="0" smtClean="0">
                <a:latin typeface="Simplified Arabic" pitchFamily="18" charset="-78"/>
                <a:cs typeface="Simplified Arabic" pitchFamily="18" charset="-78"/>
              </a:rPr>
              <a:t>تقديم التظلم من قبل صاحب الشأن </a:t>
            </a:r>
            <a:r>
              <a:rPr lang="ar-IQ" dirty="0" err="1" smtClean="0">
                <a:latin typeface="Simplified Arabic" pitchFamily="18" charset="-78"/>
                <a:cs typeface="Simplified Arabic" pitchFamily="18" charset="-78"/>
              </a:rPr>
              <a:t>الى</a:t>
            </a:r>
            <a:r>
              <a:rPr lang="ar-IQ" dirty="0" smtClean="0">
                <a:latin typeface="Simplified Arabic" pitchFamily="18" charset="-78"/>
                <a:cs typeface="Simplified Arabic" pitchFamily="18" charset="-78"/>
              </a:rPr>
              <a:t> الجهة المختصة : إن التظلم قد يقدم من الشخص نفسه الذي يريد رفع الدعوى أو ممثله القانوني، فالتظلم لا يكون مفيداً قضائياً إلا إذا كان مقدماً من الشخص نفسه الذي يريد رفع دعوى الإلغاء أو ممثله القانوني كالمحامي</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6- ويجب أن تكون عنده الأهلية الكاملة لتقديم هذا التظلم  </a:t>
            </a:r>
          </a:p>
          <a:p>
            <a:pPr>
              <a:buNone/>
            </a:pPr>
            <a:r>
              <a:rPr lang="ar-IQ" dirty="0" smtClean="0">
                <a:latin typeface="Simplified Arabic" pitchFamily="18" charset="-78"/>
                <a:cs typeface="Simplified Arabic" pitchFamily="18" charset="-78"/>
              </a:rPr>
              <a:t>7- يجب أن يقدم التظلم </a:t>
            </a:r>
            <a:r>
              <a:rPr lang="ar-IQ" dirty="0" smtClean="0">
                <a:latin typeface="Simplified Arabic" pitchFamily="18" charset="-78"/>
                <a:cs typeface="Simplified Arabic" pitchFamily="18" charset="-78"/>
              </a:rPr>
              <a:t>إلى </a:t>
            </a:r>
            <a:r>
              <a:rPr lang="ar-IQ" dirty="0" smtClean="0">
                <a:latin typeface="Simplified Arabic" pitchFamily="18" charset="-78"/>
                <a:cs typeface="Simplified Arabic" pitchFamily="18" charset="-78"/>
              </a:rPr>
              <a:t>الجهة المختصة بالنظر في التظلم وهي الجهة المصدرة للقرار حيث تملك سلطة سحب القرار أو تعديله، فإذا قدم هذا التظلم </a:t>
            </a:r>
            <a:r>
              <a:rPr lang="ar-IQ" dirty="0" smtClean="0">
                <a:latin typeface="Simplified Arabic" pitchFamily="18" charset="-78"/>
                <a:cs typeface="Simplified Arabic" pitchFamily="18" charset="-78"/>
              </a:rPr>
              <a:t>إلى </a:t>
            </a:r>
            <a:r>
              <a:rPr lang="ar-IQ" dirty="0" smtClean="0">
                <a:latin typeface="Simplified Arabic" pitchFamily="18" charset="-78"/>
                <a:cs typeface="Simplified Arabic" pitchFamily="18" charset="-78"/>
              </a:rPr>
              <a:t>جهة غير مختصة بنظره، فأنه لا يقطع الميعاد إلا إذا كان للمتظلم عذر مقبول في الخطأ الذي وقع فيه.  </a:t>
            </a:r>
          </a:p>
          <a:p>
            <a:pPr>
              <a:buNone/>
            </a:pPr>
            <a:r>
              <a:rPr lang="ar-IQ" dirty="0" smtClean="0">
                <a:latin typeface="Simplified Arabic" pitchFamily="18" charset="-78"/>
                <a:cs typeface="Simplified Arabic" pitchFamily="18" charset="-78"/>
              </a:rPr>
              <a:t> 8- تقديم التظلم خلال المدة القانونية : لا يكفي أن يقدم التظلم في مدة ما بين صدور القرار و إقامة الدعوى، وإنما يجب أن يكون التقديم خلال المدة القانونية التي حددتها القانون  </a:t>
            </a:r>
          </a:p>
          <a:p>
            <a:pPr>
              <a:buNone/>
            </a:pPr>
            <a:r>
              <a:rPr lang="ar-IQ" b="1" dirty="0" smtClean="0">
                <a:latin typeface="Simplified Arabic" pitchFamily="18" charset="-78"/>
                <a:cs typeface="Simplified Arabic" pitchFamily="18" charset="-78"/>
              </a:rPr>
              <a:t>الأثر </a:t>
            </a:r>
            <a:r>
              <a:rPr lang="ar-IQ" b="1" dirty="0" smtClean="0">
                <a:latin typeface="Simplified Arabic" pitchFamily="18" charset="-78"/>
                <a:cs typeface="Simplified Arabic" pitchFamily="18" charset="-78"/>
              </a:rPr>
              <a:t>المترتب للتظلم المستوفي للشروط التي مر ذكرها، فتترتب عليه آثار قانونية :  </a:t>
            </a:r>
          </a:p>
          <a:p>
            <a:pPr>
              <a:buNone/>
            </a:pPr>
            <a:r>
              <a:rPr lang="ar-IQ" dirty="0" smtClean="0">
                <a:latin typeface="Simplified Arabic" pitchFamily="18" charset="-78"/>
                <a:cs typeface="Simplified Arabic" pitchFamily="18" charset="-78"/>
              </a:rPr>
              <a:t>لا يعد قاطع لميعاد رفع دعوى الإلغاء، الذي يبدأ أصلاً من بعد رد الإدارة على التظلم الإداري، أو بعد </a:t>
            </a:r>
            <a:r>
              <a:rPr lang="ar-IQ" dirty="0" smtClean="0">
                <a:latin typeface="Simplified Arabic" pitchFamily="18" charset="-78"/>
                <a:cs typeface="Simplified Arabic" pitchFamily="18" charset="-78"/>
              </a:rPr>
              <a:t>انتهاء </a:t>
            </a:r>
            <a:r>
              <a:rPr lang="ar-IQ" dirty="0" smtClean="0">
                <a:latin typeface="Simplified Arabic" pitchFamily="18" charset="-78"/>
                <a:cs typeface="Simplified Arabic" pitchFamily="18" charset="-78"/>
              </a:rPr>
              <a:t>المهلة القانونية للإدارة للبت فيها  لذا يجب :  </a:t>
            </a:r>
            <a:r>
              <a:rPr lang="ar-IQ" b="1" dirty="0" smtClean="0">
                <a:latin typeface="Simplified Arabic" pitchFamily="18" charset="-78"/>
                <a:cs typeface="Simplified Arabic" pitchFamily="18" charset="-78"/>
              </a:rPr>
              <a:t/>
            </a:r>
            <a:br>
              <a:rPr lang="ar-IQ" b="1" dirty="0" smtClean="0">
                <a:latin typeface="Simplified Arabic" pitchFamily="18" charset="-78"/>
                <a:cs typeface="Simplified Arabic" pitchFamily="18" charset="-78"/>
              </a:rPr>
            </a:br>
            <a:r>
              <a:rPr lang="ar-IQ" dirty="0" smtClean="0">
                <a:latin typeface="Simplified Arabic" pitchFamily="18" charset="-78"/>
                <a:cs typeface="Simplified Arabic" pitchFamily="18" charset="-78"/>
              </a:rPr>
              <a:t>1- إستيفاء اشتراط التظلم لقبول الدعوى إذا كان وجوبياً.</a:t>
            </a:r>
          </a:p>
          <a:p>
            <a:pPr>
              <a:buNone/>
            </a:pPr>
            <a:r>
              <a:rPr lang="ar-IQ" dirty="0" smtClean="0">
                <a:latin typeface="Simplified Arabic" pitchFamily="18" charset="-78"/>
                <a:cs typeface="Simplified Arabic" pitchFamily="18" charset="-78"/>
              </a:rPr>
              <a:t>2- إثبات علم المدعي بالقرار المطعون فيه.</a:t>
            </a:r>
          </a:p>
          <a:p>
            <a:pPr>
              <a:buNone/>
            </a:pPr>
            <a:r>
              <a:rPr lang="ar-IQ" dirty="0" smtClean="0">
                <a:latin typeface="Simplified Arabic" pitchFamily="18" charset="-78"/>
                <a:cs typeface="Simplified Arabic" pitchFamily="18" charset="-78"/>
              </a:rPr>
              <a:t>3- إثبات تعدي الإدارة ومسلكها حيال </a:t>
            </a:r>
            <a:r>
              <a:rPr lang="ar-IQ" dirty="0" smtClean="0">
                <a:latin typeface="Simplified Arabic" pitchFamily="18" charset="-78"/>
                <a:cs typeface="Simplified Arabic" pitchFamily="18" charset="-78"/>
              </a:rPr>
              <a:t>التظلم</a:t>
            </a:r>
            <a:endParaRPr lang="ar-IQ" dirty="0" smtClean="0">
              <a:latin typeface="Simplified Arabic" pitchFamily="18" charset="-78"/>
              <a:cs typeface="Simplified Arabic" pitchFamily="18" charset="-78"/>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dirty="0" smtClean="0">
                <a:latin typeface="Simplified Arabic" pitchFamily="18" charset="-78"/>
                <a:cs typeface="Simplified Arabic" pitchFamily="18" charset="-78"/>
              </a:rPr>
              <a:t>أسئلة وأجوبة قانونية : </a:t>
            </a:r>
            <a:br>
              <a:rPr lang="ar-IQ" dirty="0" smtClean="0">
                <a:latin typeface="Simplified Arabic" pitchFamily="18" charset="-78"/>
                <a:cs typeface="Simplified Arabic" pitchFamily="18" charset="-78"/>
              </a:rPr>
            </a:br>
            <a:endParaRPr lang="en-US" dirty="0"/>
          </a:p>
        </p:txBody>
      </p:sp>
      <p:sp>
        <p:nvSpPr>
          <p:cNvPr id="3" name="عنصر نائب للمحتوى 2"/>
          <p:cNvSpPr>
            <a:spLocks noGrp="1"/>
          </p:cNvSpPr>
          <p:nvPr>
            <p:ph idx="1"/>
          </p:nvPr>
        </p:nvSpPr>
        <p:spPr>
          <a:xfrm flipH="1">
            <a:off x="1171303" y="2063931"/>
            <a:ext cx="10058400" cy="3931920"/>
          </a:xfrm>
        </p:spPr>
        <p:txBody>
          <a:bodyPr>
            <a:normAutofit fontScale="25000" lnSpcReduction="20000"/>
          </a:bodyPr>
          <a:lstStyle/>
          <a:p>
            <a:pPr>
              <a:buNone/>
            </a:pPr>
            <a:r>
              <a:rPr lang="ar-IQ" sz="7200" dirty="0" smtClean="0">
                <a:latin typeface="Simplified Arabic" pitchFamily="18" charset="-78"/>
                <a:cs typeface="Simplified Arabic" pitchFamily="18" charset="-78"/>
              </a:rPr>
              <a:t>س 1 / مانوع القرار الاداري القابل للطعن والتظلم ؟ </a:t>
            </a:r>
          </a:p>
          <a:p>
            <a:pPr lvl="1">
              <a:buNone/>
            </a:pPr>
            <a:r>
              <a:rPr lang="ar-IQ" sz="7000" dirty="0" smtClean="0">
                <a:latin typeface="Simplified Arabic" pitchFamily="18" charset="-78"/>
                <a:cs typeface="Simplified Arabic" pitchFamily="18" charset="-78"/>
              </a:rPr>
              <a:t>ي</a:t>
            </a:r>
            <a:r>
              <a:rPr lang="ar-IQ" sz="7000" dirty="0" smtClean="0">
                <a:latin typeface="Simplified Arabic" pitchFamily="18" charset="-78"/>
                <a:cs typeface="Simplified Arabic" pitchFamily="18" charset="-78"/>
              </a:rPr>
              <a:t>عتمد </a:t>
            </a:r>
            <a:r>
              <a:rPr lang="ar-IQ" sz="7000" dirty="0" smtClean="0">
                <a:latin typeface="Simplified Arabic" pitchFamily="18" charset="-78"/>
                <a:cs typeface="Simplified Arabic" pitchFamily="18" charset="-78"/>
              </a:rPr>
              <a:t>على نوع القرار الإداري وما إذا كان من القرارات القابلة للتظلم الإداري </a:t>
            </a:r>
            <a:r>
              <a:rPr lang="ar-IQ" sz="7000" dirty="0" smtClean="0">
                <a:latin typeface="Simplified Arabic" pitchFamily="18" charset="-78"/>
                <a:cs typeface="Simplified Arabic" pitchFamily="18" charset="-78"/>
              </a:rPr>
              <a:t>ألوجوبي </a:t>
            </a:r>
            <a:r>
              <a:rPr lang="ar-IQ" sz="7000" dirty="0" smtClean="0">
                <a:latin typeface="Simplified Arabic" pitchFamily="18" charset="-78"/>
                <a:cs typeface="Simplified Arabic" pitchFamily="18" charset="-78"/>
              </a:rPr>
              <a:t>أم لا. </a:t>
            </a:r>
            <a:r>
              <a:rPr lang="ar-IQ" sz="7000" dirty="0" smtClean="0">
                <a:latin typeface="Simplified Arabic" pitchFamily="18" charset="-78"/>
                <a:cs typeface="Simplified Arabic" pitchFamily="18" charset="-78"/>
              </a:rPr>
              <a:t>ووفقًا </a:t>
            </a:r>
            <a:r>
              <a:rPr lang="ar-IQ" sz="7000" dirty="0" smtClean="0">
                <a:latin typeface="Simplified Arabic" pitchFamily="18" charset="-78"/>
                <a:cs typeface="Simplified Arabic" pitchFamily="18" charset="-78"/>
              </a:rPr>
              <a:t>لقانون مجلس الدولة أو قانون محكمة قضاء الموظفين رقم 14 لسنة 1990 </a:t>
            </a:r>
            <a:r>
              <a:rPr lang="ar-IQ" sz="7000" dirty="0" smtClean="0">
                <a:latin typeface="Simplified Arabic" pitchFamily="18" charset="-78"/>
                <a:cs typeface="Simplified Arabic" pitchFamily="18" charset="-78"/>
              </a:rPr>
              <a:t>المعدل فأن  </a:t>
            </a:r>
            <a:r>
              <a:rPr lang="ar-IQ" sz="7200" dirty="0" smtClean="0">
                <a:latin typeface="Simplified Arabic" pitchFamily="18" charset="-78"/>
                <a:cs typeface="Simplified Arabic" pitchFamily="18" charset="-78"/>
              </a:rPr>
              <a:t>القاعدة العامة تقتضي : </a:t>
            </a:r>
            <a:endParaRPr lang="ar-IQ" sz="7200" dirty="0" smtClean="0">
              <a:latin typeface="Simplified Arabic" pitchFamily="18" charset="-78"/>
              <a:cs typeface="Simplified Arabic" pitchFamily="18" charset="-78"/>
            </a:endParaRPr>
          </a:p>
          <a:p>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يشترط لقبول الدعوى أمام محكمة قضاء الموظفين أن يكون الموظف </a:t>
            </a:r>
            <a:r>
              <a:rPr lang="ar-IQ" sz="7200" b="1" dirty="0" smtClean="0">
                <a:latin typeface="Simplified Arabic" pitchFamily="18" charset="-78"/>
                <a:cs typeface="Simplified Arabic" pitchFamily="18" charset="-78"/>
              </a:rPr>
              <a:t>قد تظلم أولاً من القرار الإداري </a:t>
            </a:r>
            <a:r>
              <a:rPr lang="ar-IQ" sz="7200" dirty="0" smtClean="0">
                <a:latin typeface="Simplified Arabic" pitchFamily="18" charset="-78"/>
                <a:cs typeface="Simplified Arabic" pitchFamily="18" charset="-78"/>
              </a:rPr>
              <a:t>خلال المدة القانونية (30) يوما من تاريخ تبليغه بالقرار أو علمه به، </a:t>
            </a:r>
            <a:r>
              <a:rPr lang="ar-IQ" sz="7200" b="1" dirty="0" smtClean="0">
                <a:latin typeface="Simplified Arabic" pitchFamily="18" charset="-78"/>
                <a:cs typeface="Simplified Arabic" pitchFamily="18" charset="-78"/>
              </a:rPr>
              <a:t>وأن ترفض شكلاً الدعوى إذا لم يقدم التظلم</a:t>
            </a:r>
            <a:r>
              <a:rPr lang="ar-IQ" sz="7200" dirty="0" smtClean="0">
                <a:latin typeface="Simplified Arabic" pitchFamily="18" charset="-78"/>
                <a:cs typeface="Simplified Arabic" pitchFamily="18" charset="-78"/>
              </a:rPr>
              <a:t>.(  </a:t>
            </a:r>
            <a:r>
              <a:rPr lang="ar-IQ" sz="7200" dirty="0" smtClean="0">
                <a:latin typeface="Simplified Arabic" pitchFamily="18" charset="-78"/>
                <a:cs typeface="Simplified Arabic" pitchFamily="18" charset="-78"/>
              </a:rPr>
              <a:t>المادة (15 / ثانياً) من قانون مجلس الدولة نصت على أن "لا تقبل الدعوى ما لم يسبقها تظلم إلى الجهة الإدارية المختصة".</a:t>
            </a:r>
          </a:p>
          <a:p>
            <a:pPr>
              <a:buNone/>
            </a:pPr>
            <a:r>
              <a:rPr lang="ar-IQ" sz="7200" dirty="0" smtClean="0">
                <a:latin typeface="Simplified Arabic" pitchFamily="18" charset="-78"/>
                <a:cs typeface="Simplified Arabic" pitchFamily="18" charset="-78"/>
              </a:rPr>
              <a:t>هناك بعض الاستثناءات: </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في </a:t>
            </a:r>
            <a:r>
              <a:rPr lang="ar-IQ" sz="7200" dirty="0" smtClean="0">
                <a:latin typeface="Simplified Arabic" pitchFamily="18" charset="-78"/>
                <a:cs typeface="Simplified Arabic" pitchFamily="18" charset="-78"/>
              </a:rPr>
              <a:t>بعض الحالات لا يُشترط التظلم قبل إقامة الدعوى منها:</a:t>
            </a:r>
          </a:p>
          <a:p>
            <a:pPr>
              <a:buNone/>
            </a:pPr>
            <a:r>
              <a:rPr lang="ar-IQ" sz="7200" dirty="0" smtClean="0">
                <a:latin typeface="Simplified Arabic" pitchFamily="18" charset="-78"/>
                <a:cs typeface="Simplified Arabic" pitchFamily="18" charset="-78"/>
              </a:rPr>
              <a:t>1. </a:t>
            </a:r>
            <a:r>
              <a:rPr lang="ar-IQ" sz="7200" dirty="0" smtClean="0">
                <a:latin typeface="Simplified Arabic" pitchFamily="18" charset="-78"/>
                <a:cs typeface="Simplified Arabic" pitchFamily="18" charset="-78"/>
              </a:rPr>
              <a:t>إذا كان القرار الإداري صادرًا من جهة عليا لا يمكن التظلم أمامها مثلاً مجلس الوزراء أو الوزير المختص في قرارات نهائية.</a:t>
            </a:r>
          </a:p>
          <a:p>
            <a:pPr>
              <a:buNone/>
            </a:pPr>
            <a:r>
              <a:rPr lang="ar-IQ" sz="7200" dirty="0" smtClean="0">
                <a:latin typeface="Simplified Arabic" pitchFamily="18" charset="-78"/>
                <a:cs typeface="Simplified Arabic" pitchFamily="18" charset="-78"/>
              </a:rPr>
              <a:t>2. </a:t>
            </a:r>
            <a:r>
              <a:rPr lang="ar-IQ" sz="7200" dirty="0" smtClean="0">
                <a:latin typeface="Simplified Arabic" pitchFamily="18" charset="-78"/>
                <a:cs typeface="Simplified Arabic" pitchFamily="18" charset="-78"/>
              </a:rPr>
              <a:t>إذا كان القرار الإداري منعدما أو مشوبًا بعيب جسيم في الاختصاص، حيث تعتبر التظلم تحصيل حاصلا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ar-IQ" dirty="0" smtClean="0"/>
          </a:p>
          <a:p>
            <a:pPr>
              <a:buNone/>
            </a:pPr>
            <a:r>
              <a:rPr lang="ar-IQ" dirty="0" smtClean="0">
                <a:latin typeface="Simplified Arabic" pitchFamily="18" charset="-78"/>
                <a:cs typeface="Simplified Arabic" pitchFamily="18" charset="-78"/>
              </a:rPr>
              <a:t>3. إذا قدمت الإدارة نفسها جوابًا على التظلم أو نفذت القرار فورًا بطريقة تمنع أثر التظلم.</a:t>
            </a:r>
          </a:p>
          <a:p>
            <a:pPr>
              <a:buNone/>
            </a:pPr>
            <a:r>
              <a:rPr lang="ar-IQ" b="1" dirty="0" smtClean="0">
                <a:latin typeface="Simplified Arabic" pitchFamily="18" charset="-78"/>
                <a:cs typeface="Simplified Arabic" pitchFamily="18" charset="-78"/>
              </a:rPr>
              <a:t>النتيجة</a:t>
            </a:r>
            <a:r>
              <a:rPr lang="ar-IQ" b="1" dirty="0" smtClean="0">
                <a:latin typeface="Simplified Arabic" pitchFamily="18" charset="-78"/>
                <a:cs typeface="Simplified Arabic" pitchFamily="18" charset="-78"/>
              </a:rPr>
              <a:t>:</a:t>
            </a:r>
          </a:p>
          <a:p>
            <a:pPr>
              <a:buNone/>
            </a:pPr>
            <a:r>
              <a:rPr lang="ar-IQ" dirty="0" smtClean="0">
                <a:latin typeface="Simplified Arabic" pitchFamily="18" charset="-78"/>
                <a:cs typeface="Simplified Arabic" pitchFamily="18" charset="-78"/>
              </a:rPr>
              <a:t>1-إذا </a:t>
            </a:r>
            <a:r>
              <a:rPr lang="ar-IQ" dirty="0" smtClean="0">
                <a:latin typeface="Simplified Arabic" pitchFamily="18" charset="-78"/>
                <a:cs typeface="Simplified Arabic" pitchFamily="18" charset="-78"/>
              </a:rPr>
              <a:t>كان القرار من الجهة المباشرة مثل مدير عام أو دائرة ولم يتظلم الموظف خلال المدة القانونية، </a:t>
            </a:r>
            <a:r>
              <a:rPr lang="ar-IQ" dirty="0" smtClean="0">
                <a:latin typeface="Simplified Arabic" pitchFamily="18" charset="-78"/>
                <a:cs typeface="Simplified Arabic" pitchFamily="18" charset="-78"/>
              </a:rPr>
              <a:t>فـالدعوى </a:t>
            </a:r>
            <a:r>
              <a:rPr lang="ar-IQ" dirty="0" smtClean="0">
                <a:latin typeface="Simplified Arabic" pitchFamily="18" charset="-78"/>
                <a:cs typeface="Simplified Arabic" pitchFamily="18" charset="-78"/>
              </a:rPr>
              <a:t>تُرد شكلاً لعدم استيفاء شرط التظلم.</a:t>
            </a:r>
          </a:p>
          <a:p>
            <a:pPr>
              <a:buNone/>
            </a:pPr>
            <a:r>
              <a:rPr lang="ar-IQ" dirty="0" smtClean="0">
                <a:latin typeface="Simplified Arabic" pitchFamily="18" charset="-78"/>
                <a:cs typeface="Simplified Arabic" pitchFamily="18" charset="-78"/>
              </a:rPr>
              <a:t>2-أما </a:t>
            </a:r>
            <a:r>
              <a:rPr lang="ar-IQ" dirty="0" smtClean="0">
                <a:latin typeface="Simplified Arabic" pitchFamily="18" charset="-78"/>
                <a:cs typeface="Simplified Arabic" pitchFamily="18" charset="-78"/>
              </a:rPr>
              <a:t>إذا كان القرار من جهة عليا أو نهائي بطبيعته، يمكن الطعن فيه مباشرة أمام المحكمة دون تظلم مسبق.</a:t>
            </a:r>
          </a:p>
          <a:p>
            <a:pPr>
              <a:buNone/>
            </a:pPr>
            <a:r>
              <a:rPr lang="ar-IQ" dirty="0" smtClean="0">
                <a:latin typeface="Simplified Arabic" pitchFamily="18" charset="-78"/>
                <a:cs typeface="Simplified Arabic" pitchFamily="18" charset="-78"/>
              </a:rPr>
              <a:t>3-</a:t>
            </a:r>
            <a:r>
              <a:rPr lang="ar-IQ" dirty="0" err="1" smtClean="0">
                <a:latin typeface="Simplified Arabic" pitchFamily="18" charset="-78"/>
                <a:cs typeface="Simplified Arabic" pitchFamily="18" charset="-78"/>
              </a:rPr>
              <a:t>اذا</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كانت عقوبة يجب أن يتظلم وبعدها يقيم </a:t>
            </a:r>
            <a:r>
              <a:rPr lang="ar-IQ" dirty="0" smtClean="0">
                <a:latin typeface="Simplified Arabic" pitchFamily="18" charset="-78"/>
                <a:cs typeface="Simplified Arabic" pitchFamily="18" charset="-78"/>
              </a:rPr>
              <a:t>دعوى </a:t>
            </a:r>
            <a:r>
              <a:rPr lang="ar-IQ" dirty="0" smtClean="0">
                <a:latin typeface="Simplified Arabic" pitchFamily="18" charset="-78"/>
                <a:cs typeface="Simplified Arabic" pitchFamily="18" charset="-78"/>
              </a:rPr>
              <a:t>خلال ٣٠ يوم من تاريخ رد التظلم </a:t>
            </a:r>
            <a:r>
              <a:rPr lang="ar-IQ" dirty="0" smtClean="0">
                <a:latin typeface="Simplified Arabic" pitchFamily="18" charset="-78"/>
                <a:cs typeface="Simplified Arabic" pitchFamily="18" charset="-78"/>
              </a:rPr>
              <a:t>أو </a:t>
            </a:r>
            <a:r>
              <a:rPr lang="ar-IQ" dirty="0" smtClean="0">
                <a:latin typeface="Simplified Arabic" pitchFamily="18" charset="-78"/>
                <a:cs typeface="Simplified Arabic" pitchFamily="18" charset="-78"/>
              </a:rPr>
              <a:t>عدم </a:t>
            </a:r>
            <a:r>
              <a:rPr lang="ar-IQ" dirty="0" smtClean="0">
                <a:latin typeface="Simplified Arabic" pitchFamily="18" charset="-78"/>
                <a:cs typeface="Simplified Arabic" pitchFamily="18" charset="-78"/>
              </a:rPr>
              <a:t>الإجابة </a:t>
            </a:r>
            <a:r>
              <a:rPr lang="ar-IQ" dirty="0" smtClean="0">
                <a:latin typeface="Simplified Arabic" pitchFamily="18" charset="-78"/>
                <a:cs typeface="Simplified Arabic" pitchFamily="18" charset="-78"/>
              </a:rPr>
              <a:t>عليه </a:t>
            </a:r>
            <a:r>
              <a:rPr lang="ar-IQ" dirty="0" smtClean="0">
                <a:latin typeface="Simplified Arabic" pitchFamily="18" charset="-78"/>
                <a:cs typeface="Simplified Arabic" pitchFamily="18" charset="-78"/>
              </a:rPr>
              <a:t>أما إذا </a:t>
            </a:r>
            <a:r>
              <a:rPr lang="ar-IQ" dirty="0" smtClean="0">
                <a:latin typeface="Simplified Arabic" pitchFamily="18" charset="-78"/>
                <a:cs typeface="Simplified Arabic" pitchFamily="18" charset="-78"/>
              </a:rPr>
              <a:t>كانت حقوق </a:t>
            </a:r>
            <a:r>
              <a:rPr lang="ar-IQ" dirty="0" err="1" smtClean="0">
                <a:latin typeface="Simplified Arabic" pitchFamily="18" charset="-78"/>
                <a:cs typeface="Simplified Arabic" pitchFamily="18" charset="-78"/>
              </a:rPr>
              <a:t>كالترفيع</a:t>
            </a:r>
            <a:r>
              <a:rPr lang="ar-IQ" dirty="0" smtClean="0">
                <a:latin typeface="Simplified Arabic" pitchFamily="18" charset="-78"/>
                <a:cs typeface="Simplified Arabic" pitchFamily="18" charset="-78"/>
              </a:rPr>
              <a:t> وغيرها لا تتطلب تظلم </a:t>
            </a:r>
            <a:r>
              <a:rPr lang="ar-IQ" dirty="0" smtClean="0">
                <a:latin typeface="Simplified Arabic" pitchFamily="18" charset="-78"/>
                <a:cs typeface="Simplified Arabic" pitchFamily="18" charset="-78"/>
              </a:rPr>
              <a:t>.</a:t>
            </a:r>
          </a:p>
          <a:p>
            <a:pPr>
              <a:buNone/>
            </a:pPr>
            <a:r>
              <a:rPr lang="ar-IQ" dirty="0" smtClean="0">
                <a:latin typeface="Simplified Arabic" pitchFamily="18" charset="-78"/>
                <a:cs typeface="Simplified Arabic" pitchFamily="18" charset="-78"/>
              </a:rPr>
              <a:t>4-</a:t>
            </a:r>
            <a:r>
              <a:rPr lang="ar-IQ" dirty="0" err="1" smtClean="0">
                <a:latin typeface="Simplified Arabic" pitchFamily="18" charset="-78"/>
                <a:cs typeface="Simplified Arabic" pitchFamily="18" charset="-78"/>
              </a:rPr>
              <a:t>اذا</a:t>
            </a:r>
            <a:r>
              <a:rPr lang="ar-IQ" dirty="0" smtClean="0">
                <a:latin typeface="Simplified Arabic" pitchFamily="18" charset="-78"/>
                <a:cs typeface="Simplified Arabic" pitchFamily="18" charset="-78"/>
              </a:rPr>
              <a:t> تعرض لعقوبة بعد التحقيق معه فيجب أن يتظلم خلال ثلاثين يوما من تاريخ تبليغه بالعقوبة</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dirty="0" smtClean="0">
                <a:latin typeface="Simplified Arabic" pitchFamily="18" charset="-78"/>
                <a:cs typeface="Simplified Arabic" pitchFamily="18" charset="-78"/>
              </a:rPr>
              <a:t>الفرق بين رفض الدعوى وعدم قبولها</a:t>
            </a:r>
            <a:r>
              <a:rPr lang="ar-IQ" dirty="0" smtClean="0"/>
              <a:t/>
            </a:r>
            <a:br>
              <a:rPr lang="ar-IQ" dirty="0" smtClean="0"/>
            </a:br>
            <a:endParaRPr lang="en-US" dirty="0"/>
          </a:p>
        </p:txBody>
      </p:sp>
      <p:sp>
        <p:nvSpPr>
          <p:cNvPr id="3" name="عنصر نائب للمحتوى 2"/>
          <p:cNvSpPr>
            <a:spLocks noGrp="1"/>
          </p:cNvSpPr>
          <p:nvPr>
            <p:ph idx="1"/>
          </p:nvPr>
        </p:nvSpPr>
        <p:spPr/>
        <p:txBody>
          <a:bodyPr>
            <a:noAutofit/>
          </a:bodyPr>
          <a:lstStyle/>
          <a:p>
            <a:pPr>
              <a:buNone/>
            </a:pPr>
            <a:r>
              <a:rPr lang="ar-IQ" dirty="0" smtClean="0">
                <a:latin typeface="Simplified Arabic" pitchFamily="18" charset="-78"/>
                <a:cs typeface="Simplified Arabic" pitchFamily="18" charset="-78"/>
              </a:rPr>
              <a:t>نسمع </a:t>
            </a:r>
            <a:r>
              <a:rPr lang="ar-IQ" dirty="0" smtClean="0">
                <a:latin typeface="Simplified Arabic" pitchFamily="18" charset="-78"/>
                <a:cs typeface="Simplified Arabic" pitchFamily="18" charset="-78"/>
              </a:rPr>
              <a:t>أحكاما بعبارة "رفض الدعوى" أو "عدم قبول الدعوى، لكن كل منهما يترتب عليه أثر قانوني مختلف تماما</a:t>
            </a:r>
          </a:p>
          <a:p>
            <a:pPr>
              <a:buNone/>
            </a:pPr>
            <a:r>
              <a:rPr lang="ar-IQ" dirty="0" smtClean="0">
                <a:latin typeface="Simplified Arabic" pitchFamily="18" charset="-78"/>
                <a:cs typeface="Simplified Arabic" pitchFamily="18" charset="-78"/>
              </a:rPr>
              <a:t>أولا </a:t>
            </a:r>
            <a:r>
              <a:rPr lang="ar-IQ" dirty="0" smtClean="0">
                <a:latin typeface="Simplified Arabic" pitchFamily="18" charset="-78"/>
                <a:cs typeface="Simplified Arabic" pitchFamily="18" charset="-78"/>
              </a:rPr>
              <a:t>: </a:t>
            </a:r>
            <a:r>
              <a:rPr lang="ar-IQ" b="1" dirty="0" smtClean="0">
                <a:latin typeface="Simplified Arabic" pitchFamily="18" charset="-78"/>
                <a:cs typeface="Simplified Arabic" pitchFamily="18" charset="-78"/>
              </a:rPr>
              <a:t>رفض الدعوى </a:t>
            </a:r>
            <a:r>
              <a:rPr lang="ar-IQ" b="1" dirty="0" smtClean="0">
                <a:latin typeface="Simplified Arabic" pitchFamily="18" charset="-78"/>
                <a:cs typeface="Simplified Arabic" pitchFamily="18" charset="-78"/>
              </a:rPr>
              <a:t>حكما </a:t>
            </a:r>
            <a:r>
              <a:rPr lang="ar-IQ" b="1" dirty="0" smtClean="0">
                <a:latin typeface="Simplified Arabic" pitchFamily="18" charset="-78"/>
                <a:cs typeface="Simplified Arabic" pitchFamily="18" charset="-78"/>
              </a:rPr>
              <a:t>في </a:t>
            </a:r>
            <a:r>
              <a:rPr lang="ar-IQ" b="1" dirty="0" smtClean="0">
                <a:latin typeface="Simplified Arabic" pitchFamily="18" charset="-78"/>
                <a:cs typeface="Simplified Arabic" pitchFamily="18" charset="-78"/>
              </a:rPr>
              <a:t>الموضوع </a:t>
            </a:r>
            <a:r>
              <a:rPr lang="ar-IQ" dirty="0" smtClean="0">
                <a:latin typeface="Simplified Arabic" pitchFamily="18" charset="-78"/>
                <a:cs typeface="Simplified Arabic" pitchFamily="18" charset="-78"/>
              </a:rPr>
              <a:t>: يعني </a:t>
            </a:r>
            <a:r>
              <a:rPr lang="ar-IQ" dirty="0" smtClean="0">
                <a:latin typeface="Simplified Arabic" pitchFamily="18" charset="-78"/>
                <a:cs typeface="Simplified Arabic" pitchFamily="18" charset="-78"/>
              </a:rPr>
              <a:t>أن المحكمة بحثت في أصل الحق، واطلعت على الأدلة والوقائع </a:t>
            </a:r>
            <a:r>
              <a:rPr lang="ar-IQ" dirty="0" smtClean="0">
                <a:latin typeface="Simplified Arabic" pitchFamily="18" charset="-78"/>
                <a:cs typeface="Simplified Arabic" pitchFamily="18" charset="-78"/>
              </a:rPr>
              <a:t>ثم </a:t>
            </a:r>
            <a:r>
              <a:rPr lang="ar-IQ" dirty="0" smtClean="0">
                <a:latin typeface="Simplified Arabic" pitchFamily="18" charset="-78"/>
                <a:cs typeface="Simplified Arabic" pitchFamily="18" charset="-78"/>
              </a:rPr>
              <a:t>انتهت إلى أن المدعي غير محق في طلبه.</a:t>
            </a:r>
          </a:p>
          <a:p>
            <a:pPr>
              <a:buNone/>
            </a:pPr>
            <a:r>
              <a:rPr lang="ar-IQ" dirty="0" smtClean="0">
                <a:latin typeface="Simplified Arabic" pitchFamily="18" charset="-78"/>
                <a:cs typeface="Simplified Arabic" pitchFamily="18" charset="-78"/>
              </a:rPr>
              <a:t>.</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مثال: شخص يطالب بتعويض، والمحكمة ترى أن ركن الخطأ أو الضرر غير ثابت، أو شخص يطالب بدين، والمدعى عليه يثبت أنه سدد الدين أو سقط بالتقادم.</a:t>
            </a:r>
          </a:p>
          <a:p>
            <a:pPr>
              <a:buNone/>
            </a:pP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الحكم بالرفض يفصل في جوهر الحق ويكتسب قوة الأمر المقضي </a:t>
            </a:r>
            <a:r>
              <a:rPr lang="ar-IQ" dirty="0" err="1" smtClean="0">
                <a:latin typeface="Simplified Arabic" pitchFamily="18" charset="-78"/>
                <a:cs typeface="Simplified Arabic" pitchFamily="18" charset="-78"/>
              </a:rPr>
              <a:t>به</a:t>
            </a:r>
            <a:r>
              <a:rPr lang="ar-IQ" dirty="0" smtClean="0">
                <a:latin typeface="Simplified Arabic" pitchFamily="18" charset="-78"/>
                <a:cs typeface="Simplified Arabic" pitchFamily="18" charset="-78"/>
              </a:rPr>
              <a:t> ولا يجوز رفع نفس الدعوى مرة أخرى عن ذات السبب </a:t>
            </a:r>
            <a:r>
              <a:rPr lang="ar-IQ" dirty="0" smtClean="0">
                <a:latin typeface="Simplified Arabic" pitchFamily="18" charset="-78"/>
                <a:cs typeface="Simplified Arabic" pitchFamily="18" charset="-78"/>
              </a:rPr>
              <a:t>والحق.</a:t>
            </a:r>
            <a:endParaRPr lang="ar-IQ" dirty="0" smtClean="0">
              <a:latin typeface="Simplified Arabic" pitchFamily="18" charset="-78"/>
              <a:cs typeface="Simplified Arabic" pitchFamily="18" charset="-78"/>
            </a:endParaRPr>
          </a:p>
          <a:p>
            <a:pPr>
              <a:buNone/>
            </a:pPr>
            <a:r>
              <a:rPr lang="ar-IQ" b="1" dirty="0" smtClean="0">
                <a:latin typeface="Simplified Arabic" pitchFamily="18" charset="-78"/>
                <a:cs typeface="Simplified Arabic" pitchFamily="18" charset="-78"/>
              </a:rPr>
              <a:t>رفض </a:t>
            </a:r>
            <a:r>
              <a:rPr lang="ar-IQ" b="1" dirty="0" smtClean="0">
                <a:latin typeface="Simplified Arabic" pitchFamily="18" charset="-78"/>
                <a:cs typeface="Simplified Arabic" pitchFamily="18" charset="-78"/>
              </a:rPr>
              <a:t>الدعوى </a:t>
            </a:r>
            <a:r>
              <a:rPr lang="ar-IQ" b="1" dirty="0" smtClean="0">
                <a:latin typeface="Simplified Arabic" pitchFamily="18" charset="-78"/>
                <a:cs typeface="Simplified Arabic" pitchFamily="18" charset="-78"/>
              </a:rPr>
              <a:t>بحالتها”: </a:t>
            </a:r>
            <a:r>
              <a:rPr lang="ar-IQ" dirty="0" smtClean="0">
                <a:latin typeface="Simplified Arabic" pitchFamily="18" charset="-78"/>
                <a:cs typeface="Simplified Arabic" pitchFamily="18" charset="-78"/>
              </a:rPr>
              <a:t>هو </a:t>
            </a:r>
            <a:r>
              <a:rPr lang="ar-IQ" dirty="0" smtClean="0">
                <a:latin typeface="Simplified Arabic" pitchFamily="18" charset="-78"/>
                <a:cs typeface="Simplified Arabic" pitchFamily="18" charset="-78"/>
              </a:rPr>
              <a:t>حكم تصدره المحكمة عندما تكون الدعوى مقبولة شكلا، لكن المحكمة تعجز عن الفصل في الموضوع لأن الأوراق غير كافية </a:t>
            </a:r>
            <a:r>
              <a:rPr lang="ar-IQ" dirty="0" smtClean="0">
                <a:latin typeface="Simplified Arabic" pitchFamily="18" charset="-78"/>
                <a:cs typeface="Simplified Arabic" pitchFamily="18" charset="-78"/>
              </a:rPr>
              <a:t>أو الأدلة </a:t>
            </a:r>
            <a:r>
              <a:rPr lang="ar-IQ" dirty="0" smtClean="0">
                <a:latin typeface="Simplified Arabic" pitchFamily="18" charset="-78"/>
                <a:cs typeface="Simplified Arabic" pitchFamily="18" charset="-78"/>
              </a:rPr>
              <a:t>ناقصة أو لأن المدعي لم يقدم المستندات الكافية لإثبات حقه. . ويجوز رفعها مجددًا إذا وجد دليل جديد أو استكملت المستندات</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buNone/>
            </a:pP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ثانيًا</a:t>
            </a:r>
            <a:r>
              <a:rPr lang="ar-IQ" dirty="0" smtClean="0">
                <a:latin typeface="Simplified Arabic" pitchFamily="18" charset="-78"/>
                <a:cs typeface="Simplified Arabic" pitchFamily="18" charset="-78"/>
              </a:rPr>
              <a:t>: عدم قبول الدعوى (حكم في الشكل</a:t>
            </a:r>
            <a:r>
              <a:rPr lang="ar-IQ" dirty="0" smtClean="0">
                <a:latin typeface="Simplified Arabic" pitchFamily="18" charset="-78"/>
                <a:cs typeface="Simplified Arabic" pitchFamily="18" charset="-78"/>
              </a:rPr>
              <a:t>)</a:t>
            </a:r>
          </a:p>
          <a:p>
            <a:pPr>
              <a:buNone/>
            </a:pP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يعني أن المحكمة لم تبحث أصل الحق، بل توقفت عند وجود عيب إجرائي أو </a:t>
            </a:r>
            <a:r>
              <a:rPr lang="ar-IQ" dirty="0" smtClean="0">
                <a:latin typeface="Simplified Arabic" pitchFamily="18" charset="-78"/>
                <a:cs typeface="Simplified Arabic" pitchFamily="18" charset="-78"/>
              </a:rPr>
              <a:t>شكلي </a:t>
            </a:r>
            <a:r>
              <a:rPr lang="ar-IQ" dirty="0" smtClean="0">
                <a:latin typeface="Simplified Arabic" pitchFamily="18" charset="-78"/>
                <a:cs typeface="Simplified Arabic" pitchFamily="18" charset="-78"/>
              </a:rPr>
              <a:t>مثل رفع دعوى من شخص ليس له صفة أو مصلحة </a:t>
            </a:r>
            <a:r>
              <a:rPr lang="ar-IQ" dirty="0" smtClean="0">
                <a:latin typeface="Simplified Arabic" pitchFamily="18" charset="-78"/>
                <a:cs typeface="Simplified Arabic" pitchFamily="18" charset="-78"/>
              </a:rPr>
              <a:t>أو رفع </a:t>
            </a:r>
            <a:r>
              <a:rPr lang="ar-IQ" dirty="0" smtClean="0">
                <a:latin typeface="Simplified Arabic" pitchFamily="18" charset="-78"/>
                <a:cs typeface="Simplified Arabic" pitchFamily="18" charset="-78"/>
              </a:rPr>
              <a:t>دعوى دون اتخاذ إجراء مسبق تقديم </a:t>
            </a:r>
            <a:r>
              <a:rPr lang="ar-IQ" dirty="0" smtClean="0">
                <a:latin typeface="Simplified Arabic" pitchFamily="18" charset="-78"/>
                <a:cs typeface="Simplified Arabic" pitchFamily="18" charset="-78"/>
              </a:rPr>
              <a:t>التظلم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 الحكم بعدم القبول لا يمس أصل الحق، ويمكن للمدعي تصحيح </a:t>
            </a:r>
            <a:r>
              <a:rPr lang="ar-IQ" dirty="0" smtClean="0">
                <a:latin typeface="Simplified Arabic" pitchFamily="18" charset="-78"/>
                <a:cs typeface="Simplified Arabic" pitchFamily="18" charset="-78"/>
              </a:rPr>
              <a:t>الإجراء </a:t>
            </a:r>
            <a:r>
              <a:rPr lang="ar-IQ" dirty="0" smtClean="0">
                <a:latin typeface="Simplified Arabic" pitchFamily="18" charset="-78"/>
                <a:cs typeface="Simplified Arabic" pitchFamily="18" charset="-78"/>
              </a:rPr>
              <a:t>ورفع الدعوى من </a:t>
            </a:r>
            <a:r>
              <a:rPr lang="ar-IQ" dirty="0" smtClean="0">
                <a:latin typeface="Simplified Arabic" pitchFamily="18" charset="-78"/>
                <a:cs typeface="Simplified Arabic" pitchFamily="18" charset="-78"/>
              </a:rPr>
              <a:t>جديد . </a:t>
            </a:r>
            <a:endParaRPr lang="en-US" dirty="0" smtClean="0">
              <a:latin typeface="Simplified Arabic" pitchFamily="18" charset="-78"/>
              <a:cs typeface="Simplified Arabic" pitchFamily="18" charset="-78"/>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dirty="0" smtClean="0">
                <a:latin typeface="Simplified Arabic" pitchFamily="18" charset="-78"/>
                <a:cs typeface="Simplified Arabic" pitchFamily="18" charset="-78"/>
              </a:rPr>
              <a:t>أخطاء الأحكام القضائية</a:t>
            </a:r>
            <a:br>
              <a:rPr lang="ar-IQ" dirty="0" smtClean="0">
                <a:latin typeface="Simplified Arabic" pitchFamily="18" charset="-78"/>
                <a:cs typeface="Simplified Arabic" pitchFamily="18" charset="-78"/>
              </a:rPr>
            </a:br>
            <a:endParaRPr lang="en-US" dirty="0"/>
          </a:p>
        </p:txBody>
      </p:sp>
      <p:sp>
        <p:nvSpPr>
          <p:cNvPr id="3" name="عنصر نائب للمحتوى 2"/>
          <p:cNvSpPr>
            <a:spLocks noGrp="1"/>
          </p:cNvSpPr>
          <p:nvPr>
            <p:ph idx="1"/>
          </p:nvPr>
        </p:nvSpPr>
        <p:spPr>
          <a:xfrm flipH="1">
            <a:off x="962297" y="2142309"/>
            <a:ext cx="10058400" cy="3931920"/>
          </a:xfrm>
        </p:spPr>
        <p:txBody>
          <a:bodyPr>
            <a:normAutofit/>
          </a:bodyPr>
          <a:lstStyle/>
          <a:p>
            <a:pPr>
              <a:buNone/>
            </a:pPr>
            <a:r>
              <a:rPr lang="ar-IQ" b="1" dirty="0" smtClean="0">
                <a:latin typeface="Simplified Arabic" pitchFamily="18" charset="-78"/>
                <a:cs typeface="Simplified Arabic" pitchFamily="18" charset="-78"/>
              </a:rPr>
              <a:t>العدالة </a:t>
            </a:r>
            <a:r>
              <a:rPr lang="ar-IQ" b="1" dirty="0" smtClean="0">
                <a:latin typeface="Simplified Arabic" pitchFamily="18" charset="-78"/>
                <a:cs typeface="Simplified Arabic" pitchFamily="18" charset="-78"/>
              </a:rPr>
              <a:t>الإلهية عدالة مطلقة </a:t>
            </a:r>
            <a:r>
              <a:rPr lang="ar-IQ" dirty="0" smtClean="0">
                <a:latin typeface="Simplified Arabic" pitchFamily="18" charset="-78"/>
                <a:cs typeface="Simplified Arabic" pitchFamily="18" charset="-78"/>
              </a:rPr>
              <a:t>:لأنها </a:t>
            </a:r>
            <a:r>
              <a:rPr lang="ar-IQ" dirty="0" smtClean="0">
                <a:latin typeface="Simplified Arabic" pitchFamily="18" charset="-78"/>
                <a:cs typeface="Simplified Arabic" pitchFamily="18" charset="-78"/>
              </a:rPr>
              <a:t>من صنع الله العليم ببواطن الأمور، أما العدالة البشرية فهي نسبية، لأنها تصدر عن قضاة بشر قد يصيبون أو يخطئون. ولهذا السبب جعل القانون مراحل للتقاضي حتى تصحح الأخطاء ومن أبرز أخطاء الأحكام</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1- القصور </a:t>
            </a:r>
            <a:r>
              <a:rPr lang="ar-IQ" dirty="0" smtClean="0">
                <a:latin typeface="Simplified Arabic" pitchFamily="18" charset="-78"/>
                <a:cs typeface="Simplified Arabic" pitchFamily="18" charset="-78"/>
              </a:rPr>
              <a:t>في </a:t>
            </a:r>
            <a:r>
              <a:rPr lang="ar-IQ" dirty="0" err="1" smtClean="0">
                <a:latin typeface="Simplified Arabic" pitchFamily="18" charset="-78"/>
                <a:cs typeface="Simplified Arabic" pitchFamily="18" charset="-78"/>
              </a:rPr>
              <a:t>التسبيب</a:t>
            </a:r>
            <a:r>
              <a:rPr lang="ar-IQ" dirty="0" smtClean="0">
                <a:latin typeface="Simplified Arabic" pitchFamily="18" charset="-78"/>
                <a:cs typeface="Simplified Arabic" pitchFamily="18" charset="-78"/>
              </a:rPr>
              <a:t>:  هو </a:t>
            </a:r>
            <a:r>
              <a:rPr lang="ar-IQ" dirty="0" smtClean="0">
                <a:latin typeface="Simplified Arabic" pitchFamily="18" charset="-78"/>
                <a:cs typeface="Simplified Arabic" pitchFamily="18" charset="-78"/>
              </a:rPr>
              <a:t>أن يصدر الحكم دون أن يبين القاضي وقائع الدعوى والأدلة التي استند إليها بيانا كافيًا، بحيث يتعذر على محكمة النقض مراقبة صحة تطبيق القانون؛ وفقا للمادة (١٧٦) مرافعات " يجب أن تشتمل الأحكام على الأسباب التي بنيت عليها وإلا كانت باطلة</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2- الفساد </a:t>
            </a:r>
            <a:r>
              <a:rPr lang="ar-IQ" dirty="0" smtClean="0">
                <a:latin typeface="Simplified Arabic" pitchFamily="18" charset="-78"/>
                <a:cs typeface="Simplified Arabic" pitchFamily="18" charset="-78"/>
              </a:rPr>
              <a:t>في </a:t>
            </a:r>
            <a:r>
              <a:rPr lang="ar-IQ" dirty="0" smtClean="0">
                <a:latin typeface="Simplified Arabic" pitchFamily="18" charset="-78"/>
                <a:cs typeface="Simplified Arabic" pitchFamily="18" charset="-78"/>
              </a:rPr>
              <a:t>الاستدلال : يتحقق </a:t>
            </a:r>
            <a:r>
              <a:rPr lang="ar-IQ" dirty="0" smtClean="0">
                <a:latin typeface="Simplified Arabic" pitchFamily="18" charset="-78"/>
                <a:cs typeface="Simplified Arabic" pitchFamily="18" charset="-78"/>
              </a:rPr>
              <a:t>عندما يكون استنتاج القاضي غير منطقي أو مخالف للواقع كأن يستخلص من دليل نتيجة لا تؤدي إليها قواعد العقل والمنطق فيكون حكمه باطلا كذلك؛ محكمة النقض قررت </a:t>
            </a:r>
            <a:r>
              <a:rPr lang="ar-IQ" dirty="0" smtClean="0">
                <a:latin typeface="Simplified Arabic" pitchFamily="18" charset="-78"/>
                <a:cs typeface="Simplified Arabic" pitchFamily="18" charset="-78"/>
              </a:rPr>
              <a:t>أن إغفال </a:t>
            </a:r>
            <a:r>
              <a:rPr lang="ar-IQ" dirty="0" smtClean="0">
                <a:latin typeface="Simplified Arabic" pitchFamily="18" charset="-78"/>
                <a:cs typeface="Simplified Arabic" pitchFamily="18" charset="-78"/>
              </a:rPr>
              <a:t>الحكم بحث دفاع جوهري للخصم يترتب عليه بطلان الحكم، لأنه قصور في أسبابه الواقعية</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الخلاصة: ليس كل حكم هو عدالة، ولكن كل عدالة يجب أن تكون حكما مسببا </a:t>
            </a:r>
            <a:r>
              <a:rPr lang="ar-IQ" dirty="0" err="1" smtClean="0">
                <a:latin typeface="Simplified Arabic" pitchFamily="18" charset="-78"/>
                <a:cs typeface="Simplified Arabic" pitchFamily="18" charset="-78"/>
              </a:rPr>
              <a:t>تسبيبا</a:t>
            </a:r>
            <a:r>
              <a:rPr lang="ar-IQ" dirty="0" smtClean="0">
                <a:latin typeface="Simplified Arabic" pitchFamily="18" charset="-78"/>
                <a:cs typeface="Simplified Arabic" pitchFamily="18" charset="-78"/>
              </a:rPr>
              <a:t> كافيا ومنطقيًا؛ فإذا خلت الأحكام من </a:t>
            </a:r>
            <a:r>
              <a:rPr lang="ar-IQ" dirty="0" err="1" smtClean="0">
                <a:latin typeface="Simplified Arabic" pitchFamily="18" charset="-78"/>
                <a:cs typeface="Simplified Arabic" pitchFamily="18" charset="-78"/>
              </a:rPr>
              <a:t>ألاسباب</a:t>
            </a:r>
            <a:r>
              <a:rPr lang="ar-IQ" dirty="0" smtClean="0">
                <a:latin typeface="Simplified Arabic" pitchFamily="18" charset="-78"/>
                <a:cs typeface="Simplified Arabic" pitchFamily="18" charset="-78"/>
              </a:rPr>
              <a:t> أو </a:t>
            </a:r>
            <a:r>
              <a:rPr lang="ar-IQ" dirty="0" smtClean="0">
                <a:latin typeface="Simplified Arabic" pitchFamily="18" charset="-78"/>
                <a:cs typeface="Simplified Arabic" pitchFamily="18" charset="-78"/>
              </a:rPr>
              <a:t>كانت أسبابها غير منطقية، كان مصيرها البطلان أمام النقض</a:t>
            </a:r>
            <a:r>
              <a:rPr lang="ar-IQ" dirty="0" smtClean="0">
                <a:latin typeface="Simplified Arabic" pitchFamily="18" charset="-78"/>
                <a:cs typeface="Simplified Arabic" pitchFamily="18" charset="-78"/>
              </a:rPr>
              <a:t>.</a:t>
            </a:r>
            <a:endParaRPr lang="ar-IQ"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dirty="0" smtClean="0">
                <a:latin typeface="Simplified Arabic" pitchFamily="18" charset="-78"/>
                <a:cs typeface="Simplified Arabic" pitchFamily="18" charset="-78"/>
              </a:rPr>
              <a:t>ما هي طرق </a:t>
            </a:r>
            <a:r>
              <a:rPr lang="ar-IQ" dirty="0" smtClean="0">
                <a:latin typeface="Simplified Arabic" pitchFamily="18" charset="-78"/>
                <a:cs typeface="Simplified Arabic" pitchFamily="18" charset="-78"/>
              </a:rPr>
              <a:t>الإثبات</a:t>
            </a:r>
            <a:br>
              <a:rPr lang="ar-IQ" dirty="0" smtClean="0">
                <a:latin typeface="Simplified Arabic" pitchFamily="18" charset="-78"/>
                <a:cs typeface="Simplified Arabic" pitchFamily="18" charset="-78"/>
              </a:rPr>
            </a:br>
            <a:endParaRPr lang="en-US" dirty="0"/>
          </a:p>
        </p:txBody>
      </p:sp>
      <p:sp>
        <p:nvSpPr>
          <p:cNvPr id="3" name="عنصر نائب للمحتوى 2"/>
          <p:cNvSpPr>
            <a:spLocks noGrp="1"/>
          </p:cNvSpPr>
          <p:nvPr>
            <p:ph idx="1"/>
          </p:nvPr>
        </p:nvSpPr>
        <p:spPr/>
        <p:txBody>
          <a:bodyPr>
            <a:noAutofit/>
          </a:bodyPr>
          <a:lstStyle/>
          <a:p>
            <a:pPr>
              <a:buNone/>
            </a:pPr>
            <a:r>
              <a:rPr lang="ar-IQ" dirty="0" smtClean="0">
                <a:latin typeface="Simplified Arabic" pitchFamily="18" charset="-78"/>
                <a:cs typeface="Simplified Arabic" pitchFamily="18" charset="-78"/>
              </a:rPr>
              <a:t>الاستجواب: طريقة </a:t>
            </a:r>
            <a:r>
              <a:rPr lang="ar-IQ" dirty="0" smtClean="0">
                <a:latin typeface="Simplified Arabic" pitchFamily="18" charset="-78"/>
                <a:cs typeface="Simplified Arabic" pitchFamily="18" charset="-78"/>
              </a:rPr>
              <a:t>تلجأ إليها المحكمة السؤال إحدى الخصوم عن وقائع معينة للحصول على إقرار هذا الخصم</a:t>
            </a:r>
          </a:p>
          <a:p>
            <a:pPr>
              <a:buNone/>
            </a:pPr>
            <a:r>
              <a:rPr lang="ar-IQ" dirty="0" smtClean="0">
                <a:latin typeface="Simplified Arabic" pitchFamily="18" charset="-78"/>
                <a:cs typeface="Simplified Arabic" pitchFamily="18" charset="-78"/>
              </a:rPr>
              <a:t>الإقرار: اعتراف </a:t>
            </a:r>
            <a:r>
              <a:rPr lang="ar-IQ" dirty="0" smtClean="0">
                <a:latin typeface="Simplified Arabic" pitchFamily="18" charset="-78"/>
                <a:cs typeface="Simplified Arabic" pitchFamily="18" charset="-78"/>
              </a:rPr>
              <a:t>شخص بأمر يدعى عليه </a:t>
            </a:r>
            <a:r>
              <a:rPr lang="ar-IQ" dirty="0" err="1" smtClean="0">
                <a:latin typeface="Simplified Arabic" pitchFamily="18" charset="-78"/>
                <a:cs typeface="Simplified Arabic" pitchFamily="18" charset="-78"/>
              </a:rPr>
              <a:t>به</a:t>
            </a:r>
            <a:r>
              <a:rPr lang="ar-IQ" dirty="0" smtClean="0">
                <a:latin typeface="Simplified Arabic" pitchFamily="18" charset="-78"/>
                <a:cs typeface="Simplified Arabic" pitchFamily="18" charset="-78"/>
              </a:rPr>
              <a:t> الآخر قصد اعتبار هذا </a:t>
            </a:r>
            <a:r>
              <a:rPr lang="ar-IQ" dirty="0" smtClean="0">
                <a:latin typeface="Simplified Arabic" pitchFamily="18" charset="-78"/>
                <a:cs typeface="Simplified Arabic" pitchFamily="18" charset="-78"/>
              </a:rPr>
              <a:t>الأمر ثابتا </a:t>
            </a:r>
            <a:r>
              <a:rPr lang="ar-IQ" dirty="0" smtClean="0">
                <a:latin typeface="Simplified Arabic" pitchFamily="18" charset="-78"/>
                <a:cs typeface="Simplified Arabic" pitchFamily="18" charset="-78"/>
              </a:rPr>
              <a:t>في ذمته وإعفاء الآخر من الإثبات</a:t>
            </a:r>
          </a:p>
          <a:p>
            <a:pPr>
              <a:buNone/>
            </a:pPr>
            <a:r>
              <a:rPr lang="ar-IQ" dirty="0" smtClean="0">
                <a:latin typeface="Simplified Arabic" pitchFamily="18" charset="-78"/>
                <a:cs typeface="Simplified Arabic" pitchFamily="18" charset="-78"/>
              </a:rPr>
              <a:t>الكتابة: </a:t>
            </a:r>
            <a:r>
              <a:rPr lang="ar-IQ" dirty="0" smtClean="0">
                <a:latin typeface="Simplified Arabic" pitchFamily="18" charset="-78"/>
                <a:cs typeface="Simplified Arabic" pitchFamily="18" charset="-78"/>
              </a:rPr>
              <a:t>كل كتابة يمكن أن يستند عليها أحد الطرفين في إثبات حقه أو نفيه . ويأخذ </a:t>
            </a:r>
            <a:r>
              <a:rPr lang="ar-IQ" dirty="0" err="1" smtClean="0">
                <a:latin typeface="Simplified Arabic" pitchFamily="18" charset="-78"/>
                <a:cs typeface="Simplified Arabic" pitchFamily="18" charset="-78"/>
              </a:rPr>
              <a:t>بها</a:t>
            </a:r>
            <a:r>
              <a:rPr lang="ar-IQ" dirty="0" smtClean="0">
                <a:latin typeface="Simplified Arabic" pitchFamily="18" charset="-78"/>
                <a:cs typeface="Simplified Arabic" pitchFamily="18" charset="-78"/>
              </a:rPr>
              <a:t> بوصفها . دليلا </a:t>
            </a:r>
            <a:r>
              <a:rPr lang="ar-IQ" dirty="0" smtClean="0">
                <a:latin typeface="Simplified Arabic" pitchFamily="18" charset="-78"/>
                <a:cs typeface="Simplified Arabic" pitchFamily="18" charset="-78"/>
              </a:rPr>
              <a:t>كاملا</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الشهادة: أخبار </a:t>
            </a:r>
            <a:r>
              <a:rPr lang="ar-IQ" dirty="0" smtClean="0">
                <a:latin typeface="Simplified Arabic" pitchFamily="18" charset="-78"/>
                <a:cs typeface="Simplified Arabic" pitchFamily="18" charset="-78"/>
              </a:rPr>
              <a:t>الشخص أمام القضاء بواقعة حدثت من غيره ويترتب عليها حق </a:t>
            </a:r>
            <a:r>
              <a:rPr lang="ar-IQ" dirty="0" smtClean="0">
                <a:latin typeface="Simplified Arabic" pitchFamily="18" charset="-78"/>
                <a:cs typeface="Simplified Arabic" pitchFamily="18" charset="-78"/>
              </a:rPr>
              <a:t>لغيره</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اليمين</a:t>
            </a:r>
          </a:p>
          <a:p>
            <a:pPr>
              <a:buNone/>
            </a:pPr>
            <a:r>
              <a:rPr lang="ar-IQ" dirty="0" smtClean="0">
                <a:latin typeface="Simplified Arabic" pitchFamily="18" charset="-78"/>
                <a:cs typeface="Simplified Arabic" pitchFamily="18" charset="-78"/>
              </a:rPr>
              <a:t>الخبرة</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المعاينة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التحقيق بقصد </a:t>
            </a:r>
            <a:r>
              <a:rPr lang="ar-IQ" dirty="0" smtClean="0">
                <a:latin typeface="Simplified Arabic" pitchFamily="18" charset="-78"/>
                <a:cs typeface="Simplified Arabic" pitchFamily="18" charset="-78"/>
              </a:rPr>
              <a:t>الحصول </a:t>
            </a:r>
            <a:r>
              <a:rPr lang="ar-IQ" dirty="0" smtClean="0">
                <a:latin typeface="Simplified Arabic" pitchFamily="18" charset="-78"/>
                <a:cs typeface="Simplified Arabic" pitchFamily="18" charset="-78"/>
              </a:rPr>
              <a:t>على </a:t>
            </a:r>
            <a:r>
              <a:rPr lang="ar-IQ" dirty="0" smtClean="0">
                <a:latin typeface="Simplified Arabic" pitchFamily="18" charset="-78"/>
                <a:cs typeface="Simplified Arabic" pitchFamily="18" charset="-78"/>
              </a:rPr>
              <a:t>المعلومات الضرورية </a:t>
            </a:r>
            <a:r>
              <a:rPr lang="ar-IQ" dirty="0" smtClean="0">
                <a:latin typeface="Simplified Arabic" pitchFamily="18" charset="-78"/>
                <a:cs typeface="Simplified Arabic" pitchFamily="18" charset="-78"/>
              </a:rPr>
              <a:t>عن طريق أهل الاختصاص </a:t>
            </a:r>
            <a:r>
              <a:rPr lang="ar-IQ" dirty="0" err="1" smtClean="0">
                <a:latin typeface="Simplified Arabic" pitchFamily="18" charset="-78"/>
                <a:cs typeface="Simplified Arabic" pitchFamily="18" charset="-78"/>
              </a:rPr>
              <a:t>لليت</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في مسائل </a:t>
            </a:r>
            <a:r>
              <a:rPr lang="ar-IQ" dirty="0" smtClean="0">
                <a:latin typeface="Simplified Arabic" pitchFamily="18" charset="-78"/>
                <a:cs typeface="Simplified Arabic" pitchFamily="18" charset="-78"/>
              </a:rPr>
              <a:t>فنية تكون محل نزاع بين </a:t>
            </a:r>
            <a:r>
              <a:rPr lang="ar-IQ" dirty="0" smtClean="0">
                <a:latin typeface="Simplified Arabic" pitchFamily="18" charset="-78"/>
                <a:cs typeface="Simplified Arabic" pitchFamily="18" charset="-78"/>
              </a:rPr>
              <a:t>الخصوم</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القرائن : استنباط </a:t>
            </a:r>
            <a:r>
              <a:rPr lang="ar-IQ" dirty="0" smtClean="0">
                <a:latin typeface="Simplified Arabic" pitchFamily="18" charset="-78"/>
                <a:cs typeface="Simplified Arabic" pitchFamily="18" charset="-78"/>
              </a:rPr>
              <a:t>أمر مجهول من أمر معلوم على أساس أن المألوف هو. ارتباط الأمرين وجودا </a:t>
            </a:r>
            <a:r>
              <a:rPr lang="ar-IQ" dirty="0" smtClean="0">
                <a:latin typeface="Simplified Arabic" pitchFamily="18" charset="-78"/>
                <a:cs typeface="Simplified Arabic" pitchFamily="18" charset="-78"/>
              </a:rPr>
              <a:t>وعلما</a:t>
            </a:r>
          </a:p>
          <a:p>
            <a:pPr>
              <a:buNone/>
            </a:pPr>
            <a:r>
              <a:rPr lang="ar-IQ" dirty="0" smtClean="0">
                <a:latin typeface="Simplified Arabic" pitchFamily="18" charset="-78"/>
                <a:cs typeface="Simplified Arabic" pitchFamily="18" charset="-78"/>
              </a:rPr>
              <a:t>أشهاد الله تعالى على صدق ما . يقوله الحالف أو. عدم صدق ما يقوله الخصم الآخر</a:t>
            </a:r>
          </a:p>
          <a:p>
            <a:pPr>
              <a:buNone/>
            </a:pPr>
            <a:endParaRPr lang="ar-IQ" dirty="0" smtClean="0">
              <a:latin typeface="Simplified Arabic" pitchFamily="18" charset="-78"/>
              <a:cs typeface="Simplified Arabic" pitchFamily="18" charset="-78"/>
            </a:endParaRPr>
          </a:p>
          <a:p>
            <a:endParaRPr lang="ar-IQ" dirty="0" smtClean="0">
              <a:latin typeface="Simplified Arabic" pitchFamily="18" charset="-78"/>
              <a:cs typeface="Simplified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IQ" sz="2400" dirty="0" smtClean="0">
                <a:latin typeface="Simplified Arabic" pitchFamily="18" charset="-78"/>
                <a:cs typeface="Simplified Arabic" pitchFamily="18" charset="-78"/>
              </a:rPr>
              <a:t>أبرزت المحكمة الإدارية العليا خلال عام 2024 مجموعة من المبادئ القانونية التي توضح حقوق الموظفين وضوابط </a:t>
            </a:r>
            <a:r>
              <a:rPr lang="ar-IQ" sz="2400" dirty="0" smtClean="0">
                <a:latin typeface="Simplified Arabic" pitchFamily="18" charset="-78"/>
                <a:cs typeface="Simplified Arabic" pitchFamily="18" charset="-78"/>
              </a:rPr>
              <a:t>عمل الإدارة</a:t>
            </a:r>
            <a:r>
              <a:rPr lang="ar-IQ" sz="2400" dirty="0" smtClean="0">
                <a:latin typeface="Simplified Arabic" pitchFamily="18" charset="-78"/>
                <a:cs typeface="Simplified Arabic" pitchFamily="18" charset="-78"/>
              </a:rPr>
              <a:t>، وجاءت أبرزها كالآتي:</a:t>
            </a:r>
            <a:br>
              <a:rPr lang="ar-IQ" sz="2400" dirty="0" smtClean="0">
                <a:latin typeface="Simplified Arabic" pitchFamily="18" charset="-78"/>
                <a:cs typeface="Simplified Arabic" pitchFamily="18" charset="-78"/>
              </a:rPr>
            </a:br>
            <a:endParaRPr lang="en-US" sz="2400" dirty="0"/>
          </a:p>
        </p:txBody>
      </p:sp>
      <p:sp>
        <p:nvSpPr>
          <p:cNvPr id="3" name="عنصر نائب للمحتوى 2"/>
          <p:cNvSpPr>
            <a:spLocks noGrp="1"/>
          </p:cNvSpPr>
          <p:nvPr>
            <p:ph idx="1"/>
          </p:nvPr>
        </p:nvSpPr>
        <p:spPr/>
        <p:txBody>
          <a:bodyPr>
            <a:normAutofit fontScale="25000" lnSpcReduction="20000"/>
          </a:bodyPr>
          <a:lstStyle/>
          <a:p>
            <a:pPr>
              <a:buNone/>
            </a:pPr>
            <a:r>
              <a:rPr lang="ar-IQ" sz="7200" dirty="0" smtClean="0">
                <a:latin typeface="Simplified Arabic" pitchFamily="18" charset="-78"/>
                <a:cs typeface="Simplified Arabic" pitchFamily="18" charset="-78"/>
              </a:rPr>
              <a:t>1- الإحالة </a:t>
            </a:r>
            <a:r>
              <a:rPr lang="ar-IQ" sz="7200" dirty="0" smtClean="0">
                <a:latin typeface="Simplified Arabic" pitchFamily="18" charset="-78"/>
                <a:cs typeface="Simplified Arabic" pitchFamily="18" charset="-78"/>
              </a:rPr>
              <a:t>إلى التقاعد:</a:t>
            </a:r>
          </a:p>
          <a:p>
            <a:pPr>
              <a:buNone/>
            </a:pPr>
            <a:r>
              <a:rPr lang="ar-IQ" sz="7200" dirty="0" smtClean="0">
                <a:latin typeface="Simplified Arabic" pitchFamily="18" charset="-78"/>
                <a:cs typeface="Simplified Arabic" pitchFamily="18" charset="-78"/>
              </a:rPr>
              <a:t>يجوز </a:t>
            </a:r>
            <a:r>
              <a:rPr lang="ar-IQ" sz="7200" dirty="0" smtClean="0">
                <a:latin typeface="Simplified Arabic" pitchFamily="18" charset="-78"/>
                <a:cs typeface="Simplified Arabic" pitchFamily="18" charset="-78"/>
              </a:rPr>
              <a:t>للموظف أن يطلب إحالته إلى التقاعد إذا أكمل (50) سنة من عمره أو كانت له خدمة تقاعدية لا تقل عن (25) سنة</a:t>
            </a:r>
            <a:r>
              <a:rPr lang="ar-IQ" sz="7200" dirty="0" smtClean="0">
                <a:latin typeface="Simplified Arabic" pitchFamily="18" charset="-78"/>
                <a:cs typeface="Simplified Arabic" pitchFamily="18" charset="-78"/>
              </a:rPr>
              <a:t>.</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القرار: 404/ قضاء موظفين / تمييز / 2024 </a:t>
            </a:r>
            <a:r>
              <a:rPr lang="ar-IQ" sz="7200" dirty="0" smtClean="0">
                <a:latin typeface="Simplified Arabic" pitchFamily="18" charset="-78"/>
                <a:cs typeface="Simplified Arabic" pitchFamily="18" charset="-78"/>
              </a:rPr>
              <a:t>– بتاريخ 2024/3/27</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2- رواتب </a:t>
            </a:r>
            <a:r>
              <a:rPr lang="ar-IQ" sz="7200" dirty="0" smtClean="0">
                <a:latin typeface="Simplified Arabic" pitchFamily="18" charset="-78"/>
                <a:cs typeface="Simplified Arabic" pitchFamily="18" charset="-78"/>
              </a:rPr>
              <a:t>العطلة </a:t>
            </a:r>
            <a:r>
              <a:rPr lang="ar-IQ" sz="7200" dirty="0" smtClean="0">
                <a:latin typeface="Simplified Arabic" pitchFamily="18" charset="-78"/>
                <a:cs typeface="Simplified Arabic" pitchFamily="18" charset="-78"/>
              </a:rPr>
              <a:t>الصيفية : يستحق </a:t>
            </a:r>
            <a:r>
              <a:rPr lang="ar-IQ" sz="7200" dirty="0" smtClean="0">
                <a:latin typeface="Simplified Arabic" pitchFamily="18" charset="-78"/>
                <a:cs typeface="Simplified Arabic" pitchFamily="18" charset="-78"/>
              </a:rPr>
              <a:t>موظف الخدمة الجامعية رواتب العطلة الصيفية </a:t>
            </a:r>
            <a:r>
              <a:rPr lang="ar-IQ" sz="7200" dirty="0" smtClean="0">
                <a:latin typeface="Simplified Arabic" pitchFamily="18" charset="-78"/>
                <a:cs typeface="Simplified Arabic" pitchFamily="18" charset="-78"/>
              </a:rPr>
              <a:t>مع رواتب </a:t>
            </a:r>
            <a:r>
              <a:rPr lang="ar-IQ" sz="7200" dirty="0" smtClean="0">
                <a:latin typeface="Simplified Arabic" pitchFamily="18" charset="-78"/>
                <a:cs typeface="Simplified Arabic" pitchFamily="18" charset="-78"/>
              </a:rPr>
              <a:t>الإجازات المتراكمة بما لا يزيد مجموعها على (180) يوما.</a:t>
            </a:r>
          </a:p>
          <a:p>
            <a:pPr>
              <a:buNone/>
            </a:pPr>
            <a:r>
              <a:rPr lang="ar-IQ" sz="7200" dirty="0" smtClean="0">
                <a:latin typeface="Simplified Arabic" pitchFamily="18" charset="-78"/>
                <a:cs typeface="Simplified Arabic" pitchFamily="18" charset="-78"/>
              </a:rPr>
              <a:t>القرار</a:t>
            </a:r>
            <a:r>
              <a:rPr lang="ar-IQ" sz="7200" dirty="0" smtClean="0">
                <a:latin typeface="Simplified Arabic" pitchFamily="18" charset="-78"/>
                <a:cs typeface="Simplified Arabic" pitchFamily="18" charset="-78"/>
              </a:rPr>
              <a:t>: 487/ قضاء موظفين / تمييز / 2024 </a:t>
            </a:r>
            <a:r>
              <a:rPr lang="ar-IQ" sz="7200" dirty="0" smtClean="0">
                <a:latin typeface="Simplified Arabic" pitchFamily="18" charset="-78"/>
                <a:cs typeface="Simplified Arabic" pitchFamily="18" charset="-78"/>
              </a:rPr>
              <a:t>– بتاريخ 2024/3/13</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2- اللجنة </a:t>
            </a:r>
            <a:r>
              <a:rPr lang="ar-IQ" sz="7200" dirty="0" err="1" smtClean="0">
                <a:latin typeface="Simplified Arabic" pitchFamily="18" charset="-78"/>
                <a:cs typeface="Simplified Arabic" pitchFamily="18" charset="-78"/>
              </a:rPr>
              <a:t>التحقيقية</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عدم </a:t>
            </a:r>
            <a:r>
              <a:rPr lang="ar-IQ" sz="7200" dirty="0" smtClean="0">
                <a:latin typeface="Simplified Arabic" pitchFamily="18" charset="-78"/>
                <a:cs typeface="Simplified Arabic" pitchFamily="18" charset="-78"/>
              </a:rPr>
              <a:t>حضور الموظف أمام اللجنة </a:t>
            </a:r>
            <a:r>
              <a:rPr lang="ar-IQ" sz="7200" dirty="0" err="1" smtClean="0">
                <a:latin typeface="Simplified Arabic" pitchFamily="18" charset="-78"/>
                <a:cs typeface="Simplified Arabic" pitchFamily="18" charset="-78"/>
              </a:rPr>
              <a:t>التحقيقية</a:t>
            </a:r>
            <a:r>
              <a:rPr lang="ar-IQ" sz="7200" dirty="0" smtClean="0">
                <a:latin typeface="Simplified Arabic" pitchFamily="18" charset="-78"/>
                <a:cs typeface="Simplified Arabic" pitchFamily="18" charset="-78"/>
              </a:rPr>
              <a:t> بعد تبليغه بالحضور يُعد إهدارًا لحقه في الدفاع عن نفسه أمامها.</a:t>
            </a:r>
          </a:p>
          <a:p>
            <a:pPr>
              <a:buNone/>
            </a:pPr>
            <a:r>
              <a:rPr lang="ar-IQ" sz="7200" dirty="0" smtClean="0">
                <a:latin typeface="Simplified Arabic" pitchFamily="18" charset="-78"/>
                <a:cs typeface="Simplified Arabic" pitchFamily="18" charset="-78"/>
              </a:rPr>
              <a:t>القرار</a:t>
            </a:r>
            <a:r>
              <a:rPr lang="ar-IQ" sz="7200" dirty="0" smtClean="0">
                <a:latin typeface="Simplified Arabic" pitchFamily="18" charset="-78"/>
                <a:cs typeface="Simplified Arabic" pitchFamily="18" charset="-78"/>
              </a:rPr>
              <a:t>: 644 / قضاء موظفين / تمييز / 2024 </a:t>
            </a:r>
            <a:r>
              <a:rPr lang="ar-IQ" sz="7200" dirty="0" smtClean="0">
                <a:latin typeface="Simplified Arabic" pitchFamily="18" charset="-78"/>
                <a:cs typeface="Simplified Arabic" pitchFamily="18" charset="-78"/>
              </a:rPr>
              <a:t>– بتاريخ 2024/5/15</a:t>
            </a:r>
            <a:endParaRPr lang="ar-IQ" sz="7200" dirty="0" smtClean="0">
              <a:latin typeface="Simplified Arabic" pitchFamily="18" charset="-78"/>
              <a:cs typeface="Simplified Arabic" pitchFamily="18" charset="-78"/>
            </a:endParaRPr>
          </a:p>
          <a:p>
            <a:pPr>
              <a:buNone/>
            </a:pPr>
            <a:r>
              <a:rPr lang="ar-IQ" sz="7200" dirty="0" smtClean="0">
                <a:latin typeface="Simplified Arabic" pitchFamily="18" charset="-78"/>
                <a:cs typeface="Simplified Arabic" pitchFamily="18" charset="-78"/>
              </a:rPr>
              <a:t>الإجازة المرضية يستمر </a:t>
            </a:r>
            <a:r>
              <a:rPr lang="ar-IQ" sz="7200" dirty="0" smtClean="0">
                <a:latin typeface="Simplified Arabic" pitchFamily="18" charset="-78"/>
                <a:cs typeface="Simplified Arabic" pitchFamily="18" charset="-78"/>
              </a:rPr>
              <a:t>صرف مخصصات الخدمة الجامعية أثناء </a:t>
            </a:r>
            <a:r>
              <a:rPr lang="ar-IQ" sz="7200" dirty="0" smtClean="0">
                <a:latin typeface="Simplified Arabic" pitchFamily="18" charset="-78"/>
                <a:cs typeface="Simplified Arabic" pitchFamily="18" charset="-78"/>
              </a:rPr>
              <a:t>الإجازة </a:t>
            </a:r>
            <a:r>
              <a:rPr lang="ar-IQ" sz="7200" dirty="0" err="1" smtClean="0">
                <a:latin typeface="Simplified Arabic" pitchFamily="18" charset="-78"/>
                <a:cs typeface="Simplified Arabic" pitchFamily="18" charset="-78"/>
              </a:rPr>
              <a:t>ا</a:t>
            </a:r>
            <a:r>
              <a:rPr lang="ar-IQ" sz="7200" dirty="0" smtClean="0">
                <a:latin typeface="Simplified Arabic" pitchFamily="18" charset="-78"/>
                <a:cs typeface="Simplified Arabic" pitchFamily="18" charset="-78"/>
              </a:rPr>
              <a:t> لمرضية</a:t>
            </a:r>
            <a:r>
              <a:rPr lang="ar-IQ" sz="7200" dirty="0" smtClean="0">
                <a:latin typeface="Simplified Arabic" pitchFamily="18" charset="-78"/>
                <a:cs typeface="Simplified Arabic" pitchFamily="18" charset="-78"/>
              </a:rPr>
              <a:t>.</a:t>
            </a:r>
          </a:p>
          <a:p>
            <a:pPr>
              <a:buNone/>
            </a:pPr>
            <a:r>
              <a:rPr lang="ar-IQ" sz="7200" dirty="0" smtClean="0">
                <a:latin typeface="Simplified Arabic" pitchFamily="18" charset="-78"/>
                <a:cs typeface="Simplified Arabic" pitchFamily="18" charset="-78"/>
              </a:rPr>
              <a:t>القرار</a:t>
            </a:r>
            <a:r>
              <a:rPr lang="ar-IQ" sz="7200" dirty="0" smtClean="0">
                <a:latin typeface="Simplified Arabic" pitchFamily="18" charset="-78"/>
                <a:cs typeface="Simplified Arabic" pitchFamily="18" charset="-78"/>
              </a:rPr>
              <a:t>: 732 / قضاء موظفين / تمييز / 2024 </a:t>
            </a:r>
            <a:r>
              <a:rPr lang="ar-IQ" sz="7200" dirty="0" smtClean="0">
                <a:latin typeface="Simplified Arabic" pitchFamily="18" charset="-78"/>
                <a:cs typeface="Simplified Arabic" pitchFamily="18" charset="-78"/>
              </a:rPr>
              <a:t>– بتاريخ </a:t>
            </a:r>
            <a:r>
              <a:rPr lang="ar-IQ" sz="7200" dirty="0" smtClean="0">
                <a:latin typeface="Simplified Arabic" pitchFamily="18" charset="-78"/>
                <a:cs typeface="Simplified Arabic" pitchFamily="18" charset="-78"/>
              </a:rPr>
              <a:t>2004/3/20</a:t>
            </a:r>
          </a:p>
          <a:p>
            <a:pPr>
              <a:buNone/>
            </a:pPr>
            <a:endParaRPr lang="ar-IQ" sz="7200" dirty="0" smtClean="0">
              <a:latin typeface="Simplified Arabic" pitchFamily="18" charset="-78"/>
              <a:cs typeface="Simplified Arabic" pitchFamily="18" charset="-78"/>
            </a:endParaRPr>
          </a:p>
          <a:p>
            <a:pPr>
              <a:buNone/>
            </a:pPr>
            <a:endParaRPr lang="ar-IQ" sz="7200" dirty="0" smtClean="0">
              <a:latin typeface="Simplified Arabic" pitchFamily="18" charset="-78"/>
              <a:cs typeface="Simplified Arabic" pitchFamily="18" charset="-78"/>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9E194B5C-24CC-1C6A-8627-34C826345C66}"/>
              </a:ext>
            </a:extLst>
          </p:cNvPr>
          <p:cNvSpPr>
            <a:spLocks noGrp="1"/>
          </p:cNvSpPr>
          <p:nvPr>
            <p:ph type="title"/>
          </p:nvPr>
        </p:nvSpPr>
        <p:spPr/>
        <p:txBody>
          <a:bodyPr>
            <a:normAutofit/>
          </a:bodyPr>
          <a:lstStyle/>
          <a:p>
            <a:pPr algn="ctr"/>
            <a:r>
              <a:rPr lang="ar-IQ" sz="2800" b="1" dirty="0" smtClean="0">
                <a:latin typeface="Simplified Arabic" pitchFamily="18" charset="-78"/>
                <a:cs typeface="Simplified Arabic" pitchFamily="18" charset="-78"/>
              </a:rPr>
              <a:t>وفق </a:t>
            </a:r>
            <a:r>
              <a:rPr lang="ar-IQ" sz="2800" b="1" dirty="0" smtClean="0">
                <a:latin typeface="Simplified Arabic" pitchFamily="18" charset="-78"/>
                <a:cs typeface="Simplified Arabic" pitchFamily="18" charset="-78"/>
              </a:rPr>
              <a:t>قانون </a:t>
            </a:r>
            <a:r>
              <a:rPr lang="ar-IQ" sz="2800" b="1" dirty="0" smtClean="0">
                <a:latin typeface="Simplified Arabic" pitchFamily="18" charset="-78"/>
                <a:cs typeface="Simplified Arabic" pitchFamily="18" charset="-78"/>
              </a:rPr>
              <a:t>انضباط موظفي الدولة والقطاع العام رقم 14 </a:t>
            </a:r>
            <a:r>
              <a:rPr lang="ar-IQ" sz="2800" b="1" dirty="0" smtClean="0">
                <a:latin typeface="Simplified Arabic" pitchFamily="18" charset="-78"/>
                <a:cs typeface="Simplified Arabic" pitchFamily="18" charset="-78"/>
              </a:rPr>
              <a:t>لسنة 1991 المعدل </a:t>
            </a:r>
            <a:br>
              <a:rPr lang="ar-IQ" sz="2800" b="1" dirty="0" smtClean="0">
                <a:latin typeface="Simplified Arabic" pitchFamily="18" charset="-78"/>
                <a:cs typeface="Simplified Arabic" pitchFamily="18" charset="-78"/>
              </a:rPr>
            </a:br>
            <a:endParaRPr lang="ar-AE" sz="2800" dirty="0">
              <a:latin typeface="Simplified Arabic" pitchFamily="18" charset="-78"/>
              <a:cs typeface="Simplified Arabic" pitchFamily="18" charset="-78"/>
            </a:endParaRPr>
          </a:p>
        </p:txBody>
      </p:sp>
      <p:sp>
        <p:nvSpPr>
          <p:cNvPr id="3" name="عنصر نائب للمحتوى 2">
            <a:extLst>
              <a:ext uri="{FF2B5EF4-FFF2-40B4-BE49-F238E27FC236}">
                <a16:creationId xmlns:a16="http://schemas.microsoft.com/office/drawing/2014/main" xmlns="" id="{FB71CF75-E9E2-C7B6-4C4E-02E3DD24980D}"/>
              </a:ext>
            </a:extLst>
          </p:cNvPr>
          <p:cNvSpPr>
            <a:spLocks noGrp="1"/>
          </p:cNvSpPr>
          <p:nvPr>
            <p:ph idx="1"/>
          </p:nvPr>
        </p:nvSpPr>
        <p:spPr/>
        <p:txBody>
          <a:bodyPr>
            <a:normAutofit/>
          </a:bodyPr>
          <a:lstStyle/>
          <a:p>
            <a:pPr>
              <a:buNone/>
            </a:pPr>
            <a:r>
              <a:rPr lang="ar-IQ" b="1" dirty="0" smtClean="0">
                <a:latin typeface="Simplified Arabic" pitchFamily="18" charset="-78"/>
                <a:cs typeface="Simplified Arabic" pitchFamily="18" charset="-78"/>
              </a:rPr>
              <a:t>المصطلحات : </a:t>
            </a:r>
          </a:p>
          <a:p>
            <a:pPr>
              <a:buNone/>
            </a:pPr>
            <a:r>
              <a:rPr lang="ar-IQ" b="1" dirty="0" smtClean="0">
                <a:latin typeface="Simplified Arabic" pitchFamily="18" charset="-78"/>
                <a:cs typeface="Simplified Arabic" pitchFamily="18" charset="-78"/>
              </a:rPr>
              <a:t>وفق المادة 2/ ثالثا : الموظف : كل شخص عهدت إليه وظيفة داخل ملاك الوزارة او الجهة غير المرتبطة بوزارة .</a:t>
            </a:r>
            <a:endParaRPr lang="ar-IQ" b="1" dirty="0" smtClean="0">
              <a:latin typeface="Simplified Arabic" pitchFamily="18" charset="-78"/>
              <a:cs typeface="Simplified Arabic" pitchFamily="18" charset="-78"/>
            </a:endParaRPr>
          </a:p>
          <a:p>
            <a:pPr>
              <a:buNone/>
            </a:pPr>
            <a:r>
              <a:rPr lang="ar-IQ" b="1" dirty="0" smtClean="0">
                <a:latin typeface="Simplified Arabic" pitchFamily="18" charset="-78"/>
                <a:cs typeface="Simplified Arabic" pitchFamily="18" charset="-78"/>
              </a:rPr>
              <a:t>رابعا : المجلس : مجلس الانضباط العام المشكل بموجب قانون مجلس شورى الدولة رقم 65 لسنة 1979 </a:t>
            </a:r>
            <a:r>
              <a:rPr lang="ar-IQ" b="1" dirty="0" smtClean="0">
                <a:latin typeface="Simplified Arabic" pitchFamily="18" charset="-78"/>
                <a:cs typeface="Simplified Arabic" pitchFamily="18" charset="-78"/>
              </a:rPr>
              <a:t>المعدل</a:t>
            </a:r>
            <a:endParaRPr lang="ar-IQ" b="1" dirty="0" smtClean="0">
              <a:latin typeface="Simplified Arabic" pitchFamily="18" charset="-78"/>
              <a:cs typeface="Simplified Arabic" pitchFamily="18" charset="-78"/>
            </a:endParaRPr>
          </a:p>
          <a:p>
            <a:pPr>
              <a:buNone/>
            </a:pPr>
            <a:r>
              <a:rPr lang="ar-IQ" b="1" dirty="0" smtClean="0">
                <a:latin typeface="Simplified Arabic" pitchFamily="18" charset="-78"/>
                <a:cs typeface="Simplified Arabic" pitchFamily="18" charset="-78"/>
              </a:rPr>
              <a:t>خامسا </a:t>
            </a:r>
            <a:r>
              <a:rPr lang="ar-IQ" b="1" dirty="0" smtClean="0">
                <a:latin typeface="Simplified Arabic" pitchFamily="18" charset="-78"/>
                <a:cs typeface="Simplified Arabic" pitchFamily="18" charset="-78"/>
              </a:rPr>
              <a:t>: اللجنة : اللجنة التحقيقية التي يشكلها الوزير او رئيس الدائرة لاغراض هذا </a:t>
            </a:r>
            <a:r>
              <a:rPr lang="ar-IQ" b="1" dirty="0" smtClean="0">
                <a:latin typeface="Simplified Arabic" pitchFamily="18" charset="-78"/>
                <a:cs typeface="Simplified Arabic" pitchFamily="18" charset="-78"/>
              </a:rPr>
              <a:t>القانون. </a:t>
            </a:r>
          </a:p>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3: </a:t>
            </a:r>
            <a:endParaRPr lang="ar-IQ" dirty="0" smtClean="0">
              <a:latin typeface="Simplified Arabic" pitchFamily="18" charset="-78"/>
              <a:cs typeface="Simplified Arabic" pitchFamily="18" charset="-78"/>
            </a:endParaRPr>
          </a:p>
          <a:p>
            <a:pPr>
              <a:buNone/>
            </a:pPr>
            <a:r>
              <a:rPr lang="ar-IQ" b="1" dirty="0" smtClean="0">
                <a:latin typeface="Simplified Arabic" pitchFamily="18" charset="-78"/>
                <a:cs typeface="Simplified Arabic" pitchFamily="18" charset="-78"/>
              </a:rPr>
              <a:t>الوظيفة العامة </a:t>
            </a:r>
            <a:r>
              <a:rPr lang="ar-IQ" b="1"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تكليف </a:t>
            </a:r>
            <a:r>
              <a:rPr lang="ar-IQ" dirty="0" smtClean="0">
                <a:latin typeface="Simplified Arabic" pitchFamily="18" charset="-78"/>
                <a:cs typeface="Simplified Arabic" pitchFamily="18" charset="-78"/>
              </a:rPr>
              <a:t>وطني وخدمة اجتماعية يستهدف القائم بها المصلحة العامة وخدمة المواطنين في ضوء القواعد القانونية النافذة . </a:t>
            </a:r>
          </a:p>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7: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إذا خالف الموظف واجبات وظيفته أو قام بعمل من الأعمال المحظورة عليه يعاقب بإحدى العقوبات المنصوص عليها في هذا القانون ولا يمس ذلك بما قد يتخذ ضده من إجراءات أخرى وفقا للقوانين . </a:t>
            </a:r>
          </a:p>
          <a:p>
            <a:pPr>
              <a:buNone/>
            </a:pPr>
            <a:endParaRPr lang="ar-IQ"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xmlns="" val="2389823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25000" lnSpcReduction="20000"/>
          </a:bodyPr>
          <a:lstStyle/>
          <a:p>
            <a:pPr>
              <a:buNone/>
            </a:pPr>
            <a:r>
              <a:rPr lang="ar-IQ" sz="7200" dirty="0" smtClean="0">
                <a:latin typeface="Simplified Arabic" pitchFamily="18" charset="-78"/>
                <a:cs typeface="Simplified Arabic" pitchFamily="18" charset="-78"/>
              </a:rPr>
              <a:t>المحكمة الاتحادية العليا تنظر في صحة القوانين ومدى موافقتها </a:t>
            </a:r>
            <a:r>
              <a:rPr lang="ar-IQ" sz="7200" dirty="0" smtClean="0">
                <a:latin typeface="Simplified Arabic" pitchFamily="18" charset="-78"/>
                <a:cs typeface="Simplified Arabic" pitchFamily="18" charset="-78"/>
              </a:rPr>
              <a:t>للدستور ، اما </a:t>
            </a:r>
            <a:r>
              <a:rPr lang="ar-IQ" sz="7200" dirty="0" smtClean="0">
                <a:latin typeface="Simplified Arabic" pitchFamily="18" charset="-78"/>
                <a:cs typeface="Simplified Arabic" pitchFamily="18" charset="-78"/>
              </a:rPr>
              <a:t>المحكمة الادارية العليا فتنظر بصفتها التمييزية في القرارات</a:t>
            </a:r>
          </a:p>
          <a:p>
            <a:pPr>
              <a:buNone/>
            </a:pPr>
            <a:r>
              <a:rPr lang="ar-IQ" sz="7200" dirty="0" smtClean="0">
                <a:latin typeface="Simplified Arabic" pitchFamily="18" charset="-78"/>
                <a:cs typeface="Simplified Arabic" pitchFamily="18" charset="-78"/>
              </a:rPr>
              <a:t>الصادرة </a:t>
            </a:r>
            <a:r>
              <a:rPr lang="ar-IQ" sz="7200" dirty="0" smtClean="0">
                <a:latin typeface="Simplified Arabic" pitchFamily="18" charset="-78"/>
                <a:cs typeface="Simplified Arabic" pitchFamily="18" charset="-78"/>
              </a:rPr>
              <a:t>من محكمة قضاء الموظفين ومحكمة القضاء </a:t>
            </a:r>
            <a:r>
              <a:rPr lang="ar-IQ" sz="7200" dirty="0" smtClean="0">
                <a:latin typeface="Simplified Arabic" pitchFamily="18" charset="-78"/>
                <a:cs typeface="Simplified Arabic" pitchFamily="18" charset="-78"/>
              </a:rPr>
              <a:t>الإداري</a:t>
            </a:r>
          </a:p>
          <a:p>
            <a:pPr>
              <a:buNone/>
            </a:pPr>
            <a:endParaRPr lang="ar-IQ" sz="7200" dirty="0" smtClean="0">
              <a:latin typeface="Simplified Arabic" pitchFamily="18" charset="-78"/>
              <a:cs typeface="Simplified Arabic" pitchFamily="18" charset="-78"/>
            </a:endParaRPr>
          </a:p>
          <a:p>
            <a:pPr>
              <a:buNone/>
            </a:pPr>
            <a:r>
              <a:rPr lang="ar-IQ" sz="7200" b="1" dirty="0" smtClean="0">
                <a:latin typeface="Simplified Arabic" pitchFamily="18" charset="-78"/>
                <a:cs typeface="Simplified Arabic" pitchFamily="18" charset="-78"/>
              </a:rPr>
              <a:t>ماذا </a:t>
            </a:r>
            <a:r>
              <a:rPr lang="ar-IQ" sz="7200" b="1" dirty="0" smtClean="0">
                <a:latin typeface="Simplified Arabic" pitchFamily="18" charset="-78"/>
                <a:cs typeface="Simplified Arabic" pitchFamily="18" charset="-78"/>
              </a:rPr>
              <a:t>نعني بمصطلح حقيقة </a:t>
            </a:r>
            <a:r>
              <a:rPr lang="ar-IQ" sz="7200" b="1" dirty="0" err="1" smtClean="0">
                <a:latin typeface="Simplified Arabic" pitchFamily="18" charset="-78"/>
                <a:cs typeface="Simplified Arabic" pitchFamily="18" charset="-78"/>
              </a:rPr>
              <a:t>او</a:t>
            </a:r>
            <a:r>
              <a:rPr lang="ar-IQ" sz="7200" b="1" dirty="0" smtClean="0">
                <a:latin typeface="Simplified Arabic" pitchFamily="18" charset="-78"/>
                <a:cs typeface="Simplified Arabic" pitchFamily="18" charset="-78"/>
              </a:rPr>
              <a:t> حكما في التظلم ؟</a:t>
            </a:r>
          </a:p>
          <a:p>
            <a:pPr>
              <a:buNone/>
            </a:pPr>
            <a:r>
              <a:rPr lang="ar-IQ" sz="7200" dirty="0" smtClean="0">
                <a:latin typeface="Simplified Arabic" pitchFamily="18" charset="-78"/>
                <a:cs typeface="Simplified Arabic" pitchFamily="18" charset="-78"/>
              </a:rPr>
              <a:t>حقيقة </a:t>
            </a:r>
            <a:r>
              <a:rPr lang="ar-IQ" sz="7200" dirty="0" smtClean="0">
                <a:latin typeface="Simplified Arabic" pitchFamily="18" charset="-78"/>
                <a:cs typeface="Simplified Arabic" pitchFamily="18" charset="-78"/>
              </a:rPr>
              <a:t>: بمعنى قيام الادارة برد التظلم بشكل رسمي</a:t>
            </a:r>
          </a:p>
          <a:p>
            <a:pPr>
              <a:buNone/>
            </a:pPr>
            <a:r>
              <a:rPr lang="ar-IQ" sz="7200" dirty="0" smtClean="0">
                <a:latin typeface="Simplified Arabic" pitchFamily="18" charset="-78"/>
                <a:cs typeface="Simplified Arabic" pitchFamily="18" charset="-78"/>
              </a:rPr>
              <a:t>حكما </a:t>
            </a:r>
            <a:r>
              <a:rPr lang="ar-IQ" sz="7200" dirty="0" smtClean="0">
                <a:latin typeface="Simplified Arabic" pitchFamily="18" charset="-78"/>
                <a:cs typeface="Simplified Arabic" pitchFamily="18" charset="-78"/>
              </a:rPr>
              <a:t>: مرور المدة المنصوص عليها قانونا بدون ان ترد الادارة على </a:t>
            </a:r>
            <a:r>
              <a:rPr lang="ar-IQ" sz="7200" dirty="0" smtClean="0">
                <a:latin typeface="Simplified Arabic" pitchFamily="18" charset="-78"/>
                <a:cs typeface="Simplified Arabic" pitchFamily="18" charset="-78"/>
              </a:rPr>
              <a:t>التظلم</a:t>
            </a:r>
          </a:p>
          <a:p>
            <a:pPr>
              <a:buNone/>
            </a:pPr>
            <a:endParaRPr lang="ar-IQ" sz="7200" dirty="0" smtClean="0">
              <a:latin typeface="Simplified Arabic" pitchFamily="18" charset="-78"/>
              <a:cs typeface="Simplified Arabic" pitchFamily="18" charset="-78"/>
            </a:endParaRPr>
          </a:p>
          <a:p>
            <a:pPr>
              <a:buNone/>
            </a:pPr>
            <a:r>
              <a:rPr lang="ar-IQ" sz="7200" b="1" dirty="0" smtClean="0">
                <a:latin typeface="Simplified Arabic" pitchFamily="18" charset="-78"/>
                <a:cs typeface="Simplified Arabic" pitchFamily="18" charset="-78"/>
              </a:rPr>
              <a:t>هل </a:t>
            </a:r>
            <a:r>
              <a:rPr lang="ar-IQ" sz="7200" b="1" dirty="0" smtClean="0">
                <a:latin typeface="Simplified Arabic" pitchFamily="18" charset="-78"/>
                <a:cs typeface="Simplified Arabic" pitchFamily="18" charset="-78"/>
              </a:rPr>
              <a:t>هناك محكمة انضباط </a:t>
            </a:r>
            <a:r>
              <a:rPr lang="ar-IQ" sz="7200" b="1" dirty="0" err="1" smtClean="0">
                <a:latin typeface="Simplified Arabic" pitchFamily="18" charset="-78"/>
                <a:cs typeface="Simplified Arabic" pitchFamily="18" charset="-78"/>
              </a:rPr>
              <a:t>ام</a:t>
            </a:r>
            <a:r>
              <a:rPr lang="ar-IQ" sz="7200" b="1" dirty="0" smtClean="0">
                <a:latin typeface="Simplified Arabic" pitchFamily="18" charset="-78"/>
                <a:cs typeface="Simplified Arabic" pitchFamily="18" charset="-78"/>
              </a:rPr>
              <a:t> مجلس </a:t>
            </a:r>
            <a:r>
              <a:rPr lang="ar-IQ" sz="7200" b="1" dirty="0" smtClean="0">
                <a:latin typeface="Simplified Arabic" pitchFamily="18" charset="-78"/>
                <a:cs typeface="Simplified Arabic" pitchFamily="18" charset="-78"/>
              </a:rPr>
              <a:t>الانضباط العام </a:t>
            </a:r>
            <a:r>
              <a:rPr lang="ar-IQ" sz="7200" b="1" dirty="0" smtClean="0">
                <a:latin typeface="Simplified Arabic" pitchFamily="18" charset="-78"/>
                <a:cs typeface="Simplified Arabic" pitchFamily="18" charset="-78"/>
              </a:rPr>
              <a:t>؟   </a:t>
            </a:r>
            <a:r>
              <a:rPr lang="ar-IQ" sz="7200" dirty="0" smtClean="0">
                <a:latin typeface="Simplified Arabic" pitchFamily="18" charset="-78"/>
                <a:cs typeface="Simplified Arabic" pitchFamily="18" charset="-78"/>
              </a:rPr>
              <a:t>كان </a:t>
            </a:r>
            <a:r>
              <a:rPr lang="ar-IQ" sz="7200" dirty="0" smtClean="0">
                <a:latin typeface="Simplified Arabic" pitchFamily="18" charset="-78"/>
                <a:cs typeface="Simplified Arabic" pitchFamily="18" charset="-78"/>
              </a:rPr>
              <a:t>موجود سابقا مجلس الانضباط العام وتم </a:t>
            </a:r>
            <a:r>
              <a:rPr lang="ar-IQ" sz="7200" dirty="0" smtClean="0">
                <a:latin typeface="Simplified Arabic" pitchFamily="18" charset="-78"/>
                <a:cs typeface="Simplified Arabic" pitchFamily="18" charset="-78"/>
              </a:rPr>
              <a:t>إبداله بمحكمة </a:t>
            </a:r>
            <a:r>
              <a:rPr lang="ar-IQ" sz="7200" dirty="0" smtClean="0">
                <a:latin typeface="Simplified Arabic" pitchFamily="18" charset="-78"/>
                <a:cs typeface="Simplified Arabic" pitchFamily="18" charset="-78"/>
              </a:rPr>
              <a:t>قضاء الموظفين .</a:t>
            </a:r>
          </a:p>
          <a:p>
            <a:endParaRPr lang="ar-IQ" sz="7200" dirty="0" smtClean="0">
              <a:latin typeface="Simplified Arabic" pitchFamily="18" charset="-78"/>
              <a:cs typeface="Simplified Arabic" pitchFamily="18" charset="-78"/>
            </a:endParaRPr>
          </a:p>
          <a:p>
            <a:pPr>
              <a:buNone/>
            </a:pPr>
            <a:r>
              <a:rPr lang="ar-IQ" sz="7200" b="1" dirty="0" smtClean="0">
                <a:latin typeface="Simplified Arabic" pitchFamily="18" charset="-78"/>
                <a:cs typeface="Simplified Arabic" pitchFamily="18" charset="-78"/>
              </a:rPr>
              <a:t>ما الفرق بين الفصل والعزل </a:t>
            </a:r>
            <a:r>
              <a:rPr lang="ar-IQ" sz="7200" b="1" dirty="0" smtClean="0">
                <a:latin typeface="Simplified Arabic" pitchFamily="18" charset="-78"/>
                <a:cs typeface="Simplified Arabic" pitchFamily="18" charset="-78"/>
              </a:rPr>
              <a:t>؟ </a:t>
            </a:r>
            <a:r>
              <a:rPr lang="ar-IQ" sz="7200" dirty="0" smtClean="0">
                <a:latin typeface="Simplified Arabic" pitchFamily="18" charset="-78"/>
                <a:cs typeface="Simplified Arabic" pitchFamily="18" charset="-78"/>
              </a:rPr>
              <a:t>الفصل </a:t>
            </a:r>
            <a:r>
              <a:rPr lang="ar-IQ" sz="7200" dirty="0" smtClean="0">
                <a:latin typeface="Simplified Arabic" pitchFamily="18" charset="-78"/>
                <a:cs typeface="Simplified Arabic" pitchFamily="18" charset="-78"/>
              </a:rPr>
              <a:t>ذو طبيعة </a:t>
            </a:r>
            <a:r>
              <a:rPr lang="ar-IQ" sz="7200" dirty="0" smtClean="0">
                <a:latin typeface="Simplified Arabic" pitchFamily="18" charset="-78"/>
                <a:cs typeface="Simplified Arabic" pitchFamily="18" charset="-78"/>
              </a:rPr>
              <a:t>مؤقتة </a:t>
            </a:r>
            <a:r>
              <a:rPr lang="ar-IQ" sz="7200" dirty="0" err="1" smtClean="0">
                <a:latin typeface="Simplified Arabic" pitchFamily="18" charset="-78"/>
                <a:cs typeface="Simplified Arabic" pitchFamily="18" charset="-78"/>
              </a:rPr>
              <a:t>اما</a:t>
            </a:r>
            <a:r>
              <a:rPr lang="ar-IQ" sz="7200" dirty="0" smtClean="0">
                <a:latin typeface="Simplified Arabic" pitchFamily="18" charset="-78"/>
                <a:cs typeface="Simplified Arabic" pitchFamily="18" charset="-78"/>
              </a:rPr>
              <a:t> </a:t>
            </a:r>
            <a:r>
              <a:rPr lang="ar-IQ" sz="7200" dirty="0" smtClean="0">
                <a:latin typeface="Simplified Arabic" pitchFamily="18" charset="-78"/>
                <a:cs typeface="Simplified Arabic" pitchFamily="18" charset="-78"/>
              </a:rPr>
              <a:t>العزل فيكون نهائي</a:t>
            </a:r>
            <a:endParaRPr lang="en-US" sz="7200" dirty="0" smtClean="0">
              <a:latin typeface="Simplified Arabic" pitchFamily="18" charset="-78"/>
              <a:cs typeface="Simplified Arabic" pitchFamily="18" charset="-78"/>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الخاتمة </a:t>
            </a:r>
            <a:endParaRPr lang="en-US" dirty="0"/>
          </a:p>
        </p:txBody>
      </p:sp>
      <p:sp>
        <p:nvSpPr>
          <p:cNvPr id="3" name="عنصر نائب للمحتوى 2"/>
          <p:cNvSpPr>
            <a:spLocks noGrp="1"/>
          </p:cNvSpPr>
          <p:nvPr>
            <p:ph idx="1"/>
          </p:nvPr>
        </p:nvSpPr>
        <p:spPr/>
        <p:txBody>
          <a:bodyPr/>
          <a:lstStyle/>
          <a:p>
            <a:endParaRPr lang="ar-IQ" dirty="0" smtClean="0"/>
          </a:p>
          <a:p>
            <a:endParaRPr lang="ar-IQ" dirty="0" smtClean="0"/>
          </a:p>
          <a:p>
            <a:r>
              <a:rPr lang="ar-IQ" dirty="0" smtClean="0"/>
              <a:t>تعتبر الضمانات القانونية للموظف العام أحد العوامل الرئيسية التي تضمن فعالية النظام الإداري واستقرار بيئة العمل الحكومية. إلا أن ضمانات حماية الموظف العام تتطلب المراقبة المستمرة والتطوير لضمان فعالية</a:t>
            </a:r>
          </a:p>
          <a:p>
            <a:pPr>
              <a:buNone/>
            </a:pPr>
            <a:r>
              <a:rPr lang="ar-IQ" dirty="0" smtClean="0"/>
              <a:t>تطبيقها في مواجهة التحديات المعاصرة.</a:t>
            </a:r>
          </a:p>
          <a:p>
            <a:endParaRPr lang="ar-IQ" dirty="0" smtClean="0"/>
          </a:p>
          <a:p>
            <a:endParaRPr lang="ar-IQ" dirty="0" smtClean="0"/>
          </a:p>
          <a:p>
            <a:pPr algn="ctr"/>
            <a:r>
              <a:rPr lang="ar-IQ" b="1" dirty="0" smtClean="0"/>
              <a:t>شكرا لإصغائكم وحضوركم </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8 : توضح </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العقوبات </a:t>
            </a:r>
            <a:r>
              <a:rPr lang="ar-IQ" dirty="0" smtClean="0">
                <a:latin typeface="Simplified Arabic" pitchFamily="18" charset="-78"/>
                <a:cs typeface="Simplified Arabic" pitchFamily="18" charset="-78"/>
              </a:rPr>
              <a:t>التي يجوز فرضها على الموظف هي:</a:t>
            </a:r>
          </a:p>
          <a:p>
            <a:pPr>
              <a:buNone/>
            </a:pPr>
            <a:r>
              <a:rPr lang="ar-IQ" dirty="0" smtClean="0">
                <a:latin typeface="Simplified Arabic" pitchFamily="18" charset="-78"/>
                <a:cs typeface="Simplified Arabic" pitchFamily="18" charset="-78"/>
              </a:rPr>
              <a:t>أولا: لفت النظر</a:t>
            </a:r>
          </a:p>
          <a:p>
            <a:pPr>
              <a:buNone/>
            </a:pPr>
            <a:r>
              <a:rPr lang="ar-IQ" dirty="0" smtClean="0">
                <a:latin typeface="Simplified Arabic" pitchFamily="18" charset="-78"/>
                <a:cs typeface="Simplified Arabic" pitchFamily="18" charset="-78"/>
              </a:rPr>
              <a:t>ثانيا:</a:t>
            </a:r>
            <a:r>
              <a:rPr lang="en-US"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الإنذار.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ثالثا</a:t>
            </a:r>
            <a:r>
              <a:rPr lang="ar-IQ" dirty="0" smtClean="0">
                <a:latin typeface="Simplified Arabic" pitchFamily="18" charset="-78"/>
                <a:cs typeface="Simplified Arabic" pitchFamily="18" charset="-78"/>
              </a:rPr>
              <a:t>: قطع </a:t>
            </a:r>
            <a:r>
              <a:rPr lang="ar-IQ" dirty="0" smtClean="0">
                <a:latin typeface="Simplified Arabic" pitchFamily="18" charset="-78"/>
                <a:cs typeface="Simplified Arabic" pitchFamily="18" charset="-78"/>
              </a:rPr>
              <a:t>الراتب</a:t>
            </a:r>
          </a:p>
          <a:p>
            <a:pPr>
              <a:buNone/>
            </a:pPr>
            <a:r>
              <a:rPr lang="ar-IQ" dirty="0" smtClean="0">
                <a:latin typeface="Simplified Arabic" pitchFamily="18" charset="-78"/>
                <a:cs typeface="Simplified Arabic" pitchFamily="18" charset="-78"/>
              </a:rPr>
              <a:t>رابعا</a:t>
            </a:r>
            <a:r>
              <a:rPr lang="en-US"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التوبيخ </a:t>
            </a:r>
          </a:p>
          <a:p>
            <a:pPr>
              <a:buNone/>
            </a:pPr>
            <a:r>
              <a:rPr lang="ar-IQ" dirty="0" smtClean="0">
                <a:latin typeface="Simplified Arabic" pitchFamily="18" charset="-78"/>
                <a:cs typeface="Simplified Arabic" pitchFamily="18" charset="-78"/>
              </a:rPr>
              <a:t>خامسا : إنقاص الراتب </a:t>
            </a:r>
          </a:p>
          <a:p>
            <a:pPr>
              <a:buNone/>
            </a:pPr>
            <a:r>
              <a:rPr lang="ar-IQ" dirty="0" smtClean="0">
                <a:latin typeface="Simplified Arabic" pitchFamily="18" charset="-78"/>
                <a:cs typeface="Simplified Arabic" pitchFamily="18" charset="-78"/>
              </a:rPr>
              <a:t>سادسا : تنزيل الدرجة </a:t>
            </a:r>
          </a:p>
          <a:p>
            <a:pPr>
              <a:buNone/>
            </a:pPr>
            <a:r>
              <a:rPr lang="ar-IQ" dirty="0" smtClean="0">
                <a:latin typeface="Simplified Arabic" pitchFamily="18" charset="-78"/>
                <a:cs typeface="Simplified Arabic" pitchFamily="18" charset="-78"/>
              </a:rPr>
              <a:t>سابعا : الفصل</a:t>
            </a:r>
          </a:p>
          <a:p>
            <a:pPr>
              <a:buNone/>
            </a:pPr>
            <a:r>
              <a:rPr lang="ar-IQ" dirty="0" smtClean="0">
                <a:latin typeface="Simplified Arabic" pitchFamily="18" charset="-78"/>
                <a:cs typeface="Simplified Arabic" pitchFamily="18" charset="-78"/>
              </a:rPr>
              <a:t>ثامنا : العزل </a:t>
            </a:r>
            <a:endParaRPr lang="en-US" dirty="0" smtClean="0">
              <a:latin typeface="Simplified Arabic" pitchFamily="18" charset="-78"/>
              <a:cs typeface="Simplified Arabic" pitchFamily="18" charset="-78"/>
            </a:endParaRPr>
          </a:p>
          <a:p>
            <a:endParaRPr lang="ar-IQ"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4400" dirty="0" smtClean="0">
                <a:latin typeface="Simplified Arabic" pitchFamily="18" charset="-78"/>
                <a:cs typeface="Simplified Arabic" pitchFamily="18" charset="-78"/>
              </a:rPr>
              <a:t>الطعن بقرارات فرض العقوبة</a:t>
            </a:r>
            <a:br>
              <a:rPr lang="ar-IQ" sz="4400" dirty="0" smtClean="0">
                <a:latin typeface="Simplified Arabic" pitchFamily="18" charset="-78"/>
                <a:cs typeface="Simplified Arabic" pitchFamily="18" charset="-78"/>
              </a:rPr>
            </a:br>
            <a:endParaRPr lang="en-US" sz="4400" dirty="0">
              <a:latin typeface="Simplified Arabic" pitchFamily="18" charset="-78"/>
              <a:cs typeface="Simplified Arabic" pitchFamily="18" charset="-78"/>
            </a:endParaRPr>
          </a:p>
        </p:txBody>
      </p:sp>
      <p:sp>
        <p:nvSpPr>
          <p:cNvPr id="3" name="عنصر نائب للمحتوى 2"/>
          <p:cNvSpPr>
            <a:spLocks noGrp="1"/>
          </p:cNvSpPr>
          <p:nvPr>
            <p:ph idx="1"/>
          </p:nvPr>
        </p:nvSpPr>
        <p:spPr>
          <a:xfrm flipH="1">
            <a:off x="1092925" y="2076995"/>
            <a:ext cx="10058400" cy="3931920"/>
          </a:xfrm>
        </p:spPr>
        <p:txBody>
          <a:bodyPr>
            <a:noAutofit/>
          </a:bodyPr>
          <a:lstStyle/>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15: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ألغى نص هذه المادة بموجب المادة ( 8) من قانون التعديل </a:t>
            </a:r>
            <a:r>
              <a:rPr lang="ar-IQ" dirty="0" smtClean="0">
                <a:latin typeface="Simplified Arabic" pitchFamily="18" charset="-78"/>
                <a:cs typeface="Simplified Arabic" pitchFamily="18" charset="-78"/>
              </a:rPr>
              <a:t>الاول </a:t>
            </a:r>
            <a:r>
              <a:rPr lang="ar-IQ" dirty="0" smtClean="0">
                <a:latin typeface="Simplified Arabic" pitchFamily="18" charset="-78"/>
                <a:cs typeface="Simplified Arabic" pitchFamily="18" charset="-78"/>
              </a:rPr>
              <a:t>لقانون انضباط موظفي الدولة </a:t>
            </a:r>
            <a:r>
              <a:rPr lang="ar-IQ" dirty="0" smtClean="0">
                <a:latin typeface="Simplified Arabic" pitchFamily="18" charset="-78"/>
                <a:cs typeface="Simplified Arabic" pitchFamily="18" charset="-78"/>
              </a:rPr>
              <a:t>والقطاع العام </a:t>
            </a:r>
            <a:r>
              <a:rPr lang="ar-IQ" dirty="0" smtClean="0">
                <a:latin typeface="Simplified Arabic" pitchFamily="18" charset="-78"/>
                <a:cs typeface="Simplified Arabic" pitchFamily="18" charset="-78"/>
              </a:rPr>
              <a:t>رقم ( 14 ) لسنة 1991 </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وأصبحت على الشكل </a:t>
            </a:r>
            <a:r>
              <a:rPr lang="ar-IQ" dirty="0" smtClean="0">
                <a:latin typeface="Simplified Arabic" pitchFamily="18" charset="-78"/>
                <a:cs typeface="Simplified Arabic" pitchFamily="18" charset="-78"/>
              </a:rPr>
              <a:t>التالي: يختص </a:t>
            </a:r>
            <a:r>
              <a:rPr lang="ar-IQ" dirty="0" smtClean="0">
                <a:latin typeface="Simplified Arabic" pitchFamily="18" charset="-78"/>
                <a:cs typeface="Simplified Arabic" pitchFamily="18" charset="-78"/>
              </a:rPr>
              <a:t>المجلس بما يأتي :</a:t>
            </a:r>
          </a:p>
          <a:p>
            <a:pPr>
              <a:buNone/>
            </a:pPr>
            <a:r>
              <a:rPr lang="ar-IQ" dirty="0" smtClean="0">
                <a:latin typeface="Simplified Arabic" pitchFamily="18" charset="-78"/>
                <a:cs typeface="Simplified Arabic" pitchFamily="18" charset="-78"/>
              </a:rPr>
              <a:t>أولا </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النظر </a:t>
            </a:r>
            <a:r>
              <a:rPr lang="ar-IQ" dirty="0" smtClean="0">
                <a:latin typeface="Simplified Arabic" pitchFamily="18" charset="-78"/>
                <a:cs typeface="Simplified Arabic" pitchFamily="18" charset="-78"/>
              </a:rPr>
              <a:t>في الاعتراضات على قرارات فرض العقوبات المنصوص عليها في المادة ( 8) من القانون بعد </a:t>
            </a:r>
            <a:r>
              <a:rPr lang="ar-IQ" dirty="0" smtClean="0">
                <a:latin typeface="Simplified Arabic" pitchFamily="18" charset="-78"/>
                <a:cs typeface="Simplified Arabic" pitchFamily="18" charset="-78"/>
              </a:rPr>
              <a:t>التظلم </a:t>
            </a:r>
            <a:r>
              <a:rPr lang="ar-IQ" dirty="0" smtClean="0">
                <a:latin typeface="Simplified Arabic" pitchFamily="18" charset="-78"/>
                <a:cs typeface="Simplified Arabic" pitchFamily="18" charset="-78"/>
              </a:rPr>
              <a:t>منها وفق ما هو منصوص عليه في الفقرة (ثانيا) ) من هذه </a:t>
            </a: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 وله أن يقرر المصادقة على القرار أو تخفيض العقوبة أو إلغائها .</a:t>
            </a:r>
          </a:p>
          <a:p>
            <a:pPr>
              <a:buNone/>
            </a:pPr>
            <a:r>
              <a:rPr lang="ar-IQ" dirty="0" smtClean="0">
                <a:latin typeface="Simplified Arabic" pitchFamily="18" charset="-78"/>
                <a:cs typeface="Simplified Arabic" pitchFamily="18" charset="-78"/>
              </a:rPr>
              <a:t>ثانيا- يشترط قبل تقديم الطعن لدى مجلس الانضباط العام على القرار الصادر بفرض العقوبة التظلم من القرار لدى الجهة التي أصدرته , وذلك </a:t>
            </a:r>
            <a:r>
              <a:rPr lang="ar-IQ" dirty="0" smtClean="0">
                <a:latin typeface="Simplified Arabic" pitchFamily="18" charset="-78"/>
                <a:cs typeface="Simplified Arabic" pitchFamily="18" charset="-78"/>
              </a:rPr>
              <a:t>خلال </a:t>
            </a:r>
            <a:r>
              <a:rPr lang="ar-IQ" dirty="0" smtClean="0">
                <a:latin typeface="Simplified Arabic" pitchFamily="18" charset="-78"/>
                <a:cs typeface="Simplified Arabic" pitchFamily="18" charset="-78"/>
              </a:rPr>
              <a:t>( 30 ) </a:t>
            </a:r>
            <a:r>
              <a:rPr lang="ar-IQ" dirty="0" smtClean="0">
                <a:latin typeface="Simplified Arabic" pitchFamily="18" charset="-78"/>
                <a:cs typeface="Simplified Arabic" pitchFamily="18" charset="-78"/>
              </a:rPr>
              <a:t>ثلاثون </a:t>
            </a:r>
            <a:r>
              <a:rPr lang="ar-IQ" dirty="0" smtClean="0">
                <a:latin typeface="Simplified Arabic" pitchFamily="18" charset="-78"/>
                <a:cs typeface="Simplified Arabic" pitchFamily="18" charset="-78"/>
              </a:rPr>
              <a:t>يوما من تاريخ تبليغ الموظف بقرار فرض العقوبة وعلى الجهة المذكورة البت بهذا التظلم </a:t>
            </a:r>
            <a:r>
              <a:rPr lang="ar-IQ" dirty="0" smtClean="0">
                <a:latin typeface="Simplified Arabic" pitchFamily="18" charset="-78"/>
                <a:cs typeface="Simplified Arabic" pitchFamily="18" charset="-78"/>
              </a:rPr>
              <a:t>خلال </a:t>
            </a:r>
            <a:r>
              <a:rPr lang="ar-IQ" dirty="0" smtClean="0">
                <a:latin typeface="Simplified Arabic" pitchFamily="18" charset="-78"/>
                <a:cs typeface="Simplified Arabic" pitchFamily="18" charset="-78"/>
              </a:rPr>
              <a:t>( 30 ) ثلاثين يوما من تاريخ تقديمه وعند عدم البت فيه رغم انتهاء هذه المدة يعد ذلك رفضا للتظلم .</a:t>
            </a:r>
          </a:p>
          <a:p>
            <a:pPr>
              <a:buNone/>
            </a:pPr>
            <a:r>
              <a:rPr lang="ar-IQ" dirty="0" smtClean="0">
                <a:latin typeface="Simplified Arabic" pitchFamily="18" charset="-78"/>
                <a:cs typeface="Simplified Arabic" pitchFamily="18" charset="-78"/>
              </a:rPr>
              <a:t>ثالثا - يشترط أن يقدم الطعن لدى مجلس الانضباط العام </a:t>
            </a:r>
            <a:r>
              <a:rPr lang="ar-IQ" dirty="0" smtClean="0">
                <a:latin typeface="Simplified Arabic" pitchFamily="18" charset="-78"/>
                <a:cs typeface="Simplified Arabic" pitchFamily="18" charset="-78"/>
              </a:rPr>
              <a:t>خلال </a:t>
            </a:r>
            <a:r>
              <a:rPr lang="ar-IQ" dirty="0" smtClean="0">
                <a:latin typeface="Simplified Arabic" pitchFamily="18" charset="-78"/>
                <a:cs typeface="Simplified Arabic" pitchFamily="18" charset="-78"/>
              </a:rPr>
              <a:t>( 30 ) يوما من تاريخ تبليغ الموظف برفض </a:t>
            </a:r>
            <a:r>
              <a:rPr lang="ar-IQ" dirty="0" smtClean="0">
                <a:latin typeface="Simplified Arabic" pitchFamily="18" charset="-78"/>
                <a:cs typeface="Simplified Arabic" pitchFamily="18" charset="-78"/>
              </a:rPr>
              <a:t>التظلم حقيقة </a:t>
            </a:r>
            <a:r>
              <a:rPr lang="ar-IQ" dirty="0" smtClean="0">
                <a:latin typeface="Simplified Arabic" pitchFamily="18" charset="-78"/>
                <a:cs typeface="Simplified Arabic" pitchFamily="18" charset="-78"/>
              </a:rPr>
              <a:t>أو حكما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رابعا- </a:t>
            </a:r>
            <a:r>
              <a:rPr lang="ar-IQ" dirty="0" err="1" smtClean="0">
                <a:latin typeface="Simplified Arabic" pitchFamily="18" charset="-78"/>
                <a:cs typeface="Simplified Arabic" pitchFamily="18" charset="-78"/>
              </a:rPr>
              <a:t>أ</a:t>
            </a:r>
            <a:r>
              <a:rPr lang="ar-IQ" dirty="0" smtClean="0">
                <a:latin typeface="Simplified Arabic" pitchFamily="18" charset="-78"/>
                <a:cs typeface="Simplified Arabic" pitchFamily="18" charset="-78"/>
              </a:rPr>
              <a:t>- يعد القرار غير المطعون فيه خلال المدة المنصوص عليها في الفقرتين (ثانيا و </a:t>
            </a:r>
            <a:r>
              <a:rPr lang="en-US"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ثالثا ) من هذه المادة </a:t>
            </a:r>
            <a:r>
              <a:rPr lang="ar-IQ" dirty="0" smtClean="0">
                <a:latin typeface="Simplified Arabic" pitchFamily="18" charset="-78"/>
                <a:cs typeface="Simplified Arabic" pitchFamily="18" charset="-78"/>
              </a:rPr>
              <a:t>باتا </a:t>
            </a:r>
            <a:r>
              <a:rPr lang="ar-IQ" dirty="0" smtClean="0">
                <a:latin typeface="Simplified Arabic" pitchFamily="18" charset="-78"/>
                <a:cs typeface="Simplified Arabic" pitchFamily="18" charset="-78"/>
              </a:rPr>
              <a:t>.</a:t>
            </a:r>
          </a:p>
          <a:p>
            <a:pPr>
              <a:buNone/>
            </a:pPr>
            <a:r>
              <a:rPr lang="ar-IQ" dirty="0" smtClean="0">
                <a:latin typeface="Simplified Arabic" pitchFamily="18" charset="-78"/>
                <a:cs typeface="Simplified Arabic" pitchFamily="18" charset="-78"/>
              </a:rPr>
              <a:t>      ب- </a:t>
            </a:r>
            <a:r>
              <a:rPr lang="ar-IQ" dirty="0" smtClean="0">
                <a:latin typeface="Simplified Arabic" pitchFamily="18" charset="-78"/>
                <a:cs typeface="Simplified Arabic" pitchFamily="18" charset="-78"/>
              </a:rPr>
              <a:t>يجوز الطعن بقرار مجلس الانضباط العام لدى الهيئة العامة لمجلس شورى الدولة خلال ( 30 ) يوما </a:t>
            </a:r>
            <a:r>
              <a:rPr lang="ar-IQ" dirty="0" smtClean="0">
                <a:latin typeface="Simplified Arabic" pitchFamily="18" charset="-78"/>
                <a:cs typeface="Simplified Arabic" pitchFamily="18" charset="-78"/>
              </a:rPr>
              <a:t>من تاريخ التبليغ </a:t>
            </a:r>
            <a:r>
              <a:rPr lang="ar-IQ" dirty="0" smtClean="0">
                <a:latin typeface="Simplified Arabic" pitchFamily="18" charset="-78"/>
                <a:cs typeface="Simplified Arabic" pitchFamily="18" charset="-78"/>
              </a:rPr>
              <a:t>به أو </a:t>
            </a:r>
            <a:r>
              <a:rPr lang="ar-IQ" dirty="0" smtClean="0">
                <a:latin typeface="Simplified Arabic" pitchFamily="18" charset="-78"/>
                <a:cs typeface="Simplified Arabic" pitchFamily="18" charset="-78"/>
              </a:rPr>
              <a:t>      اعتباره </a:t>
            </a:r>
            <a:r>
              <a:rPr lang="ar-IQ" dirty="0" smtClean="0">
                <a:latin typeface="Simplified Arabic" pitchFamily="18" charset="-78"/>
                <a:cs typeface="Simplified Arabic" pitchFamily="18" charset="-78"/>
              </a:rPr>
              <a:t>مبلغا , ويكون قرار الهيئة العامة الصادر نتيجة الطعن باتا وملزما .</a:t>
            </a:r>
          </a:p>
          <a:p>
            <a:pPr>
              <a:buNone/>
            </a:pPr>
            <a:r>
              <a:rPr lang="ar-IQ" dirty="0" smtClean="0">
                <a:latin typeface="Simplified Arabic" pitchFamily="18" charset="-78"/>
                <a:cs typeface="Simplified Arabic" pitchFamily="18" charset="-78"/>
              </a:rPr>
              <a:t>خامسا - يراعي مجلس الانضباط العام عند النظر في الطعن أحكام قانون أصول المحاكمات الجزائية وبما </a:t>
            </a:r>
            <a:r>
              <a:rPr lang="ar-IQ" dirty="0" smtClean="0">
                <a:latin typeface="Simplified Arabic" pitchFamily="18" charset="-78"/>
                <a:cs typeface="Simplified Arabic" pitchFamily="18" charset="-78"/>
              </a:rPr>
              <a:t>يتلاءم وأحكام </a:t>
            </a:r>
            <a:r>
              <a:rPr lang="ar-IQ" dirty="0" smtClean="0">
                <a:latin typeface="Simplified Arabic" pitchFamily="18" charset="-78"/>
                <a:cs typeface="Simplified Arabic" pitchFamily="18" charset="-78"/>
              </a:rPr>
              <a:t>هذا القانون وتكون جلساته سرية .</a:t>
            </a:r>
          </a:p>
          <a:p>
            <a:pPr>
              <a:buNone/>
            </a:pPr>
            <a:r>
              <a:rPr lang="ar-IQ" dirty="0" smtClean="0">
                <a:latin typeface="Simplified Arabic" pitchFamily="18" charset="-78"/>
                <a:cs typeface="Simplified Arabic" pitchFamily="18" charset="-78"/>
              </a:rPr>
              <a:t>سادسا - تمارس الهيئة العامة لمجلس شورى الدولة اختصاصات محكمة التمييز المنصوص عليها في </a:t>
            </a:r>
            <a:r>
              <a:rPr lang="ar-IQ" dirty="0" smtClean="0">
                <a:latin typeface="Simplified Arabic" pitchFamily="18" charset="-78"/>
                <a:cs typeface="Simplified Arabic" pitchFamily="18" charset="-78"/>
              </a:rPr>
              <a:t>قانون أصول </a:t>
            </a:r>
            <a:r>
              <a:rPr lang="ar-IQ" dirty="0" smtClean="0">
                <a:latin typeface="Simplified Arabic" pitchFamily="18" charset="-78"/>
                <a:cs typeface="Simplified Arabic" pitchFamily="18" charset="-78"/>
              </a:rPr>
              <a:t>المحاكمات الجزائية عند النظر في الطعن المقدم في قرارات مجلس الانضباط العام وبما يتلاءم </a:t>
            </a:r>
            <a:r>
              <a:rPr lang="ar-IQ" dirty="0" smtClean="0">
                <a:latin typeface="Simplified Arabic" pitchFamily="18" charset="-78"/>
                <a:cs typeface="Simplified Arabic" pitchFamily="18" charset="-78"/>
              </a:rPr>
              <a:t>وأحكام هذا </a:t>
            </a:r>
            <a:r>
              <a:rPr lang="ar-IQ" dirty="0" smtClean="0">
                <a:latin typeface="Simplified Arabic" pitchFamily="18" charset="-78"/>
                <a:cs typeface="Simplified Arabic" pitchFamily="18" charset="-78"/>
              </a:rPr>
              <a:t>القانون .</a:t>
            </a:r>
            <a:endParaRPr lang="en-US" dirty="0">
              <a:latin typeface="Simplified Arabic" pitchFamily="18" charset="-78"/>
              <a:cs typeface="Simplified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20:</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لا </a:t>
            </a:r>
            <a:r>
              <a:rPr lang="ar-IQ" dirty="0" smtClean="0">
                <a:latin typeface="Simplified Arabic" pitchFamily="18" charset="-78"/>
                <a:cs typeface="Simplified Arabic" pitchFamily="18" charset="-78"/>
              </a:rPr>
              <a:t>يجوز فرض أكثر من عقوبة بموجب هذا القانون عن فعل واحد .</a:t>
            </a:r>
          </a:p>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21: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أولا</a:t>
            </a:r>
            <a:r>
              <a:rPr lang="ar-IQ" dirty="0" smtClean="0">
                <a:latin typeface="Simplified Arabic" pitchFamily="18" charset="-78"/>
                <a:cs typeface="Simplified Arabic" pitchFamily="18" charset="-78"/>
              </a:rPr>
              <a:t>: إذا وجه للموظف شكر من الرئاسة أو مجلس الوزراء أو الوزير أو من يخوله ولم يكن معاقبا أو كان معاقبا </a:t>
            </a:r>
            <a:r>
              <a:rPr lang="ar-IQ" dirty="0" smtClean="0">
                <a:latin typeface="Simplified Arabic" pitchFamily="18" charset="-78"/>
                <a:cs typeface="Simplified Arabic" pitchFamily="18" charset="-78"/>
              </a:rPr>
              <a:t> واستنفدت </a:t>
            </a:r>
            <a:r>
              <a:rPr lang="ar-IQ" dirty="0" smtClean="0">
                <a:latin typeface="Simplified Arabic" pitchFamily="18" charset="-78"/>
                <a:cs typeface="Simplified Arabic" pitchFamily="18" charset="-78"/>
              </a:rPr>
              <a:t>العقوبة أثرها فيمنح قدما لمدة شهر واحد عن كل شكر يوجه له وبما لا تتجاوز مدة القدم ثلاثة أشهر في السنة الواحدة </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ثانيا</a:t>
            </a:r>
            <a:r>
              <a:rPr lang="en-US" dirty="0" smtClean="0">
                <a:latin typeface="Simplified Arabic" pitchFamily="18" charset="-78"/>
                <a:cs typeface="Simplified Arabic" pitchFamily="18" charset="-78"/>
              </a:rPr>
              <a:t> : </a:t>
            </a:r>
            <a:r>
              <a:rPr lang="ar-IQ" dirty="0" smtClean="0">
                <a:latin typeface="Simplified Arabic" pitchFamily="18" charset="-78"/>
                <a:cs typeface="Simplified Arabic" pitchFamily="18" charset="-78"/>
              </a:rPr>
              <a:t>إذا كان الموظف معاقبا فإن الشكر يلغي عقوبة لفت النظر وإذا حصل على </a:t>
            </a:r>
            <a:r>
              <a:rPr lang="ar-IQ" dirty="0" err="1" smtClean="0">
                <a:latin typeface="Simplified Arabic" pitchFamily="18" charset="-78"/>
                <a:cs typeface="Simplified Arabic" pitchFamily="18" charset="-78"/>
              </a:rPr>
              <a:t>شكرين</a:t>
            </a:r>
            <a:r>
              <a:rPr lang="ar-IQ" dirty="0" smtClean="0">
                <a:latin typeface="Simplified Arabic" pitchFamily="18" charset="-78"/>
                <a:cs typeface="Simplified Arabic" pitchFamily="18" charset="-78"/>
              </a:rPr>
              <a:t> فيلغيان عقوبة الإنذار </a:t>
            </a:r>
            <a:r>
              <a:rPr lang="ar-IQ" dirty="0" smtClean="0">
                <a:latin typeface="Simplified Arabic" pitchFamily="18" charset="-78"/>
                <a:cs typeface="Simplified Arabic" pitchFamily="18" charset="-78"/>
              </a:rPr>
              <a:t>المفروضة </a:t>
            </a:r>
            <a:r>
              <a:rPr lang="ar-IQ" dirty="0" smtClean="0">
                <a:latin typeface="Simplified Arabic" pitchFamily="18" charset="-78"/>
                <a:cs typeface="Simplified Arabic" pitchFamily="18" charset="-78"/>
              </a:rPr>
              <a:t>عليه وإذا حصل على ثلاثة </a:t>
            </a:r>
            <a:r>
              <a:rPr lang="ar-IQ" dirty="0" err="1" smtClean="0">
                <a:latin typeface="Simplified Arabic" pitchFamily="18" charset="-78"/>
                <a:cs typeface="Simplified Arabic" pitchFamily="18" charset="-78"/>
              </a:rPr>
              <a:t>تشكرات</a:t>
            </a:r>
            <a:r>
              <a:rPr lang="ar-IQ" dirty="0" smtClean="0">
                <a:latin typeface="Simplified Arabic" pitchFamily="18" charset="-78"/>
                <a:cs typeface="Simplified Arabic" pitchFamily="18" charset="-78"/>
              </a:rPr>
              <a:t> فأكثر وكان معاقبا بعقوبة اشد من الإنذار فتقلص مدة </a:t>
            </a:r>
            <a:r>
              <a:rPr lang="ar-IQ" dirty="0" smtClean="0">
                <a:latin typeface="Simplified Arabic" pitchFamily="18" charset="-78"/>
                <a:cs typeface="Simplified Arabic" pitchFamily="18" charset="-78"/>
              </a:rPr>
              <a:t>التأخير </a:t>
            </a:r>
            <a:r>
              <a:rPr lang="ar-IQ" dirty="0" err="1" smtClean="0">
                <a:latin typeface="Simplified Arabic" pitchFamily="18" charset="-78"/>
                <a:cs typeface="Simplified Arabic" pitchFamily="18" charset="-78"/>
              </a:rPr>
              <a:t>ترفيعه</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شهرا واحدا عن كل شكر وبما لا يزيد على ثلاثة أشهر في السنة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implified Arabic" pitchFamily="18" charset="-78"/>
                <a:cs typeface="Simplified Arabic" pitchFamily="18" charset="-78"/>
              </a:rPr>
              <a:t>التحقيق الإداري </a:t>
            </a:r>
            <a:endParaRPr lang="en-US" dirty="0">
              <a:latin typeface="Simplified Arabic" pitchFamily="18" charset="-78"/>
              <a:cs typeface="Simplified Arabic" pitchFamily="18" charset="-78"/>
            </a:endParaRPr>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المادة </a:t>
            </a:r>
            <a:r>
              <a:rPr lang="ar-IQ" dirty="0" smtClean="0">
                <a:latin typeface="Simplified Arabic" pitchFamily="18" charset="-78"/>
                <a:cs typeface="Simplified Arabic" pitchFamily="18" charset="-78"/>
              </a:rPr>
              <a:t>10:</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أولا: </a:t>
            </a:r>
            <a:r>
              <a:rPr lang="ar-IQ" dirty="0" smtClean="0">
                <a:latin typeface="Simplified Arabic" pitchFamily="18" charset="-78"/>
                <a:cs typeface="Simplified Arabic" pitchFamily="18" charset="-78"/>
              </a:rPr>
              <a:t>على الوزير أو رئيس الدائرة تأليف لجنة </a:t>
            </a:r>
            <a:r>
              <a:rPr lang="ar-IQ" dirty="0" err="1" smtClean="0">
                <a:latin typeface="Simplified Arabic" pitchFamily="18" charset="-78"/>
                <a:cs typeface="Simplified Arabic" pitchFamily="18" charset="-78"/>
              </a:rPr>
              <a:t>تحقيقية</a:t>
            </a:r>
            <a:r>
              <a:rPr lang="ar-IQ" dirty="0" smtClean="0">
                <a:latin typeface="Simplified Arabic" pitchFamily="18" charset="-78"/>
                <a:cs typeface="Simplified Arabic" pitchFamily="18" charset="-78"/>
              </a:rPr>
              <a:t> من رئيس وعضوين من ذوي الخبرة على أن يكون احدهم حاصلا </a:t>
            </a:r>
            <a:r>
              <a:rPr lang="ar-IQ" dirty="0" smtClean="0">
                <a:latin typeface="Simplified Arabic" pitchFamily="18" charset="-78"/>
                <a:cs typeface="Simplified Arabic" pitchFamily="18" charset="-78"/>
              </a:rPr>
              <a:t>على </a:t>
            </a:r>
            <a:r>
              <a:rPr lang="ar-IQ" dirty="0" smtClean="0">
                <a:latin typeface="Simplified Arabic" pitchFamily="18" charset="-78"/>
                <a:cs typeface="Simplified Arabic" pitchFamily="18" charset="-78"/>
              </a:rPr>
              <a:t>شهادة جامعية أولية في القانون . </a:t>
            </a:r>
          </a:p>
          <a:p>
            <a:pPr>
              <a:buNone/>
            </a:pPr>
            <a:r>
              <a:rPr lang="ar-IQ" dirty="0" smtClean="0">
                <a:latin typeface="Simplified Arabic" pitchFamily="18" charset="-78"/>
                <a:cs typeface="Simplified Arabic" pitchFamily="18" charset="-78"/>
              </a:rPr>
              <a:t>ثانيا : تتولى اللجنة التحقيق تحريريا مع الموظف المخالف المحال عليها ولها في سبيل أداء مهمتها سماع وتدوين أقوال </a:t>
            </a:r>
            <a:r>
              <a:rPr lang="ar-IQ" dirty="0" smtClean="0">
                <a:latin typeface="Simplified Arabic" pitchFamily="18" charset="-78"/>
                <a:cs typeface="Simplified Arabic" pitchFamily="18" charset="-78"/>
              </a:rPr>
              <a:t>الموظف </a:t>
            </a:r>
            <a:r>
              <a:rPr lang="ar-IQ" dirty="0" smtClean="0">
                <a:latin typeface="Simplified Arabic" pitchFamily="18" charset="-78"/>
                <a:cs typeface="Simplified Arabic" pitchFamily="18" charset="-78"/>
              </a:rPr>
              <a:t>والشهود والاطلاع على جميع المستندات والبيانات التي ترى ضرورة الاطلاع عليها، وتحرر محضرا تثبت فيه ما اتخذته من إجراءات وما </a:t>
            </a:r>
            <a:r>
              <a:rPr lang="ar-IQ" dirty="0" smtClean="0">
                <a:latin typeface="Simplified Arabic" pitchFamily="18" charset="-78"/>
                <a:cs typeface="Simplified Arabic" pitchFamily="18" charset="-78"/>
              </a:rPr>
              <a:t>سمعته </a:t>
            </a:r>
            <a:r>
              <a:rPr lang="ar-IQ" dirty="0" smtClean="0">
                <a:latin typeface="Simplified Arabic" pitchFamily="18" charset="-78"/>
                <a:cs typeface="Simplified Arabic" pitchFamily="18" charset="-78"/>
              </a:rPr>
              <a:t>من أقوال مع توصياتها المسببة، أما بعدم مساءلة الموظف وغلق التحقيق أو بفرض إحدى العقوبات المنصوص عليها في هذا القانون، وترفع كل ذلك إلى الجهة التي أحالت الموظف عليها </a:t>
            </a:r>
            <a:r>
              <a:rPr lang="ar-IQ" dirty="0" smtClean="0">
                <a:latin typeface="Simplified Arabic" pitchFamily="18" charset="-78"/>
                <a:cs typeface="Simplified Arabic" pitchFamily="18" charset="-78"/>
              </a:rPr>
              <a:t>.</a:t>
            </a:r>
          </a:p>
          <a:p>
            <a:pPr>
              <a:buNone/>
            </a:pP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ثالثا : إذا رأت اللجنة أن فعل الموظف المحال عليها يشكل جريمة نشأت عن وظيفته أو ارتكبها بصفته </a:t>
            </a:r>
            <a:r>
              <a:rPr lang="ar-IQ" dirty="0" smtClean="0">
                <a:latin typeface="Simplified Arabic" pitchFamily="18" charset="-78"/>
                <a:cs typeface="Simplified Arabic" pitchFamily="18" charset="-78"/>
              </a:rPr>
              <a:t>الرسميةفيجب </a:t>
            </a:r>
            <a:r>
              <a:rPr lang="ar-IQ" dirty="0" smtClean="0">
                <a:latin typeface="Simplified Arabic" pitchFamily="18" charset="-78"/>
                <a:cs typeface="Simplified Arabic" pitchFamily="18" charset="-78"/>
              </a:rPr>
              <a:t>عليها أن توصي بإحالته إلى المحاكم المختصة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None/>
            </a:pPr>
            <a:endParaRPr lang="ar-IQ" b="1" dirty="0" smtClean="0">
              <a:latin typeface="Simplified Arabic" pitchFamily="18" charset="-78"/>
              <a:cs typeface="Simplified Arabic" pitchFamily="18" charset="-78"/>
            </a:endParaRPr>
          </a:p>
          <a:p>
            <a:pPr>
              <a:buNone/>
            </a:pPr>
            <a:r>
              <a:rPr lang="ar-IQ" b="1" dirty="0" smtClean="0">
                <a:latin typeface="Simplified Arabic" pitchFamily="18" charset="-78"/>
                <a:cs typeface="Simplified Arabic" pitchFamily="18" charset="-78"/>
              </a:rPr>
              <a:t>أن </a:t>
            </a:r>
            <a:r>
              <a:rPr lang="ar-IQ" b="1" dirty="0" smtClean="0">
                <a:latin typeface="Simplified Arabic" pitchFamily="18" charset="-78"/>
                <a:cs typeface="Simplified Arabic" pitchFamily="18" charset="-78"/>
              </a:rPr>
              <a:t> ضمانة التحقيق الإداري </a:t>
            </a:r>
            <a:r>
              <a:rPr lang="ar-IQ" dirty="0" smtClean="0">
                <a:latin typeface="Simplified Arabic" pitchFamily="18" charset="-78"/>
                <a:cs typeface="Simplified Arabic" pitchFamily="18" charset="-78"/>
              </a:rPr>
              <a:t>تمنح الإدارة إمكانية الوصول إلى حقيقة التهم التي نسبت إلى الموظف </a:t>
            </a:r>
            <a:r>
              <a:rPr lang="ar-IQ" dirty="0" smtClean="0">
                <a:latin typeface="Simplified Arabic" pitchFamily="18" charset="-78"/>
                <a:cs typeface="Simplified Arabic" pitchFamily="18" charset="-78"/>
              </a:rPr>
              <a:t>المخالف </a:t>
            </a:r>
            <a:r>
              <a:rPr lang="ar-IQ" dirty="0" err="1" smtClean="0">
                <a:latin typeface="Simplified Arabic" pitchFamily="18" charset="-78"/>
                <a:cs typeface="Simplified Arabic" pitchFamily="18" charset="-78"/>
              </a:rPr>
              <a:t>و</a:t>
            </a:r>
            <a:r>
              <a:rPr lang="ar-IQ" dirty="0" smtClean="0">
                <a:latin typeface="Simplified Arabic" pitchFamily="18" charset="-78"/>
                <a:cs typeface="Simplified Arabic" pitchFamily="18" charset="-78"/>
              </a:rPr>
              <a:t> جعل </a:t>
            </a:r>
            <a:r>
              <a:rPr lang="ar-IQ" dirty="0" smtClean="0">
                <a:latin typeface="Simplified Arabic" pitchFamily="18" charset="-78"/>
                <a:cs typeface="Simplified Arabic" pitchFamily="18" charset="-78"/>
              </a:rPr>
              <a:t>القرار الإداري الذي اتخذ يكون على أساس مفترض من الصحة سواء كان بالبراءة أو بفرض عقوبة مناسبة للمخالفة التي ارتكبها الموظف </a:t>
            </a:r>
            <a:r>
              <a:rPr lang="ar-IQ" dirty="0" smtClean="0">
                <a:latin typeface="Simplified Arabic" pitchFamily="18" charset="-78"/>
                <a:cs typeface="Simplified Arabic" pitchFamily="18" charset="-78"/>
              </a:rPr>
              <a:t>بالإضافة </a:t>
            </a:r>
            <a:r>
              <a:rPr lang="ar-IQ" dirty="0" smtClean="0">
                <a:latin typeface="Simplified Arabic" pitchFamily="18" charset="-78"/>
                <a:cs typeface="Simplified Arabic" pitchFamily="18" charset="-78"/>
              </a:rPr>
              <a:t>إلى إعطاء الحرية للموظف للدفاع عن نفسه </a:t>
            </a:r>
          </a:p>
          <a:p>
            <a:pPr>
              <a:buNone/>
            </a:pPr>
            <a:r>
              <a:rPr lang="ar-IQ" b="1" dirty="0" smtClean="0">
                <a:latin typeface="Simplified Arabic" pitchFamily="18" charset="-78"/>
                <a:cs typeface="Simplified Arabic" pitchFamily="18" charset="-78"/>
              </a:rPr>
              <a:t>و الغاية </a:t>
            </a:r>
            <a:r>
              <a:rPr lang="ar-IQ" b="1" dirty="0" smtClean="0">
                <a:latin typeface="Simplified Arabic" pitchFamily="18" charset="-78"/>
                <a:cs typeface="Simplified Arabic" pitchFamily="18" charset="-78"/>
              </a:rPr>
              <a:t>الأساسية </a:t>
            </a:r>
            <a:r>
              <a:rPr lang="ar-IQ" dirty="0" smtClean="0">
                <a:latin typeface="Simplified Arabic" pitchFamily="18" charset="-78"/>
                <a:cs typeface="Simplified Arabic" pitchFamily="18" charset="-78"/>
              </a:rPr>
              <a:t>من إجراءات التحقيق الإداري هو التحقق من </a:t>
            </a:r>
            <a:r>
              <a:rPr lang="ar-IQ" dirty="0" smtClean="0">
                <a:latin typeface="Simplified Arabic" pitchFamily="18" charset="-78"/>
                <a:cs typeface="Simplified Arabic" pitchFamily="18" charset="-78"/>
              </a:rPr>
              <a:t>أن </a:t>
            </a:r>
            <a:r>
              <a:rPr lang="ar-IQ" dirty="0" smtClean="0">
                <a:latin typeface="Simplified Arabic" pitchFamily="18" charset="-78"/>
                <a:cs typeface="Simplified Arabic" pitchFamily="18" charset="-78"/>
              </a:rPr>
              <a:t>الموظف قد ارتكب احد الأفعال المخالفة للقوانين والأنظمة والتعليمات الخاصة بالوظيفة </a:t>
            </a:r>
            <a:r>
              <a:rPr lang="ar-IQ" dirty="0" smtClean="0">
                <a:latin typeface="Simplified Arabic" pitchFamily="18" charset="-78"/>
                <a:cs typeface="Simplified Arabic" pitchFamily="18" charset="-78"/>
              </a:rPr>
              <a:t>العامة. </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من خلال التحقيق يتبين هل  </a:t>
            </a:r>
            <a:r>
              <a:rPr lang="ar-IQ" dirty="0" smtClean="0">
                <a:latin typeface="Simplified Arabic" pitchFamily="18" charset="-78"/>
                <a:cs typeface="Simplified Arabic" pitchFamily="18" charset="-78"/>
              </a:rPr>
              <a:t>أن </a:t>
            </a:r>
            <a:r>
              <a:rPr lang="ar-IQ" dirty="0" smtClean="0">
                <a:latin typeface="Simplified Arabic" pitchFamily="18" charset="-78"/>
                <a:cs typeface="Simplified Arabic" pitchFamily="18" charset="-78"/>
              </a:rPr>
              <a:t>الفعل قد صدر من الموظف فعلا وانه يخالف القانون وتحديد جسامة الخطأ ومدى خطورته على المرفق العام وبيان حجم الضرر الذي لحق بالمال العام</a:t>
            </a:r>
            <a:r>
              <a:rPr lang="ar-IQ" dirty="0" smtClean="0">
                <a:latin typeface="Simplified Arabic" pitchFamily="18" charset="-78"/>
                <a:cs typeface="Simplified Arabic" pitchFamily="18" charset="-78"/>
              </a:rPr>
              <a:t>.</a:t>
            </a:r>
          </a:p>
          <a:p>
            <a:pPr>
              <a:buNone/>
            </a:pPr>
            <a:r>
              <a:rPr lang="ar-IQ" dirty="0" smtClean="0">
                <a:latin typeface="Simplified Arabic" pitchFamily="18" charset="-78"/>
                <a:cs typeface="Simplified Arabic" pitchFamily="18" charset="-78"/>
              </a:rPr>
              <a:t>ويشترط في التحقيق إن يكون تحريريا للأسباب الآتية : </a:t>
            </a:r>
          </a:p>
          <a:p>
            <a:pPr>
              <a:buNone/>
            </a:pPr>
            <a:r>
              <a:rPr lang="ar-IQ" dirty="0" smtClean="0">
                <a:latin typeface="Simplified Arabic" pitchFamily="18" charset="-78"/>
                <a:cs typeface="Simplified Arabic" pitchFamily="18" charset="-78"/>
              </a:rPr>
              <a:t>للكتابة فوائد كثيرة منها أنها تحفظ الإجراءات </a:t>
            </a:r>
            <a:r>
              <a:rPr lang="ar-IQ" dirty="0" err="1" smtClean="0">
                <a:latin typeface="Simplified Arabic" pitchFamily="18" charset="-78"/>
                <a:cs typeface="Simplified Arabic" pitchFamily="18" charset="-78"/>
              </a:rPr>
              <a:t>التحقيقية</a:t>
            </a:r>
            <a:r>
              <a:rPr lang="ar-IQ" dirty="0" smtClean="0">
                <a:latin typeface="Simplified Arabic" pitchFamily="18" charset="-78"/>
                <a:cs typeface="Simplified Arabic" pitchFamily="18" charset="-78"/>
              </a:rPr>
              <a:t> لإثبات شرعية عمل اللجنة إذا ما طعن بهذه الشرعية وللجنة التوصية بفرض إحدى العقوبات المنصوص عليها في قانون انضباط موظفي الدولة المنصوص عليها في المادة 8 منه . </a:t>
            </a:r>
          </a:p>
          <a:p>
            <a:pPr>
              <a:buNone/>
            </a:pPr>
            <a:endParaRPr lang="en-US" dirty="0">
              <a:latin typeface="Simplified Arabic" pitchFamily="18" charset="-78"/>
              <a:cs typeface="Simplified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implified Arabic" pitchFamily="18" charset="-78"/>
                <a:cs typeface="Simplified Arabic" pitchFamily="18" charset="-78"/>
              </a:rPr>
              <a:t>الهدف من التحقيق الإداري</a:t>
            </a:r>
            <a:endParaRPr lang="en-US" dirty="0">
              <a:latin typeface="Simplified Arabic" pitchFamily="18" charset="-78"/>
              <a:cs typeface="Simplified Arabic" pitchFamily="18" charset="-78"/>
            </a:endParaRPr>
          </a:p>
        </p:txBody>
      </p:sp>
      <p:sp>
        <p:nvSpPr>
          <p:cNvPr id="3" name="عنصر نائب للمحتوى 2"/>
          <p:cNvSpPr>
            <a:spLocks noGrp="1"/>
          </p:cNvSpPr>
          <p:nvPr>
            <p:ph idx="1"/>
          </p:nvPr>
        </p:nvSpPr>
        <p:spPr/>
        <p:txBody>
          <a:bodyPr>
            <a:normAutofit/>
          </a:bodyPr>
          <a:lstStyle/>
          <a:p>
            <a:pPr>
              <a:buNone/>
            </a:pPr>
            <a:r>
              <a:rPr lang="ar-IQ" dirty="0" smtClean="0">
                <a:latin typeface="Simplified Arabic" pitchFamily="18" charset="-78"/>
                <a:cs typeface="Simplified Arabic" pitchFamily="18" charset="-78"/>
              </a:rPr>
              <a:t>هو الكشف عن الحقيقة وإثبات أو نفي مسؤولية الموظف عن الفعل المنسوب إليه والذي  قد يترتب على انتهاء التحقيق إحالة الموظف إلى المحاكم الجزائية بقصد محاكمته </a:t>
            </a:r>
            <a:r>
              <a:rPr lang="ar-IQ" dirty="0" smtClean="0">
                <a:latin typeface="Simplified Arabic" pitchFamily="18" charset="-78"/>
                <a:cs typeface="Simplified Arabic" pitchFamily="18" charset="-78"/>
              </a:rPr>
              <a:t> ، ولابد </a:t>
            </a:r>
            <a:r>
              <a:rPr lang="ar-IQ" dirty="0" smtClean="0">
                <a:latin typeface="Simplified Arabic" pitchFamily="18" charset="-78"/>
                <a:cs typeface="Simplified Arabic" pitchFamily="18" charset="-78"/>
              </a:rPr>
              <a:t>ان تكون هناك مجموعة من الأسس يسير عليها التحقيق لخطورة النتائج التي قد تترتب على التحقيق منها </a:t>
            </a:r>
          </a:p>
          <a:p>
            <a:pPr>
              <a:buNone/>
            </a:pPr>
            <a:r>
              <a:rPr lang="ar-IQ" dirty="0" smtClean="0">
                <a:latin typeface="Simplified Arabic" pitchFamily="18" charset="-78"/>
                <a:cs typeface="Simplified Arabic" pitchFamily="18" charset="-78"/>
              </a:rPr>
              <a:t>1- الكتابة وحيادية اللجنة </a:t>
            </a:r>
            <a:r>
              <a:rPr lang="ar-IQ" dirty="0" err="1" smtClean="0">
                <a:latin typeface="Simplified Arabic" pitchFamily="18" charset="-78"/>
                <a:cs typeface="Simplified Arabic" pitchFamily="18" charset="-78"/>
              </a:rPr>
              <a:t>التحقيقية</a:t>
            </a:r>
            <a:r>
              <a:rPr lang="ar-IQ" dirty="0" smtClean="0">
                <a:latin typeface="Simplified Arabic" pitchFamily="18" charset="-78"/>
                <a:cs typeface="Simplified Arabic" pitchFamily="18" charset="-78"/>
              </a:rPr>
              <a:t> </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2-توفير الضمانات للموظف ومنها مواجهة الموظف بما هو منسوب اليه واستدعاء الموظف واعلامه بالمخالفات </a:t>
            </a:r>
            <a:r>
              <a:rPr lang="ar-IQ" dirty="0" smtClean="0">
                <a:latin typeface="Simplified Arabic" pitchFamily="18" charset="-78"/>
                <a:cs typeface="Simplified Arabic" pitchFamily="18" charset="-78"/>
              </a:rPr>
              <a:t>.</a:t>
            </a:r>
            <a:endParaRPr lang="ar-IQ" dirty="0" smtClean="0">
              <a:latin typeface="Simplified Arabic" pitchFamily="18" charset="-78"/>
              <a:cs typeface="Simplified Arabic" pitchFamily="18" charset="-78"/>
            </a:endParaRPr>
          </a:p>
          <a:p>
            <a:pPr>
              <a:buNone/>
            </a:pPr>
            <a:r>
              <a:rPr lang="ar-IQ" dirty="0" smtClean="0">
                <a:latin typeface="Simplified Arabic" pitchFamily="18" charset="-78"/>
                <a:cs typeface="Simplified Arabic" pitchFamily="18" charset="-78"/>
              </a:rPr>
              <a:t>3- منحه أجلا لتحضير دفاعه والسماح للموظف أو من يوكله بالاطلاع على أوراق التحقيق والاطلاع على ملف الخدمة، </a:t>
            </a:r>
          </a:p>
          <a:p>
            <a:pPr>
              <a:buNone/>
            </a:pPr>
            <a:r>
              <a:rPr lang="ar-IQ" dirty="0" smtClean="0">
                <a:latin typeface="Simplified Arabic" pitchFamily="18" charset="-78"/>
                <a:cs typeface="Simplified Arabic" pitchFamily="18" charset="-78"/>
              </a:rPr>
              <a:t>وقد كفل قانون انضباط موظفي الدولة حق الدفاع بكل الوسائل التي منحها القانون كما وفر للموظف ضمانات عند فرض العقوبة </a:t>
            </a:r>
            <a:r>
              <a:rPr lang="ar-IQ" b="1" dirty="0" smtClean="0">
                <a:latin typeface="Simplified Arabic" pitchFamily="18" charset="-78"/>
                <a:cs typeface="Simplified Arabic" pitchFamily="18" charset="-78"/>
              </a:rPr>
              <a:t>وان تكون العقوبة الانضباطية شخصية وان تتناسب العقوبة مع المخالفات المرتكبة وان تكون العقوبة مسببة.</a:t>
            </a:r>
            <a:endParaRPr lang="en-US" b="1" dirty="0">
              <a:latin typeface="Simplified Arabic" pitchFamily="18" charset="-78"/>
              <a:cs typeface="Simplified Arabic"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فقاعات">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283</TotalTime>
  <Words>2092</Words>
  <Application>Microsoft Office PowerPoint</Application>
  <PresentationFormat>مخصص</PresentationFormat>
  <Paragraphs>145</Paragraphs>
  <Slides>21</Slides>
  <Notes>1</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فقاعات</vt:lpstr>
      <vt:lpstr>الشرط الشكلية للتظلم الإداري</vt:lpstr>
      <vt:lpstr>وفق قانون انضباط موظفي الدولة والقطاع العام رقم 14 لسنة 1991 المعدل  </vt:lpstr>
      <vt:lpstr>الشريحة 3</vt:lpstr>
      <vt:lpstr>الطعن بقرارات فرض العقوبة </vt:lpstr>
      <vt:lpstr>الشريحة 5</vt:lpstr>
      <vt:lpstr>الشريحة 6</vt:lpstr>
      <vt:lpstr>التحقيق الإداري </vt:lpstr>
      <vt:lpstr>الشريحة 8</vt:lpstr>
      <vt:lpstr>الهدف من التحقيق الإداري</vt:lpstr>
      <vt:lpstr>التظلم الإداري </vt:lpstr>
      <vt:lpstr>الشريحة 11</vt:lpstr>
      <vt:lpstr>الشريحة 12</vt:lpstr>
      <vt:lpstr>أسئلة وأجوبة قانونية :  </vt:lpstr>
      <vt:lpstr>الشريحة 14</vt:lpstr>
      <vt:lpstr>الفرق بين رفض الدعوى وعدم قبولها </vt:lpstr>
      <vt:lpstr>الشريحة 16</vt:lpstr>
      <vt:lpstr>أخطاء الأحكام القضائية </vt:lpstr>
      <vt:lpstr>ما هي طرق الإثبات </vt:lpstr>
      <vt:lpstr>أبرزت المحكمة الإدارية العليا خلال عام 2024 مجموعة من المبادئ القانونية التي توضح حقوق الموظفين وضوابط عمل الإدارة، وجاءت أبرزها كالآتي: </vt:lpstr>
      <vt:lpstr>الشريحة 20</vt:lpstr>
      <vt:lpstr>الخاتمة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الضمانات القانونية للموظف العام  2</dc:title>
  <dc:creator>ruqayaMohammed81@gmail.com</dc:creator>
  <cp:lastModifiedBy>DR</cp:lastModifiedBy>
  <cp:revision>58</cp:revision>
  <dcterms:created xsi:type="dcterms:W3CDTF">2024-11-17T19:05:56Z</dcterms:created>
  <dcterms:modified xsi:type="dcterms:W3CDTF">2025-11-21T22:48:10Z</dcterms:modified>
</cp:coreProperties>
</file>