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9" r:id="rId4"/>
    <p:sldId id="258" r:id="rId5"/>
    <p:sldId id="259" r:id="rId6"/>
    <p:sldId id="260" r:id="rId7"/>
    <p:sldId id="262" r:id="rId8"/>
    <p:sldId id="263" r:id="rId9"/>
    <p:sldId id="264" r:id="rId10"/>
    <p:sldId id="265" r:id="rId11"/>
    <p:sldId id="266" r:id="rId12"/>
    <p:sldId id="268"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24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2/24/2025</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2/24/2025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2/24/2025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2/24/2025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2/24/2025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2/24/2025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2/24/2025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2/24/2025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2/24/2025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2/24/2025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2/24/2025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2/24/2025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2/24/2025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2/24/2025</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ar.wikipedia.org/wiki/%D8%A8%D8%B1%D9%85%D8%AC%D8%A9" TargetMode="External"/><Relationship Id="rId3" Type="http://schemas.openxmlformats.org/officeDocument/2006/relationships/hyperlink" Target="https://ar.wikipedia.org/wiki/%D8%A8%D8%B1%D9%86%D8%A7%D9%85%D8%AC_(%D8%AD%D8%A7%D8%B3%D9%88%D8%A8)" TargetMode="External"/><Relationship Id="rId7" Type="http://schemas.openxmlformats.org/officeDocument/2006/relationships/hyperlink" Target="https://ar.wikipedia.org/wiki/%D9%85%D9%86%D8%B9%D9%83%D8%B3" TargetMode="External"/><Relationship Id="rId2" Type="http://schemas.openxmlformats.org/officeDocument/2006/relationships/hyperlink" Target="https://ar.wikipedia.org/wiki/%D8%B3%D9%84%D9%88%D9%83" TargetMode="External"/><Relationship Id="rId1" Type="http://schemas.openxmlformats.org/officeDocument/2006/relationships/slideLayout" Target="../slideLayouts/slideLayout2.xml"/><Relationship Id="rId6" Type="http://schemas.openxmlformats.org/officeDocument/2006/relationships/hyperlink" Target="https://ar.wikipedia.org/wiki/%D8%A7%D8%B3%D8%AA%D9%86%D8%AA%D8%A7%D8%AC" TargetMode="External"/><Relationship Id="rId5" Type="http://schemas.openxmlformats.org/officeDocument/2006/relationships/hyperlink" Target="https://ar.wikipedia.org/wiki/%D8%AA%D8%B9%D9%84%D9%85" TargetMode="External"/><Relationship Id="rId10" Type="http://schemas.openxmlformats.org/officeDocument/2006/relationships/hyperlink" Target="https://ar.wikipedia.org/wiki/%D8%B0%D9%83%D8%A7%D8%A1" TargetMode="External"/><Relationship Id="rId4" Type="http://schemas.openxmlformats.org/officeDocument/2006/relationships/hyperlink" Target="https://ar.wikipedia.org/wiki/%D9%85%D8%AD%D8%A7%D9%83%D8%A7%D8%A9" TargetMode="External"/><Relationship Id="rId9" Type="http://schemas.openxmlformats.org/officeDocument/2006/relationships/hyperlink" Target="https://ar.wikipedia.org/wiki/%D8%A2%D9%84%D8%A9"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1090503" y="174242"/>
            <a:ext cx="9755187" cy="2062912"/>
          </a:xfrm>
        </p:spPr>
        <p:txBody>
          <a:bodyPr>
            <a:noAutofit/>
          </a:bodyPr>
          <a:lstStyle/>
          <a:p>
            <a:r>
              <a:rPr lang="ar-IQ" sz="9600" b="1" dirty="0"/>
              <a:t>الذكاء الاصطناعي</a:t>
            </a:r>
            <a:endParaRPr lang="en-US" sz="9600" b="1" dirty="0"/>
          </a:p>
        </p:txBody>
      </p:sp>
      <p:sp>
        <p:nvSpPr>
          <p:cNvPr id="3" name="Subtitle 2"/>
          <p:cNvSpPr>
            <a:spLocks noGrp="1"/>
          </p:cNvSpPr>
          <p:nvPr>
            <p:ph type="subTitle" idx="1"/>
          </p:nvPr>
        </p:nvSpPr>
        <p:spPr>
          <a:xfrm rot="21420000">
            <a:off x="969250" y="2977734"/>
            <a:ext cx="9755187" cy="1078170"/>
          </a:xfrm>
        </p:spPr>
        <p:txBody>
          <a:bodyPr/>
          <a:lstStyle/>
          <a:p>
            <a:pPr>
              <a:lnSpc>
                <a:spcPct val="100000"/>
              </a:lnSpc>
            </a:pPr>
            <a:r>
              <a:rPr lang="ar-IQ" sz="3200" b="1" dirty="0">
                <a:solidFill>
                  <a:srgbClr val="C00000"/>
                </a:solidFill>
              </a:rPr>
              <a:t>اعداد</a:t>
            </a:r>
          </a:p>
          <a:p>
            <a:pPr>
              <a:lnSpc>
                <a:spcPct val="100000"/>
              </a:lnSpc>
            </a:pPr>
            <a:r>
              <a:rPr lang="ar-IQ" sz="3200" b="1" dirty="0">
                <a:solidFill>
                  <a:srgbClr val="C00000"/>
                </a:solidFill>
              </a:rPr>
              <a:t>ا.م.د. سها طلال عبد</a:t>
            </a:r>
          </a:p>
          <a:p>
            <a:pPr algn="ctr">
              <a:lnSpc>
                <a:spcPct val="100000"/>
              </a:lnSpc>
            </a:pPr>
            <a:endParaRPr lang="en-US" sz="3200" b="1" dirty="0">
              <a:solidFill>
                <a:srgbClr val="C00000"/>
              </a:solidFill>
            </a:endParaRPr>
          </a:p>
        </p:txBody>
      </p:sp>
      <p:pic>
        <p:nvPicPr>
          <p:cNvPr id="5" name="Picture 4"/>
          <p:cNvPicPr>
            <a:picLocks noChangeAspect="1"/>
          </p:cNvPicPr>
          <p:nvPr/>
        </p:nvPicPr>
        <p:blipFill>
          <a:blip r:embed="rId2"/>
          <a:stretch>
            <a:fillRect/>
          </a:stretch>
        </p:blipFill>
        <p:spPr>
          <a:xfrm rot="21421211">
            <a:off x="167537" y="2659394"/>
            <a:ext cx="6574289" cy="3698037"/>
          </a:xfrm>
          <a:prstGeom prst="rect">
            <a:avLst/>
          </a:prstGeom>
        </p:spPr>
      </p:pic>
    </p:spTree>
    <p:extLst>
      <p:ext uri="{BB962C8B-B14F-4D97-AF65-F5344CB8AC3E}">
        <p14:creationId xmlns:p14="http://schemas.microsoft.com/office/powerpoint/2010/main" val="1283373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1036963" y="640081"/>
            <a:ext cx="45719" cy="45719"/>
          </a:xfrm>
        </p:spPr>
        <p:txBody>
          <a:bodyPr>
            <a:normAutofit fontScale="90000"/>
          </a:bodyPr>
          <a:lstStyle/>
          <a:p>
            <a:endParaRPr lang="en-US" sz="100" dirty="0"/>
          </a:p>
        </p:txBody>
      </p:sp>
      <p:sp>
        <p:nvSpPr>
          <p:cNvPr id="3" name="Content Placeholder 2"/>
          <p:cNvSpPr>
            <a:spLocks noGrp="1"/>
          </p:cNvSpPr>
          <p:nvPr>
            <p:ph sz="quarter" idx="13"/>
          </p:nvPr>
        </p:nvSpPr>
        <p:spPr>
          <a:xfrm>
            <a:off x="645459" y="1567007"/>
            <a:ext cx="10394707" cy="3311189"/>
          </a:xfrm>
        </p:spPr>
        <p:txBody>
          <a:bodyPr>
            <a:noAutofit/>
          </a:bodyPr>
          <a:lstStyle/>
          <a:p>
            <a:pPr algn="r" rtl="1">
              <a:lnSpc>
                <a:spcPct val="150000"/>
              </a:lnSpc>
            </a:pPr>
            <a:r>
              <a:rPr lang="ar-SA" sz="2800" b="1" dirty="0">
                <a:solidFill>
                  <a:srgbClr val="C00000"/>
                </a:solidFill>
              </a:rPr>
              <a:t>الذكاء الاصطناعي العام</a:t>
            </a:r>
            <a:r>
              <a:rPr lang="en-US" sz="2800" b="1" dirty="0">
                <a:solidFill>
                  <a:srgbClr val="C00000"/>
                </a:solidFill>
              </a:rPr>
              <a:t>: </a:t>
            </a:r>
            <a:r>
              <a:rPr lang="ar-SA" sz="2800" b="1" dirty="0"/>
              <a:t>يعرف الذكاء الاصطناعي العام أيضًا باسم الذكاء الاصطناعي القوي، وهو نوع من أنواع الذكاء الموجود في الآلات والأجهزة الذكية، ويمتاز الذكاء الاصطناعي العام بأنه نوع من الذكاء الموجود في الآلة والتي يكسبها ذكاءً عامًا مثل الإنسان، بحيث يستخدم هذا الذكاء في حل أي مشكلة.ومن أمثلة الأجهزة التي تتمتع بالذكاء الاصطناعي العام؛ الروبوتات التي تستخدم لإنجاز مهام عديدة والتي تتخذ قراراتها بناءً على الموقف، ولكن بناء الروبوتات التي تتمتع بذكاء شبيه بالموجود لدى الإنسان لا زال أمرًا صعبًا وبحاجة لبناء شبكات عصبية كبيرة ومعقدة كالموجودة في الدماغ.</a:t>
            </a:r>
          </a:p>
          <a:p>
            <a:pPr algn="r" rtl="1">
              <a:lnSpc>
                <a:spcPct val="150000"/>
              </a:lnSpc>
            </a:pPr>
            <a:endParaRPr lang="ar-SA" sz="2800" b="1" dirty="0"/>
          </a:p>
        </p:txBody>
      </p:sp>
    </p:spTree>
    <p:extLst>
      <p:ext uri="{BB962C8B-B14F-4D97-AF65-F5344CB8AC3E}">
        <p14:creationId xmlns:p14="http://schemas.microsoft.com/office/powerpoint/2010/main" val="2822955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35430"/>
            <a:ext cx="10931433" cy="1402336"/>
          </a:xfrm>
        </p:spPr>
        <p:txBody>
          <a:bodyPr>
            <a:noAutofit/>
          </a:bodyPr>
          <a:lstStyle/>
          <a:p>
            <a:pPr algn="r"/>
            <a:r>
              <a:rPr lang="ar-SA" sz="4400" b="1" dirty="0"/>
              <a:t>تطبيقات الذكاء الاصطناعي في التعليم العالي والبحث العلم</a:t>
            </a:r>
            <a:r>
              <a:rPr lang="ar-IQ" sz="4400" b="1" dirty="0"/>
              <a:t>ي</a:t>
            </a:r>
            <a:endParaRPr lang="en-US" sz="4400" b="1" dirty="0"/>
          </a:p>
        </p:txBody>
      </p:sp>
      <p:sp>
        <p:nvSpPr>
          <p:cNvPr id="3" name="Content Placeholder 2"/>
          <p:cNvSpPr>
            <a:spLocks noGrp="1"/>
          </p:cNvSpPr>
          <p:nvPr>
            <p:ph sz="quarter" idx="13"/>
          </p:nvPr>
        </p:nvSpPr>
        <p:spPr/>
        <p:txBody>
          <a:bodyPr>
            <a:normAutofit fontScale="92500"/>
          </a:bodyPr>
          <a:lstStyle/>
          <a:p>
            <a:pPr marL="0" indent="0" algn="r" rtl="1">
              <a:lnSpc>
                <a:spcPct val="200000"/>
              </a:lnSpc>
              <a:buNone/>
            </a:pPr>
            <a:r>
              <a:rPr lang="ar-IQ" sz="2800" b="1" dirty="0"/>
              <a:t>ت</a:t>
            </a:r>
            <a:r>
              <a:rPr lang="ar-SA" sz="2800" b="1" dirty="0"/>
              <a:t>ستخدم تطبيقات الذكاءالاصطناعي</a:t>
            </a:r>
            <a:r>
              <a:rPr lang="ar-IQ" sz="2800" b="1" dirty="0"/>
              <a:t> </a:t>
            </a:r>
            <a:r>
              <a:rPr lang="ar-SA" sz="2800" b="1" dirty="0"/>
              <a:t>في المؤسسات</a:t>
            </a:r>
            <a:r>
              <a:rPr lang="ar-IQ" sz="2800" b="1" dirty="0"/>
              <a:t> </a:t>
            </a:r>
            <a:r>
              <a:rPr lang="ar-SA" sz="2800" b="1" dirty="0"/>
              <a:t>الجامعية</a:t>
            </a:r>
            <a:r>
              <a:rPr lang="ar-IQ" sz="2800" b="1" dirty="0"/>
              <a:t> </a:t>
            </a:r>
            <a:r>
              <a:rPr lang="ar-SA" sz="2800" b="1" dirty="0"/>
              <a:t>في ثلاثة مستويات</a:t>
            </a:r>
            <a:r>
              <a:rPr lang="ar-IQ" sz="2800" b="1" dirty="0"/>
              <a:t> </a:t>
            </a:r>
            <a:r>
              <a:rPr lang="ar-SA" sz="2800" b="1" dirty="0"/>
              <a:t>وهي:-</a:t>
            </a:r>
            <a:endParaRPr lang="ar-IQ" sz="2800" b="1" dirty="0"/>
          </a:p>
          <a:p>
            <a:pPr marL="0" indent="0" algn="r" rtl="1">
              <a:lnSpc>
                <a:spcPct val="200000"/>
              </a:lnSpc>
              <a:buNone/>
            </a:pPr>
            <a:r>
              <a:rPr lang="ar-SA" sz="2800" b="1" dirty="0"/>
              <a:t>على مستوى</a:t>
            </a:r>
            <a:r>
              <a:rPr lang="ar-IQ" sz="2800" b="1" dirty="0"/>
              <a:t> </a:t>
            </a:r>
            <a:r>
              <a:rPr lang="ar-SA" sz="2800" b="1" dirty="0"/>
              <a:t>الجامعة:من خلال</a:t>
            </a:r>
            <a:r>
              <a:rPr lang="ar-IQ" sz="2800" b="1" dirty="0"/>
              <a:t> ا</a:t>
            </a:r>
            <a:r>
              <a:rPr lang="ar-SA" sz="2800" b="1" dirty="0"/>
              <a:t>لاعتمادعلى</a:t>
            </a:r>
            <a:r>
              <a:rPr lang="ar-IQ" sz="2800" b="1" dirty="0"/>
              <a:t> </a:t>
            </a:r>
            <a:r>
              <a:rPr lang="ar-SA" sz="2800" b="1" dirty="0"/>
              <a:t>الخوارزميات</a:t>
            </a:r>
            <a:r>
              <a:rPr lang="ar-IQ" sz="2800" b="1" dirty="0"/>
              <a:t> </a:t>
            </a:r>
            <a:r>
              <a:rPr lang="ar-SA" sz="2800" b="1" dirty="0"/>
              <a:t>لتحديد الطلاب المستهدفين بالقبول فيالجامعة وتخطيط المناهج وتخصيص الموارد مثل المساعدات المادية والتسهيلات. </a:t>
            </a:r>
            <a:endParaRPr lang="en-US" sz="2800" b="1" dirty="0"/>
          </a:p>
        </p:txBody>
      </p:sp>
    </p:spTree>
    <p:extLst>
      <p:ext uri="{BB962C8B-B14F-4D97-AF65-F5344CB8AC3E}">
        <p14:creationId xmlns:p14="http://schemas.microsoft.com/office/powerpoint/2010/main" val="1852090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Autofit/>
          </a:bodyPr>
          <a:lstStyle/>
          <a:p>
            <a:pPr algn="r" rtl="1">
              <a:lnSpc>
                <a:spcPct val="150000"/>
              </a:lnSpc>
            </a:pPr>
            <a:r>
              <a:rPr lang="ar-SA" sz="2400" b="1" dirty="0"/>
              <a:t>على مستوى دعم</a:t>
            </a:r>
            <a:r>
              <a:rPr lang="ar-IQ" sz="2400" b="1" dirty="0"/>
              <a:t> </a:t>
            </a:r>
            <a:r>
              <a:rPr lang="ar-SA" sz="2400" b="1" dirty="0"/>
              <a:t>الطلبة: من</a:t>
            </a:r>
            <a:r>
              <a:rPr lang="ar-IQ" sz="2400" b="1" dirty="0"/>
              <a:t> </a:t>
            </a:r>
            <a:r>
              <a:rPr lang="ar-SA" sz="2400" b="1" dirty="0"/>
              <a:t>خلال توجيه الطلبة ومساعدتهم في جدولة مقررا</a:t>
            </a:r>
            <a:r>
              <a:rPr lang="ar-IQ" sz="2400" b="1" dirty="0"/>
              <a:t>تهم الدرا</a:t>
            </a:r>
            <a:r>
              <a:rPr lang="ar-SA" sz="2400" b="1" dirty="0"/>
              <a:t>سية، وتقو</a:t>
            </a:r>
            <a:r>
              <a:rPr lang="ar-IQ" sz="2400" b="1" dirty="0"/>
              <a:t>م </a:t>
            </a:r>
            <a:r>
              <a:rPr lang="ar-SA" sz="2400" b="1" dirty="0"/>
              <a:t> تطبيقات الذكاءالاصطناعي</a:t>
            </a:r>
            <a:r>
              <a:rPr lang="ar-IQ" sz="2400" b="1" dirty="0"/>
              <a:t> </a:t>
            </a:r>
            <a:r>
              <a:rPr lang="ar-SA" sz="2400" b="1" dirty="0"/>
              <a:t>بدور المشرف</a:t>
            </a:r>
            <a:r>
              <a:rPr lang="ar-IQ" sz="2400" b="1" dirty="0"/>
              <a:t> </a:t>
            </a:r>
            <a:r>
              <a:rPr lang="ar-SA" sz="2400" b="1" dirty="0"/>
              <a:t>الأكاديمي</a:t>
            </a:r>
            <a:r>
              <a:rPr lang="ar-IQ" sz="2400" b="1" dirty="0"/>
              <a:t> </a:t>
            </a:r>
            <a:r>
              <a:rPr lang="ar-SA" sz="2400" b="1" dirty="0"/>
              <a:t>للطالب</a:t>
            </a:r>
            <a:r>
              <a:rPr lang="ar-IQ" sz="2400" b="1" dirty="0"/>
              <a:t>.</a:t>
            </a:r>
          </a:p>
          <a:p>
            <a:pPr algn="r" rtl="1">
              <a:lnSpc>
                <a:spcPct val="150000"/>
              </a:lnSpc>
            </a:pPr>
            <a:r>
              <a:rPr lang="ar-SA" sz="2400" b="1" dirty="0"/>
              <a:t>على مستوى العمليةالتعليمية: منخلال إنشاء أنظمة تستجيب للتقدم السريع لطلبات المستخدمين عن</a:t>
            </a:r>
            <a:r>
              <a:rPr lang="ar-IQ" sz="2400" b="1" dirty="0"/>
              <a:t> </a:t>
            </a:r>
            <a:r>
              <a:rPr lang="ar-SA" sz="2400" b="1" dirty="0"/>
              <a:t>طريق تقييم الطلبة وتقديم التوجيهات الازمة</a:t>
            </a:r>
            <a:r>
              <a:rPr lang="ar-IQ" sz="2400" b="1" dirty="0"/>
              <a:t> </a:t>
            </a:r>
            <a:r>
              <a:rPr lang="ar-SA" sz="2400" b="1" dirty="0"/>
              <a:t>لهم،وتحديد نقاط القوة والضعف</a:t>
            </a:r>
            <a:r>
              <a:rPr lang="ar-IQ" sz="2400" b="1" dirty="0"/>
              <a:t> </a:t>
            </a:r>
            <a:r>
              <a:rPr lang="ar-SA" sz="2400" b="1" dirty="0"/>
              <a:t>لديهم، وتعرف</a:t>
            </a:r>
            <a:r>
              <a:rPr lang="ar-IQ" sz="2400" b="1" dirty="0"/>
              <a:t> </a:t>
            </a:r>
            <a:r>
              <a:rPr lang="ar-SA" sz="2400" b="1" dirty="0"/>
              <a:t>هذه الأنظمة</a:t>
            </a:r>
            <a:r>
              <a:rPr lang="ar-IQ" sz="2400" b="1" dirty="0"/>
              <a:t> </a:t>
            </a:r>
            <a:r>
              <a:rPr lang="ar-SA" sz="2400" b="1" dirty="0"/>
              <a:t>غالبا بمنصات التعلم الشخصي وهي مستخدمة في الأنماط التعليمية</a:t>
            </a:r>
            <a:r>
              <a:rPr lang="ar-IQ" sz="2400" b="1" dirty="0"/>
              <a:t> </a:t>
            </a:r>
            <a:r>
              <a:rPr lang="ar-SA" sz="2400" b="1" dirty="0"/>
              <a:t>المختلفة (التقليدية،الإلكترونيةوالمختلطة</a:t>
            </a:r>
            <a:r>
              <a:rPr lang="ar-IQ" sz="2400" b="1" dirty="0"/>
              <a:t>) </a:t>
            </a:r>
            <a:r>
              <a:rPr lang="ar-SA" sz="2400" b="1" dirty="0"/>
              <a:t>العديد من تطبيقات الذكاء الاصطناعي المستخدمة في الجامعات</a:t>
            </a:r>
            <a:r>
              <a:rPr lang="ar-IQ" sz="2400" b="1" dirty="0"/>
              <a:t>.</a:t>
            </a:r>
            <a:endParaRPr lang="en-US" sz="2400" b="1" dirty="0"/>
          </a:p>
        </p:txBody>
      </p:sp>
    </p:spTree>
    <p:extLst>
      <p:ext uri="{BB962C8B-B14F-4D97-AF65-F5344CB8AC3E}">
        <p14:creationId xmlns:p14="http://schemas.microsoft.com/office/powerpoint/2010/main" val="2624454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9164" y="685800"/>
            <a:ext cx="2595155" cy="4330337"/>
          </a:xfrm>
        </p:spPr>
        <p:txBody>
          <a:bodyPr>
            <a:normAutofit/>
          </a:bodyPr>
          <a:lstStyle/>
          <a:p>
            <a:pPr algn="ctr"/>
            <a:r>
              <a:rPr lang="ar-IQ" sz="9600" b="1" dirty="0"/>
              <a:t>شكرا لكم </a:t>
            </a:r>
            <a:endParaRPr lang="en-US" sz="9600" b="1" dirty="0"/>
          </a:p>
        </p:txBody>
      </p:sp>
      <p:pic>
        <p:nvPicPr>
          <p:cNvPr id="2050" name="Picture 2" descr="https://cxarabia.com/wp-content/uploads/2022/05/Artificial-intelligence.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1"/>
            <a:ext cx="902208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491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2605" y="633549"/>
            <a:ext cx="6205883" cy="698863"/>
          </a:xfrm>
        </p:spPr>
        <p:txBody>
          <a:bodyPr>
            <a:normAutofit fontScale="90000"/>
          </a:bodyPr>
          <a:lstStyle/>
          <a:p>
            <a:pPr algn="ctr"/>
            <a:r>
              <a:rPr lang="ar-IQ" b="1" dirty="0"/>
              <a:t>الذكاء الاصطناعي</a:t>
            </a:r>
            <a:endParaRPr lang="en-US" b="1" dirty="0"/>
          </a:p>
        </p:txBody>
      </p:sp>
      <p:sp>
        <p:nvSpPr>
          <p:cNvPr id="3" name="Content Placeholder 2"/>
          <p:cNvSpPr>
            <a:spLocks noGrp="1"/>
          </p:cNvSpPr>
          <p:nvPr>
            <p:ph sz="quarter" idx="13"/>
          </p:nvPr>
        </p:nvSpPr>
        <p:spPr>
          <a:xfrm>
            <a:off x="685800" y="1541418"/>
            <a:ext cx="10435046" cy="3833168"/>
          </a:xfrm>
        </p:spPr>
        <p:txBody>
          <a:bodyPr>
            <a:noAutofit/>
          </a:bodyPr>
          <a:lstStyle/>
          <a:p>
            <a:pPr marL="0" indent="0" algn="r">
              <a:lnSpc>
                <a:spcPct val="150000"/>
              </a:lnSpc>
              <a:buNone/>
            </a:pPr>
            <a:r>
              <a:rPr lang="ar-SA" sz="2800" b="1" dirty="0">
                <a:solidFill>
                  <a:srgbClr val="212529"/>
                </a:solidFill>
                <a:latin typeface="Almarai"/>
              </a:rPr>
              <a:t>نسمع اليوم كثيراً عن مصطلح الذكاء الاصطناعي؛ وأغلبنا يربطه بأفلام الخيال العلمي في، ويتخيل الروبوتات التي تسيطر على العالم، لكن في الحقيقة الذكاء الاصطناعي ليس مقتصراً على الروبوتات؛ بل يدخل في عديدٍ من التطبيقات التي نستخدمها كل يوم دون أن نشعر، وقد تبيَّن وفقاً لاستطلاع تمَّ إجراؤه مؤخراً على أكثر من 1400 مستهلِك حول العالم، أنَّ 63% من الأشخاص لا يُدركون بالفعل أنَّهم يستخدمون تقنيات الذكاء الاصطناعي!</a:t>
            </a:r>
            <a:endParaRPr lang="en-US" sz="2800" b="1" dirty="0"/>
          </a:p>
        </p:txBody>
      </p:sp>
    </p:spTree>
    <p:extLst>
      <p:ext uri="{BB962C8B-B14F-4D97-AF65-F5344CB8AC3E}">
        <p14:creationId xmlns:p14="http://schemas.microsoft.com/office/powerpoint/2010/main" val="689451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Autofit/>
          </a:bodyPr>
          <a:lstStyle/>
          <a:p>
            <a:pPr algn="r" rtl="1">
              <a:lnSpc>
                <a:spcPct val="150000"/>
              </a:lnSpc>
            </a:pPr>
            <a:r>
              <a:rPr lang="ar-SA" sz="2800" b="1" dirty="0">
                <a:latin typeface="Arial" panose="020B0604020202020204" pitchFamily="34" charset="0"/>
              </a:rPr>
              <a:t>هو </a:t>
            </a:r>
            <a:r>
              <a:rPr lang="ar-SA" sz="2800" b="1" dirty="0">
                <a:latin typeface="Arial" panose="020B0604020202020204" pitchFamily="34" charset="0"/>
                <a:hlinkClick r:id="rId2" tooltip="سلوك"/>
              </a:rPr>
              <a:t>سلوك</a:t>
            </a:r>
            <a:r>
              <a:rPr lang="ar-SA" sz="2800" b="1" dirty="0">
                <a:latin typeface="Arial" panose="020B0604020202020204" pitchFamily="34" charset="0"/>
              </a:rPr>
              <a:t> وخصائصُ معينة تتسم بها </a:t>
            </a:r>
            <a:r>
              <a:rPr lang="ar-SA" sz="2800" b="1" dirty="0">
                <a:latin typeface="Arial" panose="020B0604020202020204" pitchFamily="34" charset="0"/>
                <a:hlinkClick r:id="rId3" tooltip="برنامج (حاسوب)"/>
              </a:rPr>
              <a:t>البرامج الحاسوبية</a:t>
            </a:r>
            <a:r>
              <a:rPr lang="ar-SA" sz="2800" b="1" dirty="0">
                <a:latin typeface="Arial" panose="020B0604020202020204" pitchFamily="34" charset="0"/>
              </a:rPr>
              <a:t> </a:t>
            </a:r>
            <a:r>
              <a:rPr lang="ar-SA" sz="2800" b="1" dirty="0">
                <a:latin typeface="Arial" panose="020B0604020202020204" pitchFamily="34" charset="0"/>
                <a:hlinkClick r:id="rId4" tooltip="محاكاة"/>
              </a:rPr>
              <a:t>فتُحاكي</a:t>
            </a:r>
            <a:r>
              <a:rPr lang="ar-SA" sz="2800" b="1" dirty="0">
                <a:latin typeface="Arial" panose="020B0604020202020204" pitchFamily="34" charset="0"/>
              </a:rPr>
              <a:t> القدراتِ الذهنية البشرية وأنماطَ عملِها. ومن أهم هذه الخصائص: القدرةُ على </a:t>
            </a:r>
            <a:r>
              <a:rPr lang="ar-SA" sz="2800" b="1" dirty="0">
                <a:latin typeface="Arial" panose="020B0604020202020204" pitchFamily="34" charset="0"/>
                <a:hlinkClick r:id="rId5" tooltip="تعلم"/>
              </a:rPr>
              <a:t>التعلم</a:t>
            </a:r>
            <a:r>
              <a:rPr lang="ar-SA" sz="2800" b="1" dirty="0">
                <a:latin typeface="Arial" panose="020B0604020202020204" pitchFamily="34" charset="0"/>
              </a:rPr>
              <a:t>، </a:t>
            </a:r>
            <a:r>
              <a:rPr lang="ar-SA" sz="2800" b="1" dirty="0">
                <a:latin typeface="Arial" panose="020B0604020202020204" pitchFamily="34" charset="0"/>
                <a:hlinkClick r:id="rId6" tooltip="استنتاج"/>
              </a:rPr>
              <a:t>والاستنتاجِ</a:t>
            </a:r>
            <a:r>
              <a:rPr lang="ar-SA" sz="2800" b="1" dirty="0">
                <a:latin typeface="Arial" panose="020B0604020202020204" pitchFamily="34" charset="0"/>
              </a:rPr>
              <a:t>، </a:t>
            </a:r>
            <a:r>
              <a:rPr lang="ar-SA" sz="2800" b="1" dirty="0">
                <a:latin typeface="Arial" panose="020B0604020202020204" pitchFamily="34" charset="0"/>
                <a:hlinkClick r:id="rId7" tooltip="منعكس"/>
              </a:rPr>
              <a:t>ورَدِّ الفعل</a:t>
            </a:r>
            <a:r>
              <a:rPr lang="ar-SA" sz="2800" b="1" dirty="0">
                <a:latin typeface="Arial" panose="020B0604020202020204" pitchFamily="34" charset="0"/>
              </a:rPr>
              <a:t> علىٰ حالاتٍ لم </a:t>
            </a:r>
            <a:r>
              <a:rPr lang="ar-SA" sz="2800" b="1" dirty="0">
                <a:latin typeface="Arial" panose="020B0604020202020204" pitchFamily="34" charset="0"/>
                <a:hlinkClick r:id="rId8" tooltip="برمجة"/>
              </a:rPr>
              <a:t>تُبرمَج</a:t>
            </a:r>
            <a:r>
              <a:rPr lang="ar-SA" sz="2800" b="1" dirty="0">
                <a:latin typeface="Arial" panose="020B0604020202020204" pitchFamily="34" charset="0"/>
              </a:rPr>
              <a:t> في </a:t>
            </a:r>
            <a:r>
              <a:rPr lang="ar-SA" sz="2800" b="1" dirty="0">
                <a:latin typeface="Arial" panose="020B0604020202020204" pitchFamily="34" charset="0"/>
                <a:hlinkClick r:id="rId9" tooltip="آلة"/>
              </a:rPr>
              <a:t>الآلة</a:t>
            </a:r>
            <a:r>
              <a:rPr lang="ar-SA" sz="2800" b="1" dirty="0">
                <a:latin typeface="Arial" panose="020B0604020202020204" pitchFamily="34" charset="0"/>
              </a:rPr>
              <a:t>، إلا أَنه مصطلح جدلي؛ لعدم وجود تعريف محدد </a:t>
            </a:r>
            <a:r>
              <a:rPr lang="ar-SA" sz="2800" b="1" dirty="0">
                <a:latin typeface="Arial" panose="020B0604020202020204" pitchFamily="34" charset="0"/>
                <a:hlinkClick r:id="rId10" tooltip="ذكاء"/>
              </a:rPr>
              <a:t>للذكاء</a:t>
            </a:r>
            <a:r>
              <a:rPr lang="ar-SA" sz="2800" b="1" dirty="0">
                <a:latin typeface="Arial" panose="020B0604020202020204" pitchFamily="34" charset="0"/>
              </a:rPr>
              <a:t>. ويمكن أن يُعَرَّف الذكاء الاصطناعي بأنه: ذكاءٌ تُبديه </a:t>
            </a:r>
            <a:r>
              <a:rPr lang="ar-SA" sz="2800" b="1" dirty="0">
                <a:latin typeface="Arial" panose="020B0604020202020204" pitchFamily="34" charset="0"/>
                <a:hlinkClick r:id="rId9" tooltip="آلة"/>
              </a:rPr>
              <a:t>الآلات</a:t>
            </a:r>
            <a:r>
              <a:rPr lang="ar-SA" sz="2800" b="1" dirty="0">
                <a:latin typeface="Arial" panose="020B0604020202020204" pitchFamily="34" charset="0"/>
              </a:rPr>
              <a:t> والبرامج بما يُحاكي القدراتِ الذهنية البشرية وأنماطَ عملِها، مثلُ: القدرةِ على </a:t>
            </a:r>
            <a:r>
              <a:rPr lang="ar-SA" sz="2800" b="1" dirty="0">
                <a:latin typeface="Arial" panose="020B0604020202020204" pitchFamily="34" charset="0"/>
                <a:hlinkClick r:id="rId5" tooltip="تعلم"/>
              </a:rPr>
              <a:t>التعلم</a:t>
            </a:r>
            <a:r>
              <a:rPr lang="ar-SA" sz="2800" b="1" dirty="0">
                <a:latin typeface="Arial" panose="020B0604020202020204" pitchFamily="34" charset="0"/>
              </a:rPr>
              <a:t>، والاستنتاجِ، ورَدِّ الفعل على حالاتٍ لم تُبرمج في الآلة، وبه تُصنَعُ حواسيبُ وبرامجُ قادرة على اتخاذ سلوك بشري.</a:t>
            </a:r>
            <a:endParaRPr lang="en-US" sz="2800" b="1" dirty="0"/>
          </a:p>
        </p:txBody>
      </p:sp>
    </p:spTree>
    <p:extLst>
      <p:ext uri="{BB962C8B-B14F-4D97-AF65-F5344CB8AC3E}">
        <p14:creationId xmlns:p14="http://schemas.microsoft.com/office/powerpoint/2010/main" val="2771335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Autofit/>
          </a:bodyPr>
          <a:lstStyle/>
          <a:p>
            <a:pPr marL="0" indent="0" algn="r" rtl="1">
              <a:lnSpc>
                <a:spcPct val="150000"/>
              </a:lnSpc>
              <a:buNone/>
            </a:pPr>
            <a:r>
              <a:rPr lang="ar-SA" sz="2800" b="1" dirty="0"/>
              <a:t>يرتبط مفهوم  الذكاء الاصطناعي (بالإنجليزية:  </a:t>
            </a:r>
            <a:r>
              <a:rPr lang="en-US" sz="2800" b="1" dirty="0"/>
              <a:t> Artificial Intelligence) </a:t>
            </a:r>
            <a:r>
              <a:rPr lang="ar-SA" sz="2800" b="1" dirty="0"/>
              <a:t>بالذكاء المرتبط بالأجهزة الرقمية أو الإلكترونية مثل؛ الكمبيوتر، الأجهزة الخلوية أو الروبوتات، ويعبر الذكاء الاصطناعي عن قدرة هذه الأجهزة الرقمية على أداء المهمات المرتبطة بالكائنات الذكية</a:t>
            </a:r>
            <a:br>
              <a:rPr lang="ar-SA" sz="2800" b="1" dirty="0"/>
            </a:br>
            <a:endParaRPr lang="en-US" sz="2800" b="1" dirty="0"/>
          </a:p>
        </p:txBody>
      </p:sp>
    </p:spTree>
    <p:extLst>
      <p:ext uri="{BB962C8B-B14F-4D97-AF65-F5344CB8AC3E}">
        <p14:creationId xmlns:p14="http://schemas.microsoft.com/office/powerpoint/2010/main" val="2891350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noAutofit/>
          </a:bodyPr>
          <a:lstStyle/>
          <a:p>
            <a:pPr algn="r" rtl="1">
              <a:lnSpc>
                <a:spcPct val="150000"/>
              </a:lnSpc>
            </a:pPr>
            <a:r>
              <a:rPr lang="ar-SA" sz="2800" b="1" dirty="0">
                <a:solidFill>
                  <a:srgbClr val="333333"/>
                </a:solidFill>
                <a:latin typeface="DroidArabicKufi-Regular"/>
              </a:rPr>
              <a:t>ينطبق مصطلح الذكاء الاصطناعي على الأنظمة التي تتمتع بالعمليات الفكرية للإنسان مثل؛ القدرة على التفكير، واكتشاف المعنى والتعلم من التجارب السابقة. ومن الأمثلة على العمليات التي تؤديها الأجهزة الرقمية والتي تعود لوجود الذكاء الاصطناعي؛ اكتشاف البراهين للنظريات الرياضية، ولعب الشطرنج، والتشخيص الطبي، ومحركات البحث على الشبكة، والتعرف على الصوت أو خط اليد.</a:t>
            </a:r>
            <a:br>
              <a:rPr lang="ar-SA" sz="2800" b="1" dirty="0"/>
            </a:br>
            <a:endParaRPr lang="en-US" sz="2800" b="1" dirty="0"/>
          </a:p>
        </p:txBody>
      </p:sp>
    </p:spTree>
    <p:extLst>
      <p:ext uri="{BB962C8B-B14F-4D97-AF65-F5344CB8AC3E}">
        <p14:creationId xmlns:p14="http://schemas.microsoft.com/office/powerpoint/2010/main" val="1881235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Autofit/>
          </a:bodyPr>
          <a:lstStyle/>
          <a:p>
            <a:pPr marL="0" indent="0" algn="r" rtl="1">
              <a:lnSpc>
                <a:spcPct val="150000"/>
              </a:lnSpc>
              <a:buNone/>
            </a:pPr>
            <a:r>
              <a:rPr lang="ar-SA" sz="2800" b="1" dirty="0"/>
              <a:t>تاريخ الذكاء الاصطناعي يعود تاريخ الذكاء الاصطناعي إلى الفلاسفة الكلاسيكيين في اليونان، وبدأت دراسة موضوع وجود الذكاء الاصطناعي في عام 1940 م في مدرسة فكرية تسمى الاتصالية، بحيث بدأت دراسة عملية التفكير فيها، وقدّم تورينج ورقة بحثية يدرس فيها آلة للتفكير تقلد الإنسان دون وجود اختلافات ملحوظة فيها في عام 1950 م</a:t>
            </a:r>
            <a:br>
              <a:rPr lang="ar-SA" sz="2800" b="1" dirty="0"/>
            </a:br>
            <a:endParaRPr lang="en-US" sz="2800" b="1" dirty="0"/>
          </a:p>
        </p:txBody>
      </p:sp>
    </p:spTree>
    <p:extLst>
      <p:ext uri="{BB962C8B-B14F-4D97-AF65-F5344CB8AC3E}">
        <p14:creationId xmlns:p14="http://schemas.microsoft.com/office/powerpoint/2010/main" val="853605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SA" sz="4400" b="1" dirty="0"/>
              <a:t>آلية عمل الذكاء الاصطناعي</a:t>
            </a:r>
            <a:endParaRPr lang="en-US" sz="4400" dirty="0"/>
          </a:p>
        </p:txBody>
      </p:sp>
      <p:sp>
        <p:nvSpPr>
          <p:cNvPr id="3" name="Content Placeholder 2"/>
          <p:cNvSpPr>
            <a:spLocks noGrp="1"/>
          </p:cNvSpPr>
          <p:nvPr>
            <p:ph sz="quarter" idx="13"/>
          </p:nvPr>
        </p:nvSpPr>
        <p:spPr/>
        <p:txBody>
          <a:bodyPr>
            <a:noAutofit/>
          </a:bodyPr>
          <a:lstStyle/>
          <a:p>
            <a:pPr algn="r" rtl="1">
              <a:lnSpc>
                <a:spcPct val="150000"/>
              </a:lnSpc>
            </a:pPr>
            <a:r>
              <a:rPr lang="ar-SA" sz="2800" b="1" dirty="0"/>
              <a:t>يعمل الذكاء الاصطناعي في البيئة الرقمية من خلال توفر الأجهزة الرقمية والبرامج المتخصصة لتحليل وتصميم خوارزميات، والتعلم الآلي، وبشكل عام فإنّ نظام الذكاء الاصطناعي يستوعب كميات كبيرة من البيانات التدريبية. تستخدم البيانات التدريبية في تكوين الارتباطات والأنماط التي تستخدم فيما بعد في بناء التنبؤات المستقبلية، مثل الرد الآلي في الروبوتات الذكية، وعملية تحديد الكائنات في الصور ووصفها من خلال مراجعة ملايين الأمثلة المحفوظة لدى الجهاز الذكي.</a:t>
            </a:r>
          </a:p>
        </p:txBody>
      </p:sp>
    </p:spTree>
    <p:extLst>
      <p:ext uri="{BB962C8B-B14F-4D97-AF65-F5344CB8AC3E}">
        <p14:creationId xmlns:p14="http://schemas.microsoft.com/office/powerpoint/2010/main" val="588788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212" y="0"/>
            <a:ext cx="10396882" cy="1151965"/>
          </a:xfrm>
        </p:spPr>
        <p:txBody>
          <a:bodyPr>
            <a:normAutofit/>
          </a:bodyPr>
          <a:lstStyle/>
          <a:p>
            <a:pPr algn="r"/>
            <a:r>
              <a:rPr lang="ar-SA" sz="4400" b="1" dirty="0"/>
              <a:t>فئات الذكاء الاصطناعي</a:t>
            </a:r>
            <a:endParaRPr lang="en-US" sz="4400" dirty="0"/>
          </a:p>
        </p:txBody>
      </p:sp>
      <p:sp>
        <p:nvSpPr>
          <p:cNvPr id="3" name="Content Placeholder 2"/>
          <p:cNvSpPr>
            <a:spLocks noGrp="1"/>
          </p:cNvSpPr>
          <p:nvPr>
            <p:ph sz="quarter" idx="13"/>
          </p:nvPr>
        </p:nvSpPr>
        <p:spPr>
          <a:xfrm>
            <a:off x="685800" y="1402080"/>
            <a:ext cx="10339251" cy="3972505"/>
          </a:xfrm>
        </p:spPr>
        <p:txBody>
          <a:bodyPr>
            <a:noAutofit/>
          </a:bodyPr>
          <a:lstStyle/>
          <a:p>
            <a:pPr algn="r" rtl="1"/>
            <a:r>
              <a:rPr lang="ar-SA" sz="2800" b="1" dirty="0"/>
              <a:t>يدخل الذكاء الاصطناعي في العديد من المجالات الإلكترونية والرقمية، وهو موجود على أشكال مختلفة وفي أجهزة كثيرة، بحيث يحاكي الذكاء الموجود في العقل البشري، ويندرج الذكاء الاصطناعي تحت فئتين رئيسيتين، وهما كالآتي: </a:t>
            </a:r>
            <a:endParaRPr lang="en-US" sz="2800" b="1" dirty="0"/>
          </a:p>
          <a:p>
            <a:pPr algn="r" rtl="1"/>
            <a:r>
              <a:rPr lang="ar-SA" sz="2800" b="1" dirty="0">
                <a:solidFill>
                  <a:srgbClr val="C00000"/>
                </a:solidFill>
              </a:rPr>
              <a:t>الذكاء الاصطناعي الضيق </a:t>
            </a:r>
            <a:r>
              <a:rPr lang="ar-SA" sz="2800" b="1" dirty="0"/>
              <a:t>يعرف الذكاء الاصطناعي الضيق أيضًا باسم الذكاء الاصطناعي الضعيف، وهو نوع من أنواع الذكاء التي تحاكي الذكاء البشري ولكنه يختص بنوع واحد ومحدود من الذكاء، ويركز الذكاء الاصطناعي الضيق على أداء نوع واحد من المهمات ولكن بشكل جيد جدًا، بحيث يركز على تنفيذ مهمة واحدة باحترافية، ولكنه يعمل في ظل قيود أكثر بكثير من الذكاء البشري.</a:t>
            </a:r>
          </a:p>
        </p:txBody>
      </p:sp>
    </p:spTree>
    <p:extLst>
      <p:ext uri="{BB962C8B-B14F-4D97-AF65-F5344CB8AC3E}">
        <p14:creationId xmlns:p14="http://schemas.microsoft.com/office/powerpoint/2010/main" val="3804024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Autofit/>
          </a:bodyPr>
          <a:lstStyle/>
          <a:p>
            <a:pPr algn="r" rtl="1"/>
            <a:r>
              <a:rPr lang="ar-SA" sz="2800" b="1" dirty="0">
                <a:solidFill>
                  <a:srgbClr val="333333"/>
                </a:solidFill>
                <a:latin typeface="DroidArabicKufi-Regular"/>
              </a:rPr>
              <a:t>ومن الأمثلة على الذكاء الاصطناعي الضيق:</a:t>
            </a:r>
            <a:endParaRPr lang="en-US" sz="2800" b="1" dirty="0">
              <a:solidFill>
                <a:srgbClr val="333333"/>
              </a:solidFill>
              <a:latin typeface="DroidArabicKufi-Regular"/>
            </a:endParaRPr>
          </a:p>
          <a:p>
            <a:pPr algn="r" rtl="1"/>
            <a:r>
              <a:rPr lang="ar-SA" sz="2800" b="1" dirty="0">
                <a:solidFill>
                  <a:srgbClr val="333333"/>
                </a:solidFill>
                <a:latin typeface="DroidArabicKufi-Regular"/>
              </a:rPr>
              <a:t> محرك بحث جوجل.</a:t>
            </a:r>
            <a:endParaRPr lang="en-US" sz="2800" b="1" dirty="0">
              <a:solidFill>
                <a:srgbClr val="333333"/>
              </a:solidFill>
              <a:latin typeface="DroidArabicKufi-Regular"/>
            </a:endParaRPr>
          </a:p>
          <a:p>
            <a:pPr algn="r" rtl="1"/>
            <a:r>
              <a:rPr lang="ar-SA" sz="2800" b="1" dirty="0">
                <a:solidFill>
                  <a:srgbClr val="333333"/>
                </a:solidFill>
                <a:latin typeface="DroidArabicKufi-Regular"/>
              </a:rPr>
              <a:t> برامج التعرف على الصورة.</a:t>
            </a:r>
            <a:endParaRPr lang="en-US" sz="2800" b="1" dirty="0">
              <a:solidFill>
                <a:srgbClr val="333333"/>
              </a:solidFill>
              <a:latin typeface="DroidArabicKufi-Regular"/>
            </a:endParaRPr>
          </a:p>
          <a:p>
            <a:pPr algn="r" rtl="1"/>
            <a:r>
              <a:rPr lang="ar-SA" sz="2800" b="1" dirty="0">
                <a:solidFill>
                  <a:srgbClr val="333333"/>
                </a:solidFill>
                <a:latin typeface="DroidArabicKufi-Regular"/>
              </a:rPr>
              <a:t>السيارات ذاتية القيادة.</a:t>
            </a:r>
            <a:br>
              <a:rPr lang="ar-SA" sz="2800" b="1" dirty="0"/>
            </a:br>
            <a:endParaRPr lang="en-US" sz="2800" b="1" dirty="0"/>
          </a:p>
        </p:txBody>
      </p:sp>
    </p:spTree>
    <p:extLst>
      <p:ext uri="{BB962C8B-B14F-4D97-AF65-F5344CB8AC3E}">
        <p14:creationId xmlns:p14="http://schemas.microsoft.com/office/powerpoint/2010/main" val="274635073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4575</TotalTime>
  <Words>766</Words>
  <Application>Microsoft Office PowerPoint</Application>
  <PresentationFormat>Widescreen</PresentationFormat>
  <Paragraphs>25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Almarai</vt:lpstr>
      <vt:lpstr>Arial</vt:lpstr>
      <vt:lpstr>DroidArabicKufi-Regular</vt:lpstr>
      <vt:lpstr>Impact</vt:lpstr>
      <vt:lpstr>Main Event</vt:lpstr>
      <vt:lpstr>الذكاء الاصطناعي</vt:lpstr>
      <vt:lpstr>الذكاء الاصطناعي</vt:lpstr>
      <vt:lpstr>PowerPoint Presentation</vt:lpstr>
      <vt:lpstr>PowerPoint Presentation</vt:lpstr>
      <vt:lpstr>PowerPoint Presentation</vt:lpstr>
      <vt:lpstr>PowerPoint Presentation</vt:lpstr>
      <vt:lpstr>آلية عمل الذكاء الاصطناعي</vt:lpstr>
      <vt:lpstr>فئات الذكاء الاصطناعي</vt:lpstr>
      <vt:lpstr>PowerPoint Presentation</vt:lpstr>
      <vt:lpstr>PowerPoint Presentation</vt:lpstr>
      <vt:lpstr>تطبيقات الذكاء الاصطناعي في التعليم العالي والبحث العلمي</vt:lpstr>
      <vt:lpstr>PowerPoint Presentation</vt:lpstr>
      <vt:lpstr>شكرا لكم </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الذكاء الاصطناعي</dc:title>
  <dc:creator>DELL</dc:creator>
  <cp:lastModifiedBy>abdalbasit Fatihallah</cp:lastModifiedBy>
  <cp:revision>19</cp:revision>
  <dcterms:created xsi:type="dcterms:W3CDTF">2025-02-08T09:49:39Z</dcterms:created>
  <dcterms:modified xsi:type="dcterms:W3CDTF">2025-02-24T08:21:25Z</dcterms:modified>
</cp:coreProperties>
</file>