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 id="266"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C27A"/>
    <a:srgbClr val="986D17"/>
    <a:srgbClr val="C8CC58"/>
    <a:srgbClr val="F4CC3A"/>
    <a:srgbClr val="F2CF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84353-ACE3-B3B5-E880-4E01994687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6D0ACF-5B82-43D8-479F-0424BF8C5C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0B8CE3-50C2-24F4-C475-AF3B66ACB9F7}"/>
              </a:ext>
            </a:extLst>
          </p:cNvPr>
          <p:cNvSpPr>
            <a:spLocks noGrp="1"/>
          </p:cNvSpPr>
          <p:nvPr>
            <p:ph type="dt" sz="half" idx="10"/>
          </p:nvPr>
        </p:nvSpPr>
        <p:spPr/>
        <p:txBody>
          <a:bodyPr/>
          <a:lstStyle/>
          <a:p>
            <a:fld id="{2B45EA34-131A-4970-893A-D761247339A1}" type="datetimeFigureOut">
              <a:rPr lang="en-US" smtClean="0"/>
              <a:t>2/16/2025</a:t>
            </a:fld>
            <a:endParaRPr lang="en-US"/>
          </a:p>
        </p:txBody>
      </p:sp>
      <p:sp>
        <p:nvSpPr>
          <p:cNvPr id="5" name="Footer Placeholder 4">
            <a:extLst>
              <a:ext uri="{FF2B5EF4-FFF2-40B4-BE49-F238E27FC236}">
                <a16:creationId xmlns:a16="http://schemas.microsoft.com/office/drawing/2014/main" id="{C5A789A8-7BA3-BCCC-4282-3AD230B82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4A64F-A80D-774F-BC55-B476B571350B}"/>
              </a:ext>
            </a:extLst>
          </p:cNvPr>
          <p:cNvSpPr>
            <a:spLocks noGrp="1"/>
          </p:cNvSpPr>
          <p:nvPr>
            <p:ph type="sldNum" sz="quarter" idx="12"/>
          </p:nvPr>
        </p:nvSpPr>
        <p:spPr/>
        <p:txBody>
          <a:bodyPr/>
          <a:lstStyle/>
          <a:p>
            <a:fld id="{83F13C94-35E8-47DE-8C3E-E6FBFADC5207}" type="slidenum">
              <a:rPr lang="en-US" smtClean="0"/>
              <a:t>‹#›</a:t>
            </a:fld>
            <a:endParaRPr lang="en-US"/>
          </a:p>
        </p:txBody>
      </p:sp>
    </p:spTree>
    <p:extLst>
      <p:ext uri="{BB962C8B-B14F-4D97-AF65-F5344CB8AC3E}">
        <p14:creationId xmlns:p14="http://schemas.microsoft.com/office/powerpoint/2010/main" val="1475722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C1CD-C648-777D-95A6-6D257C1FDF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44F47E-9E07-911D-44A8-08E72330D4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121F1B-918C-5853-9A61-942A0D404DA9}"/>
              </a:ext>
            </a:extLst>
          </p:cNvPr>
          <p:cNvSpPr>
            <a:spLocks noGrp="1"/>
          </p:cNvSpPr>
          <p:nvPr>
            <p:ph type="dt" sz="half" idx="10"/>
          </p:nvPr>
        </p:nvSpPr>
        <p:spPr/>
        <p:txBody>
          <a:bodyPr/>
          <a:lstStyle/>
          <a:p>
            <a:fld id="{2B45EA34-131A-4970-893A-D761247339A1}" type="datetimeFigureOut">
              <a:rPr lang="en-US" smtClean="0"/>
              <a:t>2/16/2025</a:t>
            </a:fld>
            <a:endParaRPr lang="en-US"/>
          </a:p>
        </p:txBody>
      </p:sp>
      <p:sp>
        <p:nvSpPr>
          <p:cNvPr id="5" name="Footer Placeholder 4">
            <a:extLst>
              <a:ext uri="{FF2B5EF4-FFF2-40B4-BE49-F238E27FC236}">
                <a16:creationId xmlns:a16="http://schemas.microsoft.com/office/drawing/2014/main" id="{29868406-7046-3EA6-C5D3-103512337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AF1042-0A33-4750-0D19-D824D6503B8E}"/>
              </a:ext>
            </a:extLst>
          </p:cNvPr>
          <p:cNvSpPr>
            <a:spLocks noGrp="1"/>
          </p:cNvSpPr>
          <p:nvPr>
            <p:ph type="sldNum" sz="quarter" idx="12"/>
          </p:nvPr>
        </p:nvSpPr>
        <p:spPr/>
        <p:txBody>
          <a:bodyPr/>
          <a:lstStyle/>
          <a:p>
            <a:fld id="{83F13C94-35E8-47DE-8C3E-E6FBFADC5207}" type="slidenum">
              <a:rPr lang="en-US" smtClean="0"/>
              <a:t>‹#›</a:t>
            </a:fld>
            <a:endParaRPr lang="en-US"/>
          </a:p>
        </p:txBody>
      </p:sp>
    </p:spTree>
    <p:extLst>
      <p:ext uri="{BB962C8B-B14F-4D97-AF65-F5344CB8AC3E}">
        <p14:creationId xmlns:p14="http://schemas.microsoft.com/office/powerpoint/2010/main" val="3961528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20D0E0-D920-B6A6-6B9A-DFA5BFC21E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992A58-B8BD-D208-000B-F29CD14538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DDBB7-4E92-85E3-024A-A41FC90123DD}"/>
              </a:ext>
            </a:extLst>
          </p:cNvPr>
          <p:cNvSpPr>
            <a:spLocks noGrp="1"/>
          </p:cNvSpPr>
          <p:nvPr>
            <p:ph type="dt" sz="half" idx="10"/>
          </p:nvPr>
        </p:nvSpPr>
        <p:spPr/>
        <p:txBody>
          <a:bodyPr/>
          <a:lstStyle/>
          <a:p>
            <a:fld id="{2B45EA34-131A-4970-893A-D761247339A1}" type="datetimeFigureOut">
              <a:rPr lang="en-US" smtClean="0"/>
              <a:t>2/16/2025</a:t>
            </a:fld>
            <a:endParaRPr lang="en-US"/>
          </a:p>
        </p:txBody>
      </p:sp>
      <p:sp>
        <p:nvSpPr>
          <p:cNvPr id="5" name="Footer Placeholder 4">
            <a:extLst>
              <a:ext uri="{FF2B5EF4-FFF2-40B4-BE49-F238E27FC236}">
                <a16:creationId xmlns:a16="http://schemas.microsoft.com/office/drawing/2014/main" id="{97285F55-AAE1-277B-ACBE-D888019CB7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B03EA-B76C-F4E3-97E2-A4A42566D7F3}"/>
              </a:ext>
            </a:extLst>
          </p:cNvPr>
          <p:cNvSpPr>
            <a:spLocks noGrp="1"/>
          </p:cNvSpPr>
          <p:nvPr>
            <p:ph type="sldNum" sz="quarter" idx="12"/>
          </p:nvPr>
        </p:nvSpPr>
        <p:spPr/>
        <p:txBody>
          <a:bodyPr/>
          <a:lstStyle/>
          <a:p>
            <a:fld id="{83F13C94-35E8-47DE-8C3E-E6FBFADC5207}" type="slidenum">
              <a:rPr lang="en-US" smtClean="0"/>
              <a:t>‹#›</a:t>
            </a:fld>
            <a:endParaRPr lang="en-US"/>
          </a:p>
        </p:txBody>
      </p:sp>
    </p:spTree>
    <p:extLst>
      <p:ext uri="{BB962C8B-B14F-4D97-AF65-F5344CB8AC3E}">
        <p14:creationId xmlns:p14="http://schemas.microsoft.com/office/powerpoint/2010/main" val="259992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403F-9D99-B757-4841-CE1E100330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24A6D0-DD11-3A9F-55E5-A12930388F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968C4-E13F-326D-2777-B5B1918E0BB2}"/>
              </a:ext>
            </a:extLst>
          </p:cNvPr>
          <p:cNvSpPr>
            <a:spLocks noGrp="1"/>
          </p:cNvSpPr>
          <p:nvPr>
            <p:ph type="dt" sz="half" idx="10"/>
          </p:nvPr>
        </p:nvSpPr>
        <p:spPr/>
        <p:txBody>
          <a:bodyPr/>
          <a:lstStyle/>
          <a:p>
            <a:fld id="{2B45EA34-131A-4970-893A-D761247339A1}" type="datetimeFigureOut">
              <a:rPr lang="en-US" smtClean="0"/>
              <a:t>2/16/2025</a:t>
            </a:fld>
            <a:endParaRPr lang="en-US"/>
          </a:p>
        </p:txBody>
      </p:sp>
      <p:sp>
        <p:nvSpPr>
          <p:cNvPr id="5" name="Footer Placeholder 4">
            <a:extLst>
              <a:ext uri="{FF2B5EF4-FFF2-40B4-BE49-F238E27FC236}">
                <a16:creationId xmlns:a16="http://schemas.microsoft.com/office/drawing/2014/main" id="{BB16C21E-308D-F2D4-E736-30B5E9201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3C638D-6068-8806-0F31-E9F6F9A52F5A}"/>
              </a:ext>
            </a:extLst>
          </p:cNvPr>
          <p:cNvSpPr>
            <a:spLocks noGrp="1"/>
          </p:cNvSpPr>
          <p:nvPr>
            <p:ph type="sldNum" sz="quarter" idx="12"/>
          </p:nvPr>
        </p:nvSpPr>
        <p:spPr/>
        <p:txBody>
          <a:bodyPr/>
          <a:lstStyle/>
          <a:p>
            <a:fld id="{83F13C94-35E8-47DE-8C3E-E6FBFADC5207}" type="slidenum">
              <a:rPr lang="en-US" smtClean="0"/>
              <a:t>‹#›</a:t>
            </a:fld>
            <a:endParaRPr lang="en-US"/>
          </a:p>
        </p:txBody>
      </p:sp>
    </p:spTree>
    <p:extLst>
      <p:ext uri="{BB962C8B-B14F-4D97-AF65-F5344CB8AC3E}">
        <p14:creationId xmlns:p14="http://schemas.microsoft.com/office/powerpoint/2010/main" val="410955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5FE6-00BD-CB8B-2188-49420E431E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65D65A-C5BB-3487-1DB5-4F4F04D6FC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9DEB7C-11A7-6479-0D21-C4F9F07D19A7}"/>
              </a:ext>
            </a:extLst>
          </p:cNvPr>
          <p:cNvSpPr>
            <a:spLocks noGrp="1"/>
          </p:cNvSpPr>
          <p:nvPr>
            <p:ph type="dt" sz="half" idx="10"/>
          </p:nvPr>
        </p:nvSpPr>
        <p:spPr/>
        <p:txBody>
          <a:bodyPr/>
          <a:lstStyle/>
          <a:p>
            <a:fld id="{2B45EA34-131A-4970-893A-D761247339A1}" type="datetimeFigureOut">
              <a:rPr lang="en-US" smtClean="0"/>
              <a:t>2/16/2025</a:t>
            </a:fld>
            <a:endParaRPr lang="en-US"/>
          </a:p>
        </p:txBody>
      </p:sp>
      <p:sp>
        <p:nvSpPr>
          <p:cNvPr id="5" name="Footer Placeholder 4">
            <a:extLst>
              <a:ext uri="{FF2B5EF4-FFF2-40B4-BE49-F238E27FC236}">
                <a16:creationId xmlns:a16="http://schemas.microsoft.com/office/drawing/2014/main" id="{625A3E4F-670D-98AB-1586-2680B47E26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811B31-9563-DC2B-59D0-0F4A3D0A797B}"/>
              </a:ext>
            </a:extLst>
          </p:cNvPr>
          <p:cNvSpPr>
            <a:spLocks noGrp="1"/>
          </p:cNvSpPr>
          <p:nvPr>
            <p:ph type="sldNum" sz="quarter" idx="12"/>
          </p:nvPr>
        </p:nvSpPr>
        <p:spPr/>
        <p:txBody>
          <a:bodyPr/>
          <a:lstStyle/>
          <a:p>
            <a:fld id="{83F13C94-35E8-47DE-8C3E-E6FBFADC5207}" type="slidenum">
              <a:rPr lang="en-US" smtClean="0"/>
              <a:t>‹#›</a:t>
            </a:fld>
            <a:endParaRPr lang="en-US"/>
          </a:p>
        </p:txBody>
      </p:sp>
    </p:spTree>
    <p:extLst>
      <p:ext uri="{BB962C8B-B14F-4D97-AF65-F5344CB8AC3E}">
        <p14:creationId xmlns:p14="http://schemas.microsoft.com/office/powerpoint/2010/main" val="19924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0FBC9-1B47-806F-81A7-1CE79E9888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96626E-115F-EFAB-7F6E-7EF0B64C36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291EDB-F6A3-E65D-27BB-957DBE182B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47601C-A8C5-8951-4D06-5D366E83D052}"/>
              </a:ext>
            </a:extLst>
          </p:cNvPr>
          <p:cNvSpPr>
            <a:spLocks noGrp="1"/>
          </p:cNvSpPr>
          <p:nvPr>
            <p:ph type="dt" sz="half" idx="10"/>
          </p:nvPr>
        </p:nvSpPr>
        <p:spPr/>
        <p:txBody>
          <a:bodyPr/>
          <a:lstStyle/>
          <a:p>
            <a:fld id="{2B45EA34-131A-4970-893A-D761247339A1}" type="datetimeFigureOut">
              <a:rPr lang="en-US" smtClean="0"/>
              <a:t>2/16/2025</a:t>
            </a:fld>
            <a:endParaRPr lang="en-US"/>
          </a:p>
        </p:txBody>
      </p:sp>
      <p:sp>
        <p:nvSpPr>
          <p:cNvPr id="6" name="Footer Placeholder 5">
            <a:extLst>
              <a:ext uri="{FF2B5EF4-FFF2-40B4-BE49-F238E27FC236}">
                <a16:creationId xmlns:a16="http://schemas.microsoft.com/office/drawing/2014/main" id="{2F22904D-B56A-CA85-F3C3-B35F79D67A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93B9A-9AE1-E5C0-B05A-9FB9D5A2FEB8}"/>
              </a:ext>
            </a:extLst>
          </p:cNvPr>
          <p:cNvSpPr>
            <a:spLocks noGrp="1"/>
          </p:cNvSpPr>
          <p:nvPr>
            <p:ph type="sldNum" sz="quarter" idx="12"/>
          </p:nvPr>
        </p:nvSpPr>
        <p:spPr/>
        <p:txBody>
          <a:bodyPr/>
          <a:lstStyle/>
          <a:p>
            <a:fld id="{83F13C94-35E8-47DE-8C3E-E6FBFADC5207}" type="slidenum">
              <a:rPr lang="en-US" smtClean="0"/>
              <a:t>‹#›</a:t>
            </a:fld>
            <a:endParaRPr lang="en-US"/>
          </a:p>
        </p:txBody>
      </p:sp>
    </p:spTree>
    <p:extLst>
      <p:ext uri="{BB962C8B-B14F-4D97-AF65-F5344CB8AC3E}">
        <p14:creationId xmlns:p14="http://schemas.microsoft.com/office/powerpoint/2010/main" val="216659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CA4A-82BA-CF3E-03A8-3D24985F18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234339-8055-C8AC-4908-95481AFF72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3A5D96-FDA2-78AB-35BD-F7E43A8805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F81D97-792E-A1B6-E41D-18F6448DEB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6CB37B-5228-9D53-BC7F-2463A0E025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E315E5-6377-CF58-79B0-DE2811ED51DC}"/>
              </a:ext>
            </a:extLst>
          </p:cNvPr>
          <p:cNvSpPr>
            <a:spLocks noGrp="1"/>
          </p:cNvSpPr>
          <p:nvPr>
            <p:ph type="dt" sz="half" idx="10"/>
          </p:nvPr>
        </p:nvSpPr>
        <p:spPr/>
        <p:txBody>
          <a:bodyPr/>
          <a:lstStyle/>
          <a:p>
            <a:fld id="{2B45EA34-131A-4970-893A-D761247339A1}" type="datetimeFigureOut">
              <a:rPr lang="en-US" smtClean="0"/>
              <a:t>2/16/2025</a:t>
            </a:fld>
            <a:endParaRPr lang="en-US"/>
          </a:p>
        </p:txBody>
      </p:sp>
      <p:sp>
        <p:nvSpPr>
          <p:cNvPr id="8" name="Footer Placeholder 7">
            <a:extLst>
              <a:ext uri="{FF2B5EF4-FFF2-40B4-BE49-F238E27FC236}">
                <a16:creationId xmlns:a16="http://schemas.microsoft.com/office/drawing/2014/main" id="{8C5D0655-4081-B614-301E-ABFA4B0379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0547D8-185E-8569-124B-CF31492ABC6E}"/>
              </a:ext>
            </a:extLst>
          </p:cNvPr>
          <p:cNvSpPr>
            <a:spLocks noGrp="1"/>
          </p:cNvSpPr>
          <p:nvPr>
            <p:ph type="sldNum" sz="quarter" idx="12"/>
          </p:nvPr>
        </p:nvSpPr>
        <p:spPr/>
        <p:txBody>
          <a:bodyPr/>
          <a:lstStyle/>
          <a:p>
            <a:fld id="{83F13C94-35E8-47DE-8C3E-E6FBFADC5207}" type="slidenum">
              <a:rPr lang="en-US" smtClean="0"/>
              <a:t>‹#›</a:t>
            </a:fld>
            <a:endParaRPr lang="en-US"/>
          </a:p>
        </p:txBody>
      </p:sp>
    </p:spTree>
    <p:extLst>
      <p:ext uri="{BB962C8B-B14F-4D97-AF65-F5344CB8AC3E}">
        <p14:creationId xmlns:p14="http://schemas.microsoft.com/office/powerpoint/2010/main" val="110535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B5998-4240-1E7F-AACD-24E03593CD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01D449-C9D9-59C4-BDFC-74E76F9EA6AD}"/>
              </a:ext>
            </a:extLst>
          </p:cNvPr>
          <p:cNvSpPr>
            <a:spLocks noGrp="1"/>
          </p:cNvSpPr>
          <p:nvPr>
            <p:ph type="dt" sz="half" idx="10"/>
          </p:nvPr>
        </p:nvSpPr>
        <p:spPr/>
        <p:txBody>
          <a:bodyPr/>
          <a:lstStyle/>
          <a:p>
            <a:fld id="{2B45EA34-131A-4970-893A-D761247339A1}" type="datetimeFigureOut">
              <a:rPr lang="en-US" smtClean="0"/>
              <a:t>2/16/2025</a:t>
            </a:fld>
            <a:endParaRPr lang="en-US"/>
          </a:p>
        </p:txBody>
      </p:sp>
      <p:sp>
        <p:nvSpPr>
          <p:cNvPr id="4" name="Footer Placeholder 3">
            <a:extLst>
              <a:ext uri="{FF2B5EF4-FFF2-40B4-BE49-F238E27FC236}">
                <a16:creationId xmlns:a16="http://schemas.microsoft.com/office/drawing/2014/main" id="{0D4EC1B1-A918-62E8-4EFF-4A0F835D27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05423E-3BD0-B9ED-96BC-1C02B6356E49}"/>
              </a:ext>
            </a:extLst>
          </p:cNvPr>
          <p:cNvSpPr>
            <a:spLocks noGrp="1"/>
          </p:cNvSpPr>
          <p:nvPr>
            <p:ph type="sldNum" sz="quarter" idx="12"/>
          </p:nvPr>
        </p:nvSpPr>
        <p:spPr/>
        <p:txBody>
          <a:bodyPr/>
          <a:lstStyle/>
          <a:p>
            <a:fld id="{83F13C94-35E8-47DE-8C3E-E6FBFADC5207}" type="slidenum">
              <a:rPr lang="en-US" smtClean="0"/>
              <a:t>‹#›</a:t>
            </a:fld>
            <a:endParaRPr lang="en-US"/>
          </a:p>
        </p:txBody>
      </p:sp>
    </p:spTree>
    <p:extLst>
      <p:ext uri="{BB962C8B-B14F-4D97-AF65-F5344CB8AC3E}">
        <p14:creationId xmlns:p14="http://schemas.microsoft.com/office/powerpoint/2010/main" val="2810281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BCC2AD-0356-7EE0-12C3-21609F67B141}"/>
              </a:ext>
            </a:extLst>
          </p:cNvPr>
          <p:cNvSpPr>
            <a:spLocks noGrp="1"/>
          </p:cNvSpPr>
          <p:nvPr>
            <p:ph type="dt" sz="half" idx="10"/>
          </p:nvPr>
        </p:nvSpPr>
        <p:spPr/>
        <p:txBody>
          <a:bodyPr/>
          <a:lstStyle/>
          <a:p>
            <a:fld id="{2B45EA34-131A-4970-893A-D761247339A1}" type="datetimeFigureOut">
              <a:rPr lang="en-US" smtClean="0"/>
              <a:t>2/16/2025</a:t>
            </a:fld>
            <a:endParaRPr lang="en-US"/>
          </a:p>
        </p:txBody>
      </p:sp>
      <p:sp>
        <p:nvSpPr>
          <p:cNvPr id="3" name="Footer Placeholder 2">
            <a:extLst>
              <a:ext uri="{FF2B5EF4-FFF2-40B4-BE49-F238E27FC236}">
                <a16:creationId xmlns:a16="http://schemas.microsoft.com/office/drawing/2014/main" id="{AC5E3EAC-4E45-0058-5F17-E5606B7349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018EF-0D9E-2891-D8F7-F25A70BB882A}"/>
              </a:ext>
            </a:extLst>
          </p:cNvPr>
          <p:cNvSpPr>
            <a:spLocks noGrp="1"/>
          </p:cNvSpPr>
          <p:nvPr>
            <p:ph type="sldNum" sz="quarter" idx="12"/>
          </p:nvPr>
        </p:nvSpPr>
        <p:spPr/>
        <p:txBody>
          <a:bodyPr/>
          <a:lstStyle/>
          <a:p>
            <a:fld id="{83F13C94-35E8-47DE-8C3E-E6FBFADC5207}" type="slidenum">
              <a:rPr lang="en-US" smtClean="0"/>
              <a:t>‹#›</a:t>
            </a:fld>
            <a:endParaRPr lang="en-US"/>
          </a:p>
        </p:txBody>
      </p:sp>
    </p:spTree>
    <p:extLst>
      <p:ext uri="{BB962C8B-B14F-4D97-AF65-F5344CB8AC3E}">
        <p14:creationId xmlns:p14="http://schemas.microsoft.com/office/powerpoint/2010/main" val="3334266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2E644-92FB-42DA-074E-33847E85F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A086F8-7265-0C5F-4AF3-02074E15A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924BE-F395-9394-C3A9-9F50D7433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AD411-E63B-3250-6C82-368CE4BC1F1B}"/>
              </a:ext>
            </a:extLst>
          </p:cNvPr>
          <p:cNvSpPr>
            <a:spLocks noGrp="1"/>
          </p:cNvSpPr>
          <p:nvPr>
            <p:ph type="dt" sz="half" idx="10"/>
          </p:nvPr>
        </p:nvSpPr>
        <p:spPr/>
        <p:txBody>
          <a:bodyPr/>
          <a:lstStyle/>
          <a:p>
            <a:fld id="{2B45EA34-131A-4970-893A-D761247339A1}" type="datetimeFigureOut">
              <a:rPr lang="en-US" smtClean="0"/>
              <a:t>2/16/2025</a:t>
            </a:fld>
            <a:endParaRPr lang="en-US"/>
          </a:p>
        </p:txBody>
      </p:sp>
      <p:sp>
        <p:nvSpPr>
          <p:cNvPr id="6" name="Footer Placeholder 5">
            <a:extLst>
              <a:ext uri="{FF2B5EF4-FFF2-40B4-BE49-F238E27FC236}">
                <a16:creationId xmlns:a16="http://schemas.microsoft.com/office/drawing/2014/main" id="{E8A60C6C-B732-5AEA-6771-59911FB8E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E5AC3B-8B9C-C17F-5183-6C6B15F0FED1}"/>
              </a:ext>
            </a:extLst>
          </p:cNvPr>
          <p:cNvSpPr>
            <a:spLocks noGrp="1"/>
          </p:cNvSpPr>
          <p:nvPr>
            <p:ph type="sldNum" sz="quarter" idx="12"/>
          </p:nvPr>
        </p:nvSpPr>
        <p:spPr/>
        <p:txBody>
          <a:bodyPr/>
          <a:lstStyle/>
          <a:p>
            <a:fld id="{83F13C94-35E8-47DE-8C3E-E6FBFADC5207}" type="slidenum">
              <a:rPr lang="en-US" smtClean="0"/>
              <a:t>‹#›</a:t>
            </a:fld>
            <a:endParaRPr lang="en-US"/>
          </a:p>
        </p:txBody>
      </p:sp>
    </p:spTree>
    <p:extLst>
      <p:ext uri="{BB962C8B-B14F-4D97-AF65-F5344CB8AC3E}">
        <p14:creationId xmlns:p14="http://schemas.microsoft.com/office/powerpoint/2010/main" val="104957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36600-E57D-BD9E-12B8-D8B1464A1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C04224-7FFB-D40B-5E90-9C450622D8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7F24B8-7258-280F-6D25-6AE8D0DE1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E422C0-7EB2-AC90-030F-646C415422EA}"/>
              </a:ext>
            </a:extLst>
          </p:cNvPr>
          <p:cNvSpPr>
            <a:spLocks noGrp="1"/>
          </p:cNvSpPr>
          <p:nvPr>
            <p:ph type="dt" sz="half" idx="10"/>
          </p:nvPr>
        </p:nvSpPr>
        <p:spPr/>
        <p:txBody>
          <a:bodyPr/>
          <a:lstStyle/>
          <a:p>
            <a:fld id="{2B45EA34-131A-4970-893A-D761247339A1}" type="datetimeFigureOut">
              <a:rPr lang="en-US" smtClean="0"/>
              <a:t>2/16/2025</a:t>
            </a:fld>
            <a:endParaRPr lang="en-US"/>
          </a:p>
        </p:txBody>
      </p:sp>
      <p:sp>
        <p:nvSpPr>
          <p:cNvPr id="6" name="Footer Placeholder 5">
            <a:extLst>
              <a:ext uri="{FF2B5EF4-FFF2-40B4-BE49-F238E27FC236}">
                <a16:creationId xmlns:a16="http://schemas.microsoft.com/office/drawing/2014/main" id="{96149E30-BDFA-7C51-8F36-A57A795E54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E694F-4598-DDD3-E4BA-BB28FB8B9844}"/>
              </a:ext>
            </a:extLst>
          </p:cNvPr>
          <p:cNvSpPr>
            <a:spLocks noGrp="1"/>
          </p:cNvSpPr>
          <p:nvPr>
            <p:ph type="sldNum" sz="quarter" idx="12"/>
          </p:nvPr>
        </p:nvSpPr>
        <p:spPr/>
        <p:txBody>
          <a:bodyPr/>
          <a:lstStyle/>
          <a:p>
            <a:fld id="{83F13C94-35E8-47DE-8C3E-E6FBFADC5207}" type="slidenum">
              <a:rPr lang="en-US" smtClean="0"/>
              <a:t>‹#›</a:t>
            </a:fld>
            <a:endParaRPr lang="en-US"/>
          </a:p>
        </p:txBody>
      </p:sp>
    </p:spTree>
    <p:extLst>
      <p:ext uri="{BB962C8B-B14F-4D97-AF65-F5344CB8AC3E}">
        <p14:creationId xmlns:p14="http://schemas.microsoft.com/office/powerpoint/2010/main" val="398406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01BEF0-628B-AC13-FECE-963E5B29D6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8CEF8C-261C-6DAB-901B-A710102AE3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7463E9-8749-8947-9AEF-242141090A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5EA34-131A-4970-893A-D761247339A1}" type="datetimeFigureOut">
              <a:rPr lang="en-US" smtClean="0"/>
              <a:t>2/16/2025</a:t>
            </a:fld>
            <a:endParaRPr lang="en-US"/>
          </a:p>
        </p:txBody>
      </p:sp>
      <p:sp>
        <p:nvSpPr>
          <p:cNvPr id="5" name="Footer Placeholder 4">
            <a:extLst>
              <a:ext uri="{FF2B5EF4-FFF2-40B4-BE49-F238E27FC236}">
                <a16:creationId xmlns:a16="http://schemas.microsoft.com/office/drawing/2014/main" id="{0FE51EAB-D7CD-5698-116C-9C1FF4951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32CD29-93D3-7966-0074-A0B4ADA005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13C94-35E8-47DE-8C3E-E6FBFADC5207}" type="slidenum">
              <a:rPr lang="en-US" smtClean="0"/>
              <a:t>‹#›</a:t>
            </a:fld>
            <a:endParaRPr lang="en-US"/>
          </a:p>
        </p:txBody>
      </p:sp>
    </p:spTree>
    <p:extLst>
      <p:ext uri="{BB962C8B-B14F-4D97-AF65-F5344CB8AC3E}">
        <p14:creationId xmlns:p14="http://schemas.microsoft.com/office/powerpoint/2010/main" val="138247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4814C21-F887-8B3E-084C-F16A33B698B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6336" r="7414"/>
          <a:stretch/>
        </p:blipFill>
        <p:spPr>
          <a:xfrm>
            <a:off x="0" y="0"/>
            <a:ext cx="12192000" cy="6858000"/>
          </a:xfrm>
        </p:spPr>
      </p:pic>
      <p:sp>
        <p:nvSpPr>
          <p:cNvPr id="6" name="TextBox 5">
            <a:extLst>
              <a:ext uri="{FF2B5EF4-FFF2-40B4-BE49-F238E27FC236}">
                <a16:creationId xmlns:a16="http://schemas.microsoft.com/office/drawing/2014/main" id="{D24EBFE0-B941-D44D-037A-5E73CA8F8220}"/>
              </a:ext>
            </a:extLst>
          </p:cNvPr>
          <p:cNvSpPr txBox="1"/>
          <p:nvPr/>
        </p:nvSpPr>
        <p:spPr>
          <a:xfrm>
            <a:off x="191729" y="668919"/>
            <a:ext cx="6936827" cy="3785652"/>
          </a:xfrm>
          <a:prstGeom prst="rect">
            <a:avLst/>
          </a:prstGeom>
          <a:noFill/>
        </p:spPr>
        <p:txBody>
          <a:bodyPr wrap="square" rtlCol="0">
            <a:spAutoFit/>
          </a:bodyPr>
          <a:lstStyle/>
          <a:p>
            <a:pPr algn="ctr"/>
            <a:r>
              <a:rPr lang="ar-IQ" sz="7200" b="1" dirty="0">
                <a:ln>
                  <a:solidFill>
                    <a:schemeClr val="tx1"/>
                  </a:solidFill>
                </a:ln>
                <a:solidFill>
                  <a:srgbClr val="F4CC3A"/>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سُبل تعزيز التفكير الإبداعي لدى الطلبة</a:t>
            </a:r>
          </a:p>
          <a:p>
            <a:pPr algn="ctr"/>
            <a:endParaRPr lang="ar-IQ" sz="3200" dirty="0">
              <a:solidFill>
                <a:srgbClr val="F4CC3A"/>
              </a:solidFill>
            </a:endParaRPr>
          </a:p>
          <a:p>
            <a:pPr algn="ctr"/>
            <a:r>
              <a:rPr lang="ar-IQ" sz="3200" b="1" dirty="0"/>
              <a:t>م.م طيبة محمد صالح</a:t>
            </a:r>
          </a:p>
          <a:p>
            <a:pPr algn="ctr"/>
            <a:r>
              <a:rPr lang="ar-IQ" sz="3200" b="1" dirty="0"/>
              <a:t>كلية الاعلام – قسم الإذاعة والتلفزيون</a:t>
            </a:r>
            <a:endParaRPr lang="en-US" sz="3200" b="1" dirty="0"/>
          </a:p>
        </p:txBody>
      </p:sp>
    </p:spTree>
    <p:extLst>
      <p:ext uri="{BB962C8B-B14F-4D97-AF65-F5344CB8AC3E}">
        <p14:creationId xmlns:p14="http://schemas.microsoft.com/office/powerpoint/2010/main" val="1421906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B1563D7-0B3C-43F5-28EB-5A0C7276408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40040" b="11398"/>
          <a:stretch/>
        </p:blipFill>
        <p:spPr>
          <a:xfrm>
            <a:off x="0" y="0"/>
            <a:ext cx="12192000" cy="6836388"/>
          </a:xfrm>
        </p:spPr>
      </p:pic>
      <p:sp>
        <p:nvSpPr>
          <p:cNvPr id="6" name="TextBox 5">
            <a:extLst>
              <a:ext uri="{FF2B5EF4-FFF2-40B4-BE49-F238E27FC236}">
                <a16:creationId xmlns:a16="http://schemas.microsoft.com/office/drawing/2014/main" id="{4BF63BCE-884C-7689-CB83-E8759015E101}"/>
              </a:ext>
            </a:extLst>
          </p:cNvPr>
          <p:cNvSpPr txBox="1"/>
          <p:nvPr/>
        </p:nvSpPr>
        <p:spPr>
          <a:xfrm>
            <a:off x="589935" y="634180"/>
            <a:ext cx="4601497" cy="2862322"/>
          </a:xfrm>
          <a:prstGeom prst="rect">
            <a:avLst/>
          </a:prstGeom>
          <a:solidFill>
            <a:schemeClr val="accent2">
              <a:lumMod val="20000"/>
              <a:lumOff val="80000"/>
            </a:schemeClr>
          </a:solidFill>
        </p:spPr>
        <p:txBody>
          <a:bodyPr wrap="square" rtlCol="0">
            <a:spAutoFit/>
          </a:bodyPr>
          <a:lstStyle/>
          <a:p>
            <a:pPr algn="ctr"/>
            <a:r>
              <a:rPr lang="ar-IQ" sz="3600" b="1" dirty="0"/>
              <a:t>11- تنظيم أنشطة خارج الصف: مثل زيارات ميدانية والمشاريع البحثية مما يحفزهم على العمل بطرق غير تقليدية  </a:t>
            </a:r>
          </a:p>
        </p:txBody>
      </p:sp>
    </p:spTree>
    <p:extLst>
      <p:ext uri="{BB962C8B-B14F-4D97-AF65-F5344CB8AC3E}">
        <p14:creationId xmlns:p14="http://schemas.microsoft.com/office/powerpoint/2010/main" val="3126135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285D4BD-0B88-4260-0B03-8E7BEED4FD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75847" cy="6857999"/>
          </a:xfrm>
        </p:spPr>
      </p:pic>
      <p:sp>
        <p:nvSpPr>
          <p:cNvPr id="6" name="TextBox 5">
            <a:extLst>
              <a:ext uri="{FF2B5EF4-FFF2-40B4-BE49-F238E27FC236}">
                <a16:creationId xmlns:a16="http://schemas.microsoft.com/office/drawing/2014/main" id="{4E169CDE-7932-8437-98E8-F7621BA92F23}"/>
              </a:ext>
            </a:extLst>
          </p:cNvPr>
          <p:cNvSpPr txBox="1"/>
          <p:nvPr/>
        </p:nvSpPr>
        <p:spPr>
          <a:xfrm>
            <a:off x="988141" y="1106129"/>
            <a:ext cx="6518787" cy="4832092"/>
          </a:xfrm>
          <a:prstGeom prst="rect">
            <a:avLst/>
          </a:prstGeom>
          <a:solidFill>
            <a:schemeClr val="accent2">
              <a:lumMod val="20000"/>
              <a:lumOff val="80000"/>
            </a:schemeClr>
          </a:solidFill>
        </p:spPr>
        <p:txBody>
          <a:bodyPr wrap="square" rtlCol="0">
            <a:spAutoFit/>
          </a:bodyPr>
          <a:lstStyle/>
          <a:p>
            <a:pPr lvl="2" algn="r"/>
            <a:r>
              <a:rPr lang="ar-IQ" sz="2800" b="1" dirty="0"/>
              <a:t>12- التشجيع على طرح الأسئلة: عندما يُشجَّع الطلاب على طرح أسئلة حول الموضوعات التي يدرسونها، يفتح ذلك أمامهم أبواب التفكير النقدي والإبداعي. الأسئلة تُحفِّز الطلاب على البحث والتمعُّن في التفاصيل بدلاً من قبول المعلومات كما هي</a:t>
            </a:r>
          </a:p>
          <a:p>
            <a:pPr algn="r"/>
            <a:r>
              <a:rPr lang="ar-IQ" sz="2800" b="1" dirty="0"/>
              <a:t>13- استخدام أساليب التعلم النشط: من خلال أساليب مثل العصف الذهني، والمناقشات الجماعية، ودراسة الحالات العملية، يُمكن للطلاب أن يتفاعلوا بشكل أكبر مع المادة الدراسية ويطوروا أفكارًا جديدة وغير تقليدية.</a:t>
            </a:r>
            <a:endParaRPr lang="en-US" sz="2800" b="1" dirty="0"/>
          </a:p>
        </p:txBody>
      </p:sp>
    </p:spTree>
    <p:extLst>
      <p:ext uri="{BB962C8B-B14F-4D97-AF65-F5344CB8AC3E}">
        <p14:creationId xmlns:p14="http://schemas.microsoft.com/office/powerpoint/2010/main" val="3748471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3A2279-110E-0C79-73C7-1CB351D24C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6" name="TextBox 5">
            <a:extLst>
              <a:ext uri="{FF2B5EF4-FFF2-40B4-BE49-F238E27FC236}">
                <a16:creationId xmlns:a16="http://schemas.microsoft.com/office/drawing/2014/main" id="{AB944AD2-C1A7-22CF-8515-5B734F1FC190}"/>
              </a:ext>
            </a:extLst>
          </p:cNvPr>
          <p:cNvSpPr txBox="1"/>
          <p:nvPr/>
        </p:nvSpPr>
        <p:spPr>
          <a:xfrm>
            <a:off x="442451" y="889843"/>
            <a:ext cx="6681019" cy="5078313"/>
          </a:xfrm>
          <a:prstGeom prst="rect">
            <a:avLst/>
          </a:prstGeom>
          <a:solidFill>
            <a:schemeClr val="accent2">
              <a:lumMod val="20000"/>
              <a:lumOff val="80000"/>
            </a:schemeClr>
          </a:solidFill>
        </p:spPr>
        <p:txBody>
          <a:bodyPr wrap="square" rtlCol="0">
            <a:spAutoFit/>
          </a:bodyPr>
          <a:lstStyle/>
          <a:p>
            <a:pPr algn="ctr"/>
            <a:r>
              <a:rPr lang="ar-IQ" sz="3600" b="1" dirty="0"/>
              <a:t>14- التعلم من الأخطاء: يجب أن يُشجَّع الطلاب على رؤية الأخطاء كفرص للتعلم والنمو. هذا يُساعدهم على التجرؤ في اتخاذ المخاطر والابتكار دون الخوف من الفشل.	15- تحفيز التفكير خارج الصندوق: يمكن للمعلمين أن يطرحوا مشاكل معقدة تتطلب حلولًا غير تقليدية أو تدعو إلى استخدام الخيال. التحديات غير المألوفة تُحفِّز الطالب على التفكير بشكل مبدع.</a:t>
            </a:r>
            <a:endParaRPr lang="en-US" sz="3600" b="1" dirty="0"/>
          </a:p>
        </p:txBody>
      </p:sp>
    </p:spTree>
    <p:extLst>
      <p:ext uri="{BB962C8B-B14F-4D97-AF65-F5344CB8AC3E}">
        <p14:creationId xmlns:p14="http://schemas.microsoft.com/office/powerpoint/2010/main" val="3671541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0B20416-B094-6B5C-736D-088C0096E79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5437" r="21557"/>
          <a:stretch/>
        </p:blipFill>
        <p:spPr>
          <a:xfrm>
            <a:off x="0" y="0"/>
            <a:ext cx="12192000" cy="6878814"/>
          </a:xfrm>
        </p:spPr>
      </p:pic>
      <p:sp>
        <p:nvSpPr>
          <p:cNvPr id="6" name="TextBox 5">
            <a:extLst>
              <a:ext uri="{FF2B5EF4-FFF2-40B4-BE49-F238E27FC236}">
                <a16:creationId xmlns:a16="http://schemas.microsoft.com/office/drawing/2014/main" id="{ED543743-F723-0625-7A32-554089A08F86}"/>
              </a:ext>
            </a:extLst>
          </p:cNvPr>
          <p:cNvSpPr txBox="1"/>
          <p:nvPr/>
        </p:nvSpPr>
        <p:spPr>
          <a:xfrm>
            <a:off x="5235677" y="339213"/>
            <a:ext cx="6607278" cy="5632311"/>
          </a:xfrm>
          <a:prstGeom prst="rect">
            <a:avLst/>
          </a:prstGeom>
          <a:solidFill>
            <a:schemeClr val="accent2">
              <a:lumMod val="20000"/>
              <a:lumOff val="80000"/>
            </a:schemeClr>
          </a:solidFill>
        </p:spPr>
        <p:txBody>
          <a:bodyPr wrap="square" rtlCol="0">
            <a:spAutoFit/>
          </a:bodyPr>
          <a:lstStyle/>
          <a:p>
            <a:pPr algn="ctr"/>
            <a:r>
              <a:rPr lang="ar-IQ" sz="3600" b="1" dirty="0"/>
              <a:t>16- تعليم الطلاب كيفية العمل الجماعي: التعاون مع الآخرين يفتح للطلاب آفاقًا جديدة. من خلال العمل مع زملائهم، يمكنهم اكتساب وجهات نظر مختلفة وابتكار حلول جديدة لمشاكل معقدة.</a:t>
            </a:r>
          </a:p>
          <a:p>
            <a:pPr algn="ctr"/>
            <a:r>
              <a:rPr lang="ar-IQ" sz="3600" b="1" dirty="0"/>
              <a:t>		17- تنويع أساليب التقييم: من خلال ترك مساحة للإبداع في التقييم، مثل المشاريع أو العروض التقديمية التي تعتمد على الأفكار المبتكرة، يمكن تحفيز الطلاب على تقديم حلول غير تقليدية.</a:t>
            </a:r>
            <a:endParaRPr lang="en-US" sz="3600" b="1" dirty="0"/>
          </a:p>
        </p:txBody>
      </p:sp>
    </p:spTree>
    <p:extLst>
      <p:ext uri="{BB962C8B-B14F-4D97-AF65-F5344CB8AC3E}">
        <p14:creationId xmlns:p14="http://schemas.microsoft.com/office/powerpoint/2010/main" val="3421103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E8DB97-2CD5-381E-A85F-AD45190241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extBox 1">
            <a:extLst>
              <a:ext uri="{FF2B5EF4-FFF2-40B4-BE49-F238E27FC236}">
                <a16:creationId xmlns:a16="http://schemas.microsoft.com/office/drawing/2014/main" id="{197B1939-D628-0E79-92E5-77FA08A537B4}"/>
              </a:ext>
            </a:extLst>
          </p:cNvPr>
          <p:cNvSpPr txBox="1"/>
          <p:nvPr/>
        </p:nvSpPr>
        <p:spPr>
          <a:xfrm>
            <a:off x="1504336" y="1666568"/>
            <a:ext cx="8922773" cy="2862322"/>
          </a:xfrm>
          <a:prstGeom prst="rect">
            <a:avLst/>
          </a:prstGeom>
          <a:solidFill>
            <a:schemeClr val="accent2">
              <a:lumMod val="20000"/>
              <a:lumOff val="80000"/>
            </a:schemeClr>
          </a:solidFill>
        </p:spPr>
        <p:txBody>
          <a:bodyPr wrap="square" rtlCol="0">
            <a:spAutoFit/>
          </a:bodyPr>
          <a:lstStyle/>
          <a:p>
            <a:pPr algn="ctr"/>
            <a:r>
              <a:rPr lang="ar-IQ" sz="6000" b="1" dirty="0"/>
              <a:t>سؤال</a:t>
            </a:r>
          </a:p>
          <a:p>
            <a:pPr algn="ctr"/>
            <a:r>
              <a:rPr lang="ar-IQ" sz="6000" b="1" dirty="0"/>
              <a:t>ما الفوائد المرجوة من تطبيق طرق تحفيز التفكير الإبداعي لدى الطلبة؟</a:t>
            </a:r>
            <a:endParaRPr lang="en-US" sz="6000" b="1" dirty="0"/>
          </a:p>
        </p:txBody>
      </p:sp>
    </p:spTree>
    <p:extLst>
      <p:ext uri="{BB962C8B-B14F-4D97-AF65-F5344CB8AC3E}">
        <p14:creationId xmlns:p14="http://schemas.microsoft.com/office/powerpoint/2010/main" val="430079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50C625-E029-E4A2-1BA1-3E077BA6F7B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1613"/>
          <a:stretch/>
        </p:blipFill>
        <p:spPr>
          <a:xfrm>
            <a:off x="0" y="0"/>
            <a:ext cx="12192000" cy="6858000"/>
          </a:xfrm>
        </p:spPr>
      </p:pic>
      <p:sp>
        <p:nvSpPr>
          <p:cNvPr id="6" name="TextBox 5">
            <a:extLst>
              <a:ext uri="{FF2B5EF4-FFF2-40B4-BE49-F238E27FC236}">
                <a16:creationId xmlns:a16="http://schemas.microsoft.com/office/drawing/2014/main" id="{745D7D1B-22F5-337D-7BD2-3CE035EDD83E}"/>
              </a:ext>
            </a:extLst>
          </p:cNvPr>
          <p:cNvSpPr txBox="1"/>
          <p:nvPr/>
        </p:nvSpPr>
        <p:spPr>
          <a:xfrm>
            <a:off x="530941" y="737420"/>
            <a:ext cx="7005484" cy="5078313"/>
          </a:xfrm>
          <a:prstGeom prst="rect">
            <a:avLst/>
          </a:prstGeom>
          <a:solidFill>
            <a:schemeClr val="accent2">
              <a:lumMod val="20000"/>
              <a:lumOff val="80000"/>
            </a:schemeClr>
          </a:solidFill>
        </p:spPr>
        <p:txBody>
          <a:bodyPr wrap="square" rtlCol="0">
            <a:spAutoFit/>
          </a:bodyPr>
          <a:lstStyle/>
          <a:p>
            <a:pPr marL="1485900" lvl="2" indent="-571500" algn="r" rtl="1">
              <a:buFont typeface="Arial" panose="020B0604020202020204" pitchFamily="34" charset="0"/>
              <a:buChar char="•"/>
            </a:pPr>
            <a:r>
              <a:rPr lang="ar-IQ" sz="3600" b="0" i="0" dirty="0">
                <a:solidFill>
                  <a:srgbClr val="333333"/>
                </a:solidFill>
                <a:effectLst/>
                <a:latin typeface="DroidArabicKufi-Regular"/>
              </a:rPr>
              <a:t>يزيد من الثقة بالذات</a:t>
            </a:r>
          </a:p>
          <a:p>
            <a:pPr marL="1485900" lvl="2" indent="-571500" algn="r" rtl="1">
              <a:buFont typeface="Arial" panose="020B0604020202020204" pitchFamily="34" charset="0"/>
              <a:buChar char="•"/>
            </a:pPr>
            <a:r>
              <a:rPr lang="ar-IQ" sz="3600" dirty="0">
                <a:solidFill>
                  <a:srgbClr val="333333"/>
                </a:solidFill>
                <a:latin typeface="DroidArabicKufi-Regular"/>
              </a:rPr>
              <a:t>يعزز شعور الحرية الفكرية</a:t>
            </a:r>
          </a:p>
          <a:p>
            <a:pPr marL="1485900" lvl="2" indent="-571500" algn="r" rtl="1">
              <a:buFont typeface="Arial" panose="020B0604020202020204" pitchFamily="34" charset="0"/>
              <a:buChar char="•"/>
            </a:pPr>
            <a:r>
              <a:rPr lang="ar-IQ" sz="3600" dirty="0"/>
              <a:t>ينمي الشجاعة وعدم الاستسلام او التردد</a:t>
            </a:r>
          </a:p>
          <a:p>
            <a:pPr marL="1485900" lvl="2" indent="-571500" algn="r" rtl="1">
              <a:buFont typeface="Arial" panose="020B0604020202020204" pitchFamily="34" charset="0"/>
              <a:buChar char="•"/>
            </a:pPr>
            <a:r>
              <a:rPr lang="ar-IQ" sz="3600" dirty="0"/>
              <a:t>يزيد الحماس في البيئة التعليمية وبالتالي يوفر إنتاجية افضل</a:t>
            </a:r>
          </a:p>
          <a:p>
            <a:pPr marL="1485900" lvl="2" indent="-571500" algn="r" rtl="1">
              <a:buFont typeface="Arial" panose="020B0604020202020204" pitchFamily="34" charset="0"/>
              <a:buChar char="•"/>
            </a:pPr>
            <a:r>
              <a:rPr lang="ar-IQ" sz="3600" dirty="0"/>
              <a:t>احداث تغييرات إيجابية على عدة مستويات</a:t>
            </a:r>
            <a:br>
              <a:rPr lang="ar-IQ" sz="3600" dirty="0"/>
            </a:br>
            <a:endParaRPr lang="en-US" sz="3600" b="1" dirty="0"/>
          </a:p>
        </p:txBody>
      </p:sp>
    </p:spTree>
    <p:extLst>
      <p:ext uri="{BB962C8B-B14F-4D97-AF65-F5344CB8AC3E}">
        <p14:creationId xmlns:p14="http://schemas.microsoft.com/office/powerpoint/2010/main" val="4192194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D463989C-0D27-FDE2-4D4B-8ED6BAB205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94"/>
            <a:ext cx="12192000" cy="6857206"/>
          </a:xfrm>
        </p:spPr>
      </p:pic>
      <p:sp>
        <p:nvSpPr>
          <p:cNvPr id="14" name="TextBox 13">
            <a:extLst>
              <a:ext uri="{FF2B5EF4-FFF2-40B4-BE49-F238E27FC236}">
                <a16:creationId xmlns:a16="http://schemas.microsoft.com/office/drawing/2014/main" id="{34A8FB38-C322-DCF0-1C73-3A3E2D7CB97C}"/>
              </a:ext>
            </a:extLst>
          </p:cNvPr>
          <p:cNvSpPr txBox="1"/>
          <p:nvPr/>
        </p:nvSpPr>
        <p:spPr>
          <a:xfrm>
            <a:off x="2197510" y="1932039"/>
            <a:ext cx="8450826" cy="1323439"/>
          </a:xfrm>
          <a:prstGeom prst="rect">
            <a:avLst/>
          </a:prstGeom>
          <a:noFill/>
          <a:ln>
            <a:noFill/>
          </a:ln>
        </p:spPr>
        <p:txBody>
          <a:bodyPr wrap="square" rtlCol="0">
            <a:spAutoFit/>
          </a:bodyPr>
          <a:lstStyle/>
          <a:p>
            <a:pPr algn="ctr"/>
            <a:r>
              <a:rPr lang="ar-IQ" sz="8000" b="1" dirty="0">
                <a:solidFill>
                  <a:schemeClr val="accent2">
                    <a:lumMod val="75000"/>
                  </a:schemeClr>
                </a:solidFill>
              </a:rPr>
              <a:t>شكراً لحُسن الاستماع</a:t>
            </a:r>
            <a:endParaRPr lang="en-US" sz="8000" b="1" dirty="0">
              <a:solidFill>
                <a:schemeClr val="accent2">
                  <a:lumMod val="75000"/>
                </a:schemeClr>
              </a:solidFill>
            </a:endParaRPr>
          </a:p>
        </p:txBody>
      </p:sp>
    </p:spTree>
    <p:extLst>
      <p:ext uri="{BB962C8B-B14F-4D97-AF65-F5344CB8AC3E}">
        <p14:creationId xmlns:p14="http://schemas.microsoft.com/office/powerpoint/2010/main" val="2223635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3AD810-DF8F-D2BB-4BBF-A5702AE46F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666"/>
            <a:ext cx="12192000" cy="6857334"/>
          </a:xfrm>
        </p:spPr>
      </p:pic>
      <p:sp>
        <p:nvSpPr>
          <p:cNvPr id="10" name="TextBox 9">
            <a:extLst>
              <a:ext uri="{FF2B5EF4-FFF2-40B4-BE49-F238E27FC236}">
                <a16:creationId xmlns:a16="http://schemas.microsoft.com/office/drawing/2014/main" id="{1AB480C3-DE00-6FF8-48AD-B196DCCDD25B}"/>
              </a:ext>
            </a:extLst>
          </p:cNvPr>
          <p:cNvSpPr txBox="1"/>
          <p:nvPr/>
        </p:nvSpPr>
        <p:spPr>
          <a:xfrm>
            <a:off x="882869" y="882869"/>
            <a:ext cx="6022428" cy="4524315"/>
          </a:xfrm>
          <a:prstGeom prst="rect">
            <a:avLst/>
          </a:prstGeom>
          <a:solidFill>
            <a:schemeClr val="accent2">
              <a:lumMod val="20000"/>
              <a:lumOff val="80000"/>
            </a:schemeClr>
          </a:solidFill>
        </p:spPr>
        <p:txBody>
          <a:bodyPr wrap="square" rtlCol="0">
            <a:spAutoFit/>
          </a:bodyPr>
          <a:lstStyle/>
          <a:p>
            <a:pPr algn="ctr"/>
            <a:r>
              <a:rPr lang="ar-IQ" sz="3600" b="1" dirty="0"/>
              <a:t>تعزيز التفكير الإبداعي لدى الطلبة يعد من أهم المهارات التي يجب تنميتها في العملية التعليمية، لأنه يساعدهم على تحليل المعلومات بشكل موضوعي وإيجاد أفكار جديدة غير مألوفة، ولتحقيق ذلك يجب أن نخلق بيئة تعليمية مليئة بالتحديات والمحفزات التي تشجعهم على التفكير خارج الصندوق.</a:t>
            </a:r>
            <a:endParaRPr lang="en-US" sz="3600" b="1" dirty="0"/>
          </a:p>
        </p:txBody>
      </p:sp>
    </p:spTree>
    <p:extLst>
      <p:ext uri="{BB962C8B-B14F-4D97-AF65-F5344CB8AC3E}">
        <p14:creationId xmlns:p14="http://schemas.microsoft.com/office/powerpoint/2010/main" val="306275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E09BDE2-A14D-7558-C1B0-0089A83FA4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283"/>
            <a:ext cx="12192001" cy="6860283"/>
          </a:xfrm>
        </p:spPr>
      </p:pic>
      <p:sp>
        <p:nvSpPr>
          <p:cNvPr id="6" name="TextBox 5">
            <a:extLst>
              <a:ext uri="{FF2B5EF4-FFF2-40B4-BE49-F238E27FC236}">
                <a16:creationId xmlns:a16="http://schemas.microsoft.com/office/drawing/2014/main" id="{1B3F4AE7-D03D-17EB-6702-B66AA0F7FF52}"/>
              </a:ext>
            </a:extLst>
          </p:cNvPr>
          <p:cNvSpPr txBox="1"/>
          <p:nvPr/>
        </p:nvSpPr>
        <p:spPr>
          <a:xfrm>
            <a:off x="520263" y="3427858"/>
            <a:ext cx="11382702" cy="923330"/>
          </a:xfrm>
          <a:prstGeom prst="rect">
            <a:avLst/>
          </a:prstGeom>
          <a:solidFill>
            <a:srgbClr val="C8CC58"/>
          </a:solidFill>
        </p:spPr>
        <p:txBody>
          <a:bodyPr wrap="square" rtlCol="0">
            <a:spAutoFit/>
          </a:bodyPr>
          <a:lstStyle/>
          <a:p>
            <a:pPr algn="ctr"/>
            <a:r>
              <a:rPr lang="ar-IQ" sz="5400" b="1" dirty="0"/>
              <a:t>طرق فعّالة في تنمية وتعزيز التفكير الإبداعي</a:t>
            </a:r>
            <a:endParaRPr lang="en-US" sz="5400" b="1" dirty="0"/>
          </a:p>
        </p:txBody>
      </p:sp>
    </p:spTree>
    <p:extLst>
      <p:ext uri="{BB962C8B-B14F-4D97-AF65-F5344CB8AC3E}">
        <p14:creationId xmlns:p14="http://schemas.microsoft.com/office/powerpoint/2010/main" val="246997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58D4B9-CF67-052B-B5BC-9ED647137F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64148"/>
          </a:xfrm>
        </p:spPr>
      </p:pic>
      <p:sp>
        <p:nvSpPr>
          <p:cNvPr id="6" name="TextBox 5">
            <a:extLst>
              <a:ext uri="{FF2B5EF4-FFF2-40B4-BE49-F238E27FC236}">
                <a16:creationId xmlns:a16="http://schemas.microsoft.com/office/drawing/2014/main" id="{3DB59706-7014-DD7F-81B5-11911EAA7F2A}"/>
              </a:ext>
            </a:extLst>
          </p:cNvPr>
          <p:cNvSpPr txBox="1"/>
          <p:nvPr/>
        </p:nvSpPr>
        <p:spPr>
          <a:xfrm>
            <a:off x="331078" y="890203"/>
            <a:ext cx="6369268" cy="4278094"/>
          </a:xfrm>
          <a:prstGeom prst="rect">
            <a:avLst/>
          </a:prstGeom>
          <a:solidFill>
            <a:srgbClr val="D4C27A"/>
          </a:solidFill>
        </p:spPr>
        <p:txBody>
          <a:bodyPr wrap="square" rtlCol="0">
            <a:spAutoFit/>
          </a:bodyPr>
          <a:lstStyle/>
          <a:p>
            <a:pPr algn="r"/>
            <a:r>
              <a:rPr lang="ar-IQ" sz="3400" b="1" dirty="0"/>
              <a:t>1- التشجيع على التفكير النقدي: يمكن للطلبة أن يطوّروا مهارات التفكير الإبداعي من خلال تحليل المشكلات وتقديم حلول غير تقليدية</a:t>
            </a:r>
          </a:p>
          <a:p>
            <a:pPr algn="r"/>
            <a:r>
              <a:rPr lang="ar-IQ" sz="3400" b="1" dirty="0"/>
              <a:t>2- تنمية المهارات العملية: من خلال الأنشطة العملية مثل ورش العمل والمشاريع الجماعية، يتمكن الطلاب من تطبيق أفكارهم في الواقع، مما يعزز من إبداعهم.</a:t>
            </a:r>
            <a:endParaRPr lang="en-US" sz="3400" b="1" dirty="0"/>
          </a:p>
        </p:txBody>
      </p:sp>
    </p:spTree>
    <p:extLst>
      <p:ext uri="{BB962C8B-B14F-4D97-AF65-F5344CB8AC3E}">
        <p14:creationId xmlns:p14="http://schemas.microsoft.com/office/powerpoint/2010/main" val="979803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1E7E79-8C34-795E-F0C8-B7C8E7FA924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4268"/>
          <a:stretch/>
        </p:blipFill>
        <p:spPr>
          <a:xfrm>
            <a:off x="0" y="29495"/>
            <a:ext cx="12192000" cy="6879031"/>
          </a:xfrm>
        </p:spPr>
      </p:pic>
      <p:sp>
        <p:nvSpPr>
          <p:cNvPr id="6" name="TextBox 5">
            <a:extLst>
              <a:ext uri="{FF2B5EF4-FFF2-40B4-BE49-F238E27FC236}">
                <a16:creationId xmlns:a16="http://schemas.microsoft.com/office/drawing/2014/main" id="{7DE7A54A-E0D0-7843-0E3F-0BB6D4B6425B}"/>
              </a:ext>
            </a:extLst>
          </p:cNvPr>
          <p:cNvSpPr txBox="1"/>
          <p:nvPr/>
        </p:nvSpPr>
        <p:spPr>
          <a:xfrm>
            <a:off x="472966" y="441434"/>
            <a:ext cx="6968358" cy="5016758"/>
          </a:xfrm>
          <a:prstGeom prst="rect">
            <a:avLst/>
          </a:prstGeom>
          <a:solidFill>
            <a:schemeClr val="accent5">
              <a:lumMod val="20000"/>
              <a:lumOff val="80000"/>
            </a:schemeClr>
          </a:solidFill>
        </p:spPr>
        <p:txBody>
          <a:bodyPr wrap="square" rtlCol="0">
            <a:spAutoFit/>
          </a:bodyPr>
          <a:lstStyle/>
          <a:p>
            <a:pPr algn="r"/>
            <a:r>
              <a:rPr lang="ar-IQ" sz="3200" b="1" dirty="0"/>
              <a:t>3- تنويع أساليب التدريس: استخدام أساليب تعليمية متنوعة مثل التعلم القائم على المشاريع، والتجارب، وتعلم من خلال الألعاب يمكن أن يساعد في تحفيز الإبداع كما أن تخصيص وقت للطلاب للتفكير بحرية بعيدًا عن المقررات التقليدية يمكن أن يساعد في تنمية مهاراتهم .</a:t>
            </a:r>
          </a:p>
          <a:p>
            <a:pPr algn="r"/>
            <a:r>
              <a:rPr lang="ar-IQ" sz="3200" b="1" dirty="0"/>
              <a:t>	4- المرونة في التقييم: من خلال تشجيع الطلاب على تقديم أفكار جديدة وغير مألوفة، مع التركيز على الجودة بدلاً من الالتزام الصارم بالمعايير التقليدية، يمكن تطوير الإبداع.</a:t>
            </a:r>
            <a:endParaRPr lang="en-US" sz="3200" b="1" dirty="0"/>
          </a:p>
        </p:txBody>
      </p:sp>
    </p:spTree>
    <p:extLst>
      <p:ext uri="{BB962C8B-B14F-4D97-AF65-F5344CB8AC3E}">
        <p14:creationId xmlns:p14="http://schemas.microsoft.com/office/powerpoint/2010/main" val="316196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620B-369A-4119-6587-4163FCBEAE8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F72D307-F4C0-5C20-A1EE-6EF021F4E6C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8851"/>
          <a:stretch/>
        </p:blipFill>
        <p:spPr>
          <a:xfrm>
            <a:off x="1" y="-1"/>
            <a:ext cx="12192002" cy="6858001"/>
          </a:xfrm>
        </p:spPr>
      </p:pic>
      <p:sp>
        <p:nvSpPr>
          <p:cNvPr id="6" name="TextBox 5">
            <a:extLst>
              <a:ext uri="{FF2B5EF4-FFF2-40B4-BE49-F238E27FC236}">
                <a16:creationId xmlns:a16="http://schemas.microsoft.com/office/drawing/2014/main" id="{D3549994-27EF-2AA4-AED9-6F83164D378B}"/>
              </a:ext>
            </a:extLst>
          </p:cNvPr>
          <p:cNvSpPr txBox="1"/>
          <p:nvPr/>
        </p:nvSpPr>
        <p:spPr>
          <a:xfrm>
            <a:off x="838200" y="858024"/>
            <a:ext cx="10657489" cy="3416320"/>
          </a:xfrm>
          <a:prstGeom prst="rect">
            <a:avLst/>
          </a:prstGeom>
          <a:solidFill>
            <a:schemeClr val="accent2">
              <a:lumMod val="20000"/>
              <a:lumOff val="80000"/>
            </a:schemeClr>
          </a:solidFill>
        </p:spPr>
        <p:txBody>
          <a:bodyPr wrap="square" rtlCol="0">
            <a:spAutoFit/>
          </a:bodyPr>
          <a:lstStyle/>
          <a:p>
            <a:pPr algn="r"/>
            <a:r>
              <a:rPr lang="ar-IQ" sz="3600" b="1" dirty="0"/>
              <a:t>5- توفير بيئات محفزة: يجب توفير بيئات جامعية تشجع على التعاون وتبادل الأفكار، مثل المساحات المخصصة للابتكار والمختبرات التفاعلية،مما يساعد الطلاب على التفاعل والتعلم من بعضهم البعض</a:t>
            </a:r>
          </a:p>
          <a:p>
            <a:pPr algn="r"/>
            <a:r>
              <a:rPr lang="ar-IQ" sz="3600" b="1" dirty="0"/>
              <a:t>6- التشجيع على القراءة والبحث المستقل: القراءة في مجالات متنوعة وتوسيع نطاق المعرفة يعزز من قدرة الطالب على التفكير بطرق جديدة ومبتكرة.</a:t>
            </a:r>
            <a:endParaRPr lang="en-US" sz="3600" b="1" dirty="0"/>
          </a:p>
        </p:txBody>
      </p:sp>
    </p:spTree>
    <p:extLst>
      <p:ext uri="{BB962C8B-B14F-4D97-AF65-F5344CB8AC3E}">
        <p14:creationId xmlns:p14="http://schemas.microsoft.com/office/powerpoint/2010/main" val="4064112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A89B06-207B-E7CE-F4A3-A27B4EC3C9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 y="0"/>
            <a:ext cx="12192371" cy="6858000"/>
          </a:xfrm>
        </p:spPr>
      </p:pic>
      <p:sp>
        <p:nvSpPr>
          <p:cNvPr id="6" name="TextBox 5">
            <a:extLst>
              <a:ext uri="{FF2B5EF4-FFF2-40B4-BE49-F238E27FC236}">
                <a16:creationId xmlns:a16="http://schemas.microsoft.com/office/drawing/2014/main" id="{43449B2E-61E5-4FA5-3EF0-70F3A222C530}"/>
              </a:ext>
            </a:extLst>
          </p:cNvPr>
          <p:cNvSpPr txBox="1"/>
          <p:nvPr/>
        </p:nvSpPr>
        <p:spPr>
          <a:xfrm>
            <a:off x="3126658" y="3429000"/>
            <a:ext cx="5191432" cy="2862322"/>
          </a:xfrm>
          <a:prstGeom prst="rect">
            <a:avLst/>
          </a:prstGeom>
          <a:solidFill>
            <a:schemeClr val="accent2">
              <a:lumMod val="20000"/>
              <a:lumOff val="80000"/>
            </a:schemeClr>
          </a:solidFill>
        </p:spPr>
        <p:txBody>
          <a:bodyPr wrap="square" rtlCol="0">
            <a:spAutoFit/>
          </a:bodyPr>
          <a:lstStyle/>
          <a:p>
            <a:pPr algn="ctr"/>
            <a:r>
              <a:rPr lang="ar-IQ" sz="3600" b="1" dirty="0"/>
              <a:t>7- تنظيم المسابقات والفعاليات الإبداعية: من خلال تنظيم مسابقات علمية، ثقافية، يمكن تحفيز الطلاب على التفكير الإبداعي والعمل الجماعي.</a:t>
            </a:r>
            <a:endParaRPr lang="en-US" sz="3600" b="1" dirty="0"/>
          </a:p>
        </p:txBody>
      </p:sp>
    </p:spTree>
    <p:extLst>
      <p:ext uri="{BB962C8B-B14F-4D97-AF65-F5344CB8AC3E}">
        <p14:creationId xmlns:p14="http://schemas.microsoft.com/office/powerpoint/2010/main" val="3434714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8226CFB-03B5-69A2-172F-5A2BF818966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9827" t="31223" r="14232" b="1"/>
          <a:stretch/>
        </p:blipFill>
        <p:spPr>
          <a:xfrm>
            <a:off x="0" y="0"/>
            <a:ext cx="12192000" cy="6857999"/>
          </a:xfrm>
        </p:spPr>
      </p:pic>
      <p:sp>
        <p:nvSpPr>
          <p:cNvPr id="6" name="TextBox 5">
            <a:extLst>
              <a:ext uri="{FF2B5EF4-FFF2-40B4-BE49-F238E27FC236}">
                <a16:creationId xmlns:a16="http://schemas.microsoft.com/office/drawing/2014/main" id="{CF6D4846-4040-27C2-7D5E-639118CC67F1}"/>
              </a:ext>
            </a:extLst>
          </p:cNvPr>
          <p:cNvSpPr txBox="1"/>
          <p:nvPr/>
        </p:nvSpPr>
        <p:spPr>
          <a:xfrm>
            <a:off x="5855110" y="988142"/>
            <a:ext cx="5014451" cy="5632311"/>
          </a:xfrm>
          <a:prstGeom prst="rect">
            <a:avLst/>
          </a:prstGeom>
          <a:solidFill>
            <a:schemeClr val="accent2">
              <a:lumMod val="20000"/>
              <a:lumOff val="80000"/>
            </a:schemeClr>
          </a:solidFill>
        </p:spPr>
        <p:txBody>
          <a:bodyPr wrap="square" rtlCol="0">
            <a:spAutoFit/>
          </a:bodyPr>
          <a:lstStyle/>
          <a:p>
            <a:pPr algn="r"/>
            <a:r>
              <a:rPr lang="ar-IQ" sz="3600" b="1" dirty="0"/>
              <a:t>8- توفير بيئة حرة: توفير بيئة تعليمية داعمة حيث يشعر الطلاب بالراحة والثقة لطرح أفكارهم الإبداعية دون خجل او خوف من الفشل . </a:t>
            </a:r>
          </a:p>
          <a:p>
            <a:pPr algn="r"/>
            <a:r>
              <a:rPr lang="ar-IQ" sz="3600" b="1" dirty="0"/>
              <a:t>9- استخدام أساليب تعليمية تفاعلية: مثل الألعاب التعليمية والأنشطة الجماعية والألغاز والاحجيات لتشجيع التفكير الإبداعي.</a:t>
            </a:r>
            <a:endParaRPr lang="en-US" sz="3600" b="1" dirty="0"/>
          </a:p>
        </p:txBody>
      </p:sp>
    </p:spTree>
    <p:extLst>
      <p:ext uri="{BB962C8B-B14F-4D97-AF65-F5344CB8AC3E}">
        <p14:creationId xmlns:p14="http://schemas.microsoft.com/office/powerpoint/2010/main" val="1156375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7E6FFCA-B63F-7108-880A-04E4221590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3202"/>
          </a:xfrm>
        </p:spPr>
      </p:pic>
      <p:sp>
        <p:nvSpPr>
          <p:cNvPr id="7" name="TextBox 6">
            <a:extLst>
              <a:ext uri="{FF2B5EF4-FFF2-40B4-BE49-F238E27FC236}">
                <a16:creationId xmlns:a16="http://schemas.microsoft.com/office/drawing/2014/main" id="{0B41C77F-11D6-634C-A97A-83EE08015EFE}"/>
              </a:ext>
            </a:extLst>
          </p:cNvPr>
          <p:cNvSpPr txBox="1"/>
          <p:nvPr/>
        </p:nvSpPr>
        <p:spPr>
          <a:xfrm>
            <a:off x="648928" y="1312606"/>
            <a:ext cx="3569110" cy="3970318"/>
          </a:xfrm>
          <a:prstGeom prst="rect">
            <a:avLst/>
          </a:prstGeom>
          <a:solidFill>
            <a:schemeClr val="accent2">
              <a:lumMod val="20000"/>
              <a:lumOff val="80000"/>
            </a:schemeClr>
          </a:solidFill>
        </p:spPr>
        <p:txBody>
          <a:bodyPr wrap="square" rtlCol="0">
            <a:spAutoFit/>
          </a:bodyPr>
          <a:lstStyle/>
          <a:p>
            <a:pPr algn="ctr"/>
            <a:r>
              <a:rPr lang="ar-IQ" sz="3600" b="1" dirty="0"/>
              <a:t>10- توفير تغذية راجعة بناءة: توفير تغذية راجعة بناءة للطلاب على أفكارهم الإبداعية لتشجيعهم على الاستمرار في التفكير بشكل مبتكر.</a:t>
            </a:r>
            <a:endParaRPr lang="en-US" sz="3600" b="1" dirty="0"/>
          </a:p>
        </p:txBody>
      </p:sp>
    </p:spTree>
    <p:extLst>
      <p:ext uri="{BB962C8B-B14F-4D97-AF65-F5344CB8AC3E}">
        <p14:creationId xmlns:p14="http://schemas.microsoft.com/office/powerpoint/2010/main" val="2728199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2">
            <a:lumMod val="20000"/>
            <a:lumOff val="80000"/>
          </a:schemeClr>
        </a:solidFill>
      </a:spPr>
      <a:bodyPr wrap="square" rtlCol="0">
        <a:spAutoFit/>
      </a:bodyPr>
      <a:lstStyle>
        <a:defPPr algn="ctr">
          <a:defRPr sz="3600"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605</Words>
  <Application>Microsoft Office PowerPoint</Application>
  <PresentationFormat>Widescreen</PresentationFormat>
  <Paragraphs>30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DroidArabicKufi-Regular</vt:lpstr>
      <vt:lpstr>Monotype Koufi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tiba mustafa</dc:creator>
  <cp:lastModifiedBy>tiba mustafa</cp:lastModifiedBy>
  <cp:revision>6</cp:revision>
  <dcterms:created xsi:type="dcterms:W3CDTF">2025-02-16T16:42:18Z</dcterms:created>
  <dcterms:modified xsi:type="dcterms:W3CDTF">2025-02-16T18:51:26Z</dcterms:modified>
</cp:coreProperties>
</file>