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0" r:id="rId2"/>
    <p:sldId id="285" r:id="rId3"/>
    <p:sldId id="286" r:id="rId4"/>
    <p:sldId id="270" r:id="rId5"/>
    <p:sldId id="281" r:id="rId6"/>
    <p:sldId id="282" r:id="rId7"/>
    <p:sldId id="263" r:id="rId8"/>
    <p:sldId id="264" r:id="rId9"/>
    <p:sldId id="287" r:id="rId10"/>
    <p:sldId id="265" r:id="rId11"/>
    <p:sldId id="266" r:id="rId12"/>
    <p:sldId id="267" r:id="rId13"/>
    <p:sldId id="269" r:id="rId14"/>
    <p:sldId id="283" r:id="rId15"/>
    <p:sldId id="277" r:id="rId16"/>
    <p:sldId id="272" r:id="rId17"/>
    <p:sldId id="273" r:id="rId18"/>
    <p:sldId id="274" r:id="rId19"/>
    <p:sldId id="278" r:id="rId20"/>
    <p:sldId id="28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6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DE16B6B-EE32-4C22-80C4-5458B692B4FA}" type="datetimeFigureOut">
              <a:rPr lang="ar-IQ" smtClean="0"/>
              <a:t>25/10/1446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D4CDE5-2C63-44CD-A60C-B06D542F9E1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78690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4CDE5-2C63-44CD-A60C-B06D542F9E1A}" type="slidenum">
              <a:rPr lang="ar-IQ" smtClean="0"/>
              <a:t>5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0851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4CDE5-2C63-44CD-A60C-B06D542F9E1A}" type="slidenum">
              <a:rPr lang="ar-IQ" smtClean="0"/>
              <a:t>8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08883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40162"/>
          </a:xfrm>
        </p:spPr>
        <p:txBody>
          <a:bodyPr>
            <a:noAutofit/>
          </a:bodyPr>
          <a:lstStyle/>
          <a:p>
            <a:r>
              <a:rPr lang="ar-IQ" sz="3200" b="1" dirty="0" smtClean="0">
                <a:solidFill>
                  <a:srgbClr val="FF0000"/>
                </a:solidFill>
                <a:latin typeface="Andalus" panose="02020603050405020304" pitchFamily="18" charset="-78"/>
              </a:rPr>
              <a:t>المحاضرة العلمية ضمن منهاج وحدة  التعليم المستمر</a:t>
            </a:r>
            <a:r>
              <a:rPr lang="ar-IQ" sz="72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ar-IQ" sz="72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IQ" sz="72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المضار الصحية للأفراط في تناول الكربوهيدرات</a:t>
            </a:r>
            <a:br>
              <a:rPr lang="ar-IQ" sz="72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IQ" b="1" dirty="0" smtClean="0">
                <a:solidFill>
                  <a:srgbClr val="FF0000"/>
                </a:solidFill>
                <a:latin typeface="Andalus" panose="02020603050405020304" pitchFamily="18" charset="-78"/>
              </a:rPr>
              <a:t>يلقيها :</a:t>
            </a:r>
            <a:endParaRPr lang="ar-IQ" b="1" dirty="0">
              <a:solidFill>
                <a:srgbClr val="FF0000"/>
              </a:solidFill>
              <a:latin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724399"/>
            <a:ext cx="8229600" cy="214448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ar-IQ" sz="4400" b="1" dirty="0" smtClean="0">
                <a:solidFill>
                  <a:srgbClr val="92D050"/>
                </a:solidFill>
                <a:latin typeface="Aharoni" panose="02010803020104030203" pitchFamily="2" charset="-79"/>
              </a:rPr>
              <a:t>استاذ مساعد د. ماجد جودة الساعدي </a:t>
            </a:r>
          </a:p>
          <a:p>
            <a:pPr marL="0" indent="0" algn="ctr">
              <a:buNone/>
            </a:pPr>
            <a:r>
              <a:rPr lang="ar-IQ" sz="4800" b="1" dirty="0" smtClean="0">
                <a:solidFill>
                  <a:srgbClr val="FF0000"/>
                </a:solidFill>
              </a:rPr>
              <a:t>فرع الصحة العامة - كلية الطب البيطري – جامعة بغداد </a:t>
            </a:r>
            <a:endParaRPr lang="ar-IQ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123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IQ" sz="4000" b="1" dirty="0">
                <a:solidFill>
                  <a:srgbClr val="FF0000"/>
                </a:solidFill>
              </a:rPr>
              <a:t>3. </a:t>
            </a:r>
            <a:r>
              <a:rPr lang="ar-IQ" sz="4000" b="1" dirty="0" smtClean="0">
                <a:solidFill>
                  <a:srgbClr val="FF0000"/>
                </a:solidFill>
              </a:rPr>
              <a:t>امراض </a:t>
            </a:r>
            <a:r>
              <a:rPr lang="ar-IQ" sz="4000" b="1" dirty="0">
                <a:solidFill>
                  <a:srgbClr val="FF0000"/>
                </a:solidFill>
              </a:rPr>
              <a:t>القلب </a:t>
            </a:r>
            <a:r>
              <a:rPr lang="ar-IQ" sz="4000" b="1" dirty="0" smtClean="0">
                <a:solidFill>
                  <a:srgbClr val="FF0000"/>
                </a:solidFill>
              </a:rPr>
              <a:t>والشرايين</a:t>
            </a:r>
            <a:r>
              <a:rPr lang="ar-IQ" sz="4000" b="1" dirty="0">
                <a:solidFill>
                  <a:srgbClr val="333333"/>
                </a:solidFill>
                <a:latin typeface="Arial"/>
                <a:ea typeface="+mn-ea"/>
                <a:cs typeface="Arial"/>
              </a:rPr>
              <a:t> </a:t>
            </a:r>
            <a:r>
              <a:rPr lang="ar-IQ" sz="4000" b="1" dirty="0" smtClean="0">
                <a:solidFill>
                  <a:srgbClr val="333333"/>
                </a:solidFill>
                <a:latin typeface="Arial"/>
                <a:ea typeface="+mn-ea"/>
                <a:cs typeface="Arial"/>
              </a:rPr>
              <a:t>(زيادة الكولسترول):</a:t>
            </a:r>
            <a:endParaRPr lang="ar-IQ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ar-IQ" dirty="0"/>
              <a:t>	</a:t>
            </a:r>
            <a:r>
              <a:rPr lang="ar-IQ" b="1" dirty="0" smtClean="0">
                <a:solidFill>
                  <a:srgbClr val="333333"/>
                </a:solidFill>
                <a:latin typeface="Arial"/>
              </a:rPr>
              <a:t>يمكن </a:t>
            </a:r>
            <a:r>
              <a:rPr lang="ar-IQ" b="1" dirty="0">
                <a:solidFill>
                  <a:srgbClr val="333333"/>
                </a:solidFill>
                <a:latin typeface="Arial"/>
              </a:rPr>
              <a:t>أن يؤدي تناول الكثير من الكربوهيدرات أيضًا إلى زيادة مستويات </a:t>
            </a:r>
            <a:r>
              <a:rPr lang="ar-IQ" b="1" dirty="0" smtClean="0">
                <a:solidFill>
                  <a:srgbClr val="333333"/>
                </a:solidFill>
                <a:latin typeface="Arial"/>
              </a:rPr>
              <a:t>(</a:t>
            </a:r>
            <a:r>
              <a:rPr lang="ar-IQ" b="1" dirty="0">
                <a:solidFill>
                  <a:srgbClr val="333333"/>
                </a:solidFill>
                <a:latin typeface="Arial"/>
              </a:rPr>
              <a:t>الدهون الثلاثية) و</a:t>
            </a:r>
            <a:r>
              <a:rPr lang="ar-IQ" b="1" dirty="0" smtClean="0">
                <a:solidFill>
                  <a:srgbClr val="333333"/>
                </a:solidFill>
                <a:latin typeface="Arial"/>
              </a:rPr>
              <a:t> </a:t>
            </a:r>
            <a:r>
              <a:rPr lang="ar-IQ" b="1" dirty="0">
                <a:solidFill>
                  <a:srgbClr val="333333"/>
                </a:solidFill>
                <a:latin typeface="Arial"/>
              </a:rPr>
              <a:t>الكوليسترول الضار </a:t>
            </a:r>
            <a:r>
              <a:rPr lang="ar-IQ" b="1" dirty="0" smtClean="0">
                <a:solidFill>
                  <a:srgbClr val="333333"/>
                </a:solidFill>
                <a:latin typeface="Arial"/>
              </a:rPr>
              <a:t>في </a:t>
            </a:r>
            <a:r>
              <a:rPr lang="ar-IQ" b="1" dirty="0">
                <a:solidFill>
                  <a:srgbClr val="333333"/>
                </a:solidFill>
                <a:latin typeface="Arial"/>
              </a:rPr>
              <a:t>الدم والذي يمكن أن يؤدي إلى الإصابة بأمراض </a:t>
            </a:r>
            <a:r>
              <a:rPr lang="ar-IQ" b="1" dirty="0" smtClean="0">
                <a:solidFill>
                  <a:srgbClr val="333333"/>
                </a:solidFill>
                <a:latin typeface="Arial"/>
              </a:rPr>
              <a:t>القلب وتصلب الشرايين </a:t>
            </a:r>
            <a:r>
              <a:rPr lang="ar-IQ" b="1" dirty="0" err="1" smtClean="0">
                <a:solidFill>
                  <a:srgbClr val="333333"/>
                </a:solidFill>
                <a:latin typeface="Arial"/>
              </a:rPr>
              <a:t>نتيحة</a:t>
            </a:r>
            <a:r>
              <a:rPr lang="ar-IQ" b="1" dirty="0" smtClean="0">
                <a:solidFill>
                  <a:srgbClr val="333333"/>
                </a:solidFill>
                <a:latin typeface="Arial"/>
              </a:rPr>
              <a:t> ترسبه على </a:t>
            </a:r>
            <a:r>
              <a:rPr lang="ar-IQ" b="1" dirty="0" err="1" smtClean="0">
                <a:solidFill>
                  <a:srgbClr val="333333"/>
                </a:solidFill>
                <a:latin typeface="Arial"/>
              </a:rPr>
              <a:t>على</a:t>
            </a:r>
            <a:r>
              <a:rPr lang="ar-IQ" b="1" dirty="0" smtClean="0">
                <a:solidFill>
                  <a:srgbClr val="333333"/>
                </a:solidFill>
                <a:latin typeface="Arial"/>
              </a:rPr>
              <a:t> سطوحها  </a:t>
            </a:r>
          </a:p>
          <a:p>
            <a:pPr marL="0" indent="0" algn="just">
              <a:buNone/>
            </a:pPr>
            <a:r>
              <a:rPr lang="ar-IQ" b="1" dirty="0" smtClean="0">
                <a:solidFill>
                  <a:srgbClr val="FF0000"/>
                </a:solidFill>
              </a:rPr>
              <a:t>	</a:t>
            </a:r>
          </a:p>
          <a:p>
            <a:pPr marL="0" indent="0" algn="r">
              <a:buNone/>
            </a:pPr>
            <a:r>
              <a:rPr lang="ar-IQ" b="1" dirty="0" smtClean="0">
                <a:solidFill>
                  <a:srgbClr val="FF0000"/>
                </a:solidFill>
              </a:rPr>
              <a:t>حيث أكدت </a:t>
            </a:r>
            <a:r>
              <a:rPr lang="ar-IQ" b="1" dirty="0" err="1" smtClean="0">
                <a:solidFill>
                  <a:srgbClr val="FF0000"/>
                </a:solidFill>
              </a:rPr>
              <a:t>درسات</a:t>
            </a:r>
            <a:r>
              <a:rPr lang="ar-IQ" b="1" dirty="0" smtClean="0">
                <a:solidFill>
                  <a:srgbClr val="FF0000"/>
                </a:solidFill>
              </a:rPr>
              <a:t> وبحوث </a:t>
            </a:r>
            <a:r>
              <a:rPr lang="ar-IQ" b="1" dirty="0" err="1" smtClean="0">
                <a:solidFill>
                  <a:srgbClr val="FF0000"/>
                </a:solidFill>
              </a:rPr>
              <a:t>لى</a:t>
            </a:r>
            <a:r>
              <a:rPr lang="ar-IQ" b="1" dirty="0" smtClean="0">
                <a:solidFill>
                  <a:srgbClr val="FF0000"/>
                </a:solidFill>
              </a:rPr>
              <a:t>  عديدة </a:t>
            </a:r>
            <a:r>
              <a:rPr lang="ar-IQ" b="1" dirty="0" err="1" smtClean="0">
                <a:solidFill>
                  <a:srgbClr val="FF0000"/>
                </a:solidFill>
              </a:rPr>
              <a:t>اأن</a:t>
            </a:r>
            <a:r>
              <a:rPr lang="ar-IQ" b="1" dirty="0" smtClean="0">
                <a:solidFill>
                  <a:srgbClr val="FF0000"/>
                </a:solidFill>
              </a:rPr>
              <a:t> استهلاك </a:t>
            </a:r>
            <a:r>
              <a:rPr lang="ar-IQ" b="1" dirty="0">
                <a:solidFill>
                  <a:srgbClr val="FF0000"/>
                </a:solidFill>
              </a:rPr>
              <a:t>السكر المضاف </a:t>
            </a:r>
            <a:r>
              <a:rPr lang="ar-IQ" b="1" dirty="0" smtClean="0">
                <a:solidFill>
                  <a:srgbClr val="FF0000"/>
                </a:solidFill>
              </a:rPr>
              <a:t>للأغذية بكثرة </a:t>
            </a:r>
            <a:r>
              <a:rPr lang="ar-IQ" b="1" dirty="0">
                <a:solidFill>
                  <a:srgbClr val="FF0000"/>
                </a:solidFill>
              </a:rPr>
              <a:t>يرتبط بزيادة خطر </a:t>
            </a:r>
            <a:r>
              <a:rPr lang="ar-IQ" b="1" dirty="0" smtClean="0">
                <a:solidFill>
                  <a:srgbClr val="FF0000"/>
                </a:solidFill>
              </a:rPr>
              <a:t>الاصابة و الوفاة </a:t>
            </a:r>
            <a:r>
              <a:rPr lang="ar-IQ" b="1" dirty="0">
                <a:solidFill>
                  <a:srgbClr val="FF0000"/>
                </a:solidFill>
              </a:rPr>
              <a:t>بأمراض </a:t>
            </a:r>
            <a:r>
              <a:rPr lang="ar-IQ" b="1" dirty="0" smtClean="0">
                <a:solidFill>
                  <a:srgbClr val="FF0000"/>
                </a:solidFill>
              </a:rPr>
              <a:t>القلب و الشرايين الامر الذي يجعل </a:t>
            </a:r>
            <a:r>
              <a:rPr lang="ar-IQ" b="1" dirty="0">
                <a:solidFill>
                  <a:srgbClr val="FF0000"/>
                </a:solidFill>
              </a:rPr>
              <a:t>شرايين القلب </a:t>
            </a:r>
            <a:r>
              <a:rPr lang="ar-IQ" b="1" dirty="0" smtClean="0">
                <a:solidFill>
                  <a:srgbClr val="FF0000"/>
                </a:solidFill>
              </a:rPr>
              <a:t>تتضيق  و يخلق صعوبة في  </a:t>
            </a:r>
            <a:r>
              <a:rPr lang="ar-IQ" b="1" dirty="0">
                <a:solidFill>
                  <a:srgbClr val="FF0000"/>
                </a:solidFill>
              </a:rPr>
              <a:t>تدفق الدم </a:t>
            </a:r>
            <a:r>
              <a:rPr lang="ar-IQ" b="1" dirty="0" smtClean="0">
                <a:solidFill>
                  <a:srgbClr val="FF0000"/>
                </a:solidFill>
              </a:rPr>
              <a:t>و ارتفاع الضغط الشرياني </a:t>
            </a:r>
            <a:r>
              <a:rPr lang="ar-IQ" b="1" dirty="0">
                <a:solidFill>
                  <a:srgbClr val="FF0000"/>
                </a:solidFill>
              </a:rPr>
              <a:t> </a:t>
            </a:r>
            <a:r>
              <a:rPr lang="ar-IQ" b="1" dirty="0" smtClean="0">
                <a:solidFill>
                  <a:srgbClr val="FF0000"/>
                </a:solidFill>
              </a:rPr>
              <a:t>والذي </a:t>
            </a:r>
            <a:r>
              <a:rPr lang="ar-IQ" b="1" dirty="0">
                <a:solidFill>
                  <a:srgbClr val="FF0000"/>
                </a:solidFill>
              </a:rPr>
              <a:t>يزيد </a:t>
            </a:r>
            <a:r>
              <a:rPr lang="ar-IQ" b="1" dirty="0" smtClean="0">
                <a:solidFill>
                  <a:srgbClr val="FF0000"/>
                </a:solidFill>
              </a:rPr>
              <a:t> </a:t>
            </a:r>
            <a:r>
              <a:rPr lang="ar-IQ" b="1" dirty="0">
                <a:solidFill>
                  <a:srgbClr val="FF0000"/>
                </a:solidFill>
              </a:rPr>
              <a:t>من فرص الإصابة </a:t>
            </a:r>
            <a:r>
              <a:rPr lang="ar-IQ" b="1" dirty="0" smtClean="0">
                <a:solidFill>
                  <a:srgbClr val="FF0000"/>
                </a:solidFill>
              </a:rPr>
              <a:t>بالنوبات القلبية </a:t>
            </a:r>
            <a:r>
              <a:rPr lang="ar-IQ" b="1" dirty="0">
                <a:solidFill>
                  <a:srgbClr val="FF0000"/>
                </a:solidFill>
              </a:rPr>
              <a:t>أو </a:t>
            </a:r>
            <a:r>
              <a:rPr lang="ar-IQ" b="1" dirty="0" smtClean="0">
                <a:solidFill>
                  <a:srgbClr val="FF0000"/>
                </a:solidFill>
              </a:rPr>
              <a:t>السكتات  الدماغية</a:t>
            </a:r>
            <a:r>
              <a:rPr lang="ar-IQ" dirty="0" smtClean="0"/>
              <a:t>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50652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smtClean="0">
                <a:solidFill>
                  <a:srgbClr val="FF0000"/>
                </a:solidFill>
              </a:rPr>
              <a:t> :</a:t>
            </a:r>
            <a:r>
              <a:rPr lang="ar-IQ" b="1" dirty="0" smtClean="0">
                <a:solidFill>
                  <a:srgbClr val="FF0000"/>
                </a:solidFill>
              </a:rPr>
              <a:t>4</a:t>
            </a:r>
            <a:r>
              <a:rPr lang="ar-IQ" b="1" dirty="0">
                <a:solidFill>
                  <a:srgbClr val="FF0000"/>
                </a:solidFill>
              </a:rPr>
              <a:t>. </a:t>
            </a:r>
            <a:r>
              <a:rPr lang="ar-IQ" b="1" dirty="0" err="1">
                <a:solidFill>
                  <a:srgbClr val="FF0000"/>
                </a:solidFill>
              </a:rPr>
              <a:t>ضطرابات</a:t>
            </a:r>
            <a:r>
              <a:rPr lang="ar-IQ" b="1" dirty="0">
                <a:solidFill>
                  <a:srgbClr val="FF0000"/>
                </a:solidFill>
              </a:rPr>
              <a:t> الجهاز الهضمي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IQ" dirty="0" smtClean="0"/>
              <a:t>		</a:t>
            </a:r>
            <a:r>
              <a:rPr lang="ar-IQ" sz="5100" b="1" dirty="0" smtClean="0">
                <a:solidFill>
                  <a:srgbClr val="FF0000"/>
                </a:solidFill>
              </a:rPr>
              <a:t>الإفراط في الكربوهيدرات المكررة يؤدي إلى نقص الألياف، ما يسبب الإمساك المزمن واضطراب في توازن بكتيريا </a:t>
            </a:r>
            <a:r>
              <a:rPr lang="ar-IQ" sz="5100" dirty="0" smtClean="0">
                <a:solidFill>
                  <a:srgbClr val="FF0000"/>
                </a:solidFill>
              </a:rPr>
              <a:t>الأمعاء</a:t>
            </a:r>
            <a:r>
              <a:rPr lang="ar-IQ" sz="4800" dirty="0" smtClean="0">
                <a:solidFill>
                  <a:srgbClr val="FF0000"/>
                </a:solidFill>
              </a:rPr>
              <a:t>.</a:t>
            </a:r>
            <a:r>
              <a:rPr lang="ar-IQ" dirty="0" smtClean="0"/>
              <a:t>		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12875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>
                <a:solidFill>
                  <a:srgbClr val="FF0000"/>
                </a:solidFill>
              </a:rPr>
              <a:t>5. لتأثيرات العصبية والنفسية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00050" lvl="1" indent="0" algn="r">
              <a:buNone/>
            </a:pPr>
            <a:r>
              <a:rPr lang="ar-IQ" dirty="0"/>
              <a:t>		</a:t>
            </a:r>
            <a:r>
              <a:rPr lang="ar-IQ" dirty="0" smtClean="0"/>
              <a:t> </a:t>
            </a:r>
            <a:r>
              <a:rPr lang="ar-IQ" sz="4400" b="1" dirty="0">
                <a:solidFill>
                  <a:srgbClr val="FF0000"/>
                </a:solidFill>
              </a:rPr>
              <a:t>ارتفاع وهبوط سكر الدم السريع يؤثر على المزاج </a:t>
            </a:r>
            <a:r>
              <a:rPr lang="ar-IQ" sz="4400" b="1" dirty="0" smtClean="0">
                <a:solidFill>
                  <a:srgbClr val="FF0000"/>
                </a:solidFill>
              </a:rPr>
              <a:t>قلة  التركيز</a:t>
            </a:r>
            <a:r>
              <a:rPr lang="ar-IQ" sz="4400" b="1" dirty="0">
                <a:solidFill>
                  <a:srgbClr val="FF0000"/>
                </a:solidFill>
              </a:rPr>
              <a:t>، وقد يرتبط بالاكتئاب </a:t>
            </a:r>
            <a:r>
              <a:rPr lang="ar-IQ" sz="4400" b="1" dirty="0" err="1" smtClean="0">
                <a:solidFill>
                  <a:srgbClr val="FF0000"/>
                </a:solidFill>
              </a:rPr>
              <a:t>والقلق.</a:t>
            </a:r>
            <a:r>
              <a:rPr lang="ar-IQ" sz="4400" b="1" dirty="0" err="1" smtClean="0">
                <a:solidFill>
                  <a:srgbClr val="333333"/>
                </a:solidFill>
                <a:latin typeface="Arial"/>
              </a:rPr>
              <a:t>التعب</a:t>
            </a:r>
            <a:r>
              <a:rPr lang="ar-IQ" sz="4400" b="1" dirty="0" smtClean="0">
                <a:solidFill>
                  <a:srgbClr val="333333"/>
                </a:solidFill>
                <a:latin typeface="Arial"/>
              </a:rPr>
              <a:t> والخمول </a:t>
            </a:r>
          </a:p>
          <a:p>
            <a:pPr marL="400050" lvl="1" indent="0" algn="r">
              <a:buNone/>
            </a:pPr>
            <a:r>
              <a:rPr lang="en-US" sz="4400" b="1" dirty="0" smtClean="0">
                <a:solidFill>
                  <a:srgbClr val="333333"/>
                </a:solidFill>
                <a:latin typeface="Arial"/>
              </a:rPr>
              <a:t>:</a:t>
            </a:r>
            <a:r>
              <a:rPr lang="ar-IQ" sz="4400" b="1" dirty="0" smtClean="0">
                <a:solidFill>
                  <a:srgbClr val="333333"/>
                </a:solidFill>
                <a:latin typeface="Arial"/>
              </a:rPr>
              <a:t>وخاصة في النساء الحوامل</a:t>
            </a:r>
            <a:r>
              <a:rPr lang="ar-IQ" sz="4400" b="1" dirty="0">
                <a:solidFill>
                  <a:srgbClr val="333333"/>
                </a:solidFill>
                <a:latin typeface="Arial"/>
              </a:rPr>
              <a:t> </a:t>
            </a:r>
          </a:p>
          <a:p>
            <a:pPr marL="400050" lvl="1" indent="0">
              <a:buNone/>
            </a:pPr>
            <a:r>
              <a:rPr lang="ar-IQ" sz="4400" b="1" dirty="0" smtClean="0">
                <a:solidFill>
                  <a:srgbClr val="333333"/>
                </a:solidFill>
                <a:latin typeface="Arial"/>
              </a:rPr>
              <a:t>يضيف </a:t>
            </a:r>
            <a:r>
              <a:rPr lang="ar-IQ" sz="4400" b="1" dirty="0">
                <a:solidFill>
                  <a:srgbClr val="333333"/>
                </a:solidFill>
                <a:latin typeface="Arial"/>
              </a:rPr>
              <a:t>الحمل </a:t>
            </a:r>
            <a:r>
              <a:rPr lang="ar-IQ" sz="4400" b="1" dirty="0" smtClean="0">
                <a:solidFill>
                  <a:srgbClr val="333333"/>
                </a:solidFill>
                <a:latin typeface="Arial"/>
              </a:rPr>
              <a:t>نفسة  </a:t>
            </a:r>
            <a:r>
              <a:rPr lang="ar-IQ" sz="4400" b="1" dirty="0">
                <a:solidFill>
                  <a:srgbClr val="333333"/>
                </a:solidFill>
                <a:latin typeface="Arial"/>
              </a:rPr>
              <a:t>عامل </a:t>
            </a:r>
            <a:r>
              <a:rPr lang="ar-IQ" sz="4400" b="1" dirty="0" smtClean="0">
                <a:solidFill>
                  <a:srgbClr val="333333"/>
                </a:solidFill>
                <a:latin typeface="Arial"/>
              </a:rPr>
              <a:t>إجهاد ،اضافة الى </a:t>
            </a:r>
            <a:r>
              <a:rPr lang="ar-IQ" sz="4400" b="1" dirty="0" err="1" smtClean="0">
                <a:solidFill>
                  <a:srgbClr val="333333"/>
                </a:solidFill>
                <a:latin typeface="Arial"/>
              </a:rPr>
              <a:t>مرورالام</a:t>
            </a:r>
            <a:r>
              <a:rPr lang="ar-IQ" sz="4400" b="1" dirty="0" smtClean="0">
                <a:solidFill>
                  <a:srgbClr val="333333"/>
                </a:solidFill>
                <a:latin typeface="Arial"/>
              </a:rPr>
              <a:t>  بالعديد من </a:t>
            </a:r>
            <a:r>
              <a:rPr lang="ar-IQ" sz="4400" b="1" dirty="0">
                <a:solidFill>
                  <a:srgbClr val="333333"/>
                </a:solidFill>
                <a:latin typeface="Arial"/>
              </a:rPr>
              <a:t>التغييرات الهرمونية، وإذا </a:t>
            </a:r>
            <a:r>
              <a:rPr lang="ar-IQ" sz="4400" b="1" dirty="0" smtClean="0">
                <a:solidFill>
                  <a:srgbClr val="333333"/>
                </a:solidFill>
                <a:latin typeface="Arial"/>
              </a:rPr>
              <a:t>صاحبة تناول  </a:t>
            </a:r>
            <a:r>
              <a:rPr lang="ar-IQ" sz="4400" b="1" dirty="0">
                <a:solidFill>
                  <a:srgbClr val="333333"/>
                </a:solidFill>
                <a:latin typeface="Arial"/>
              </a:rPr>
              <a:t>الكثير من الكربوهيدرات في ذلك الوقت ، فقد يؤدي ذلك إلى </a:t>
            </a:r>
            <a:r>
              <a:rPr lang="ar-IQ" sz="4400" b="1" dirty="0" smtClean="0">
                <a:solidFill>
                  <a:srgbClr val="333333"/>
                </a:solidFill>
                <a:latin typeface="Arial"/>
              </a:rPr>
              <a:t>تغييرات النفسية  ومزاجية مقلقة والكثير </a:t>
            </a:r>
            <a:r>
              <a:rPr lang="ar-IQ" sz="4400" b="1" dirty="0">
                <a:solidFill>
                  <a:srgbClr val="333333"/>
                </a:solidFill>
                <a:latin typeface="Arial"/>
              </a:rPr>
              <a:t>من زيادة الوزن</a:t>
            </a:r>
            <a:r>
              <a:rPr lang="ar-IQ" sz="4400" b="1" dirty="0" smtClean="0">
                <a:solidFill>
                  <a:srgbClr val="333333"/>
                </a:solidFill>
                <a:latin typeface="Arial"/>
              </a:rPr>
              <a:t>.</a:t>
            </a:r>
            <a:endParaRPr lang="ar-IQ" sz="4400" b="1" dirty="0">
              <a:solidFill>
                <a:srgbClr val="333333"/>
              </a:solidFill>
              <a:latin typeface="Arial"/>
            </a:endParaRPr>
          </a:p>
          <a:p>
            <a:pPr marL="0" indent="0" algn="r">
              <a:buNone/>
            </a:pPr>
            <a:r>
              <a:rPr lang="ar-IQ" sz="4800" b="1" dirty="0" smtClean="0">
                <a:solidFill>
                  <a:srgbClr val="FF0000"/>
                </a:solidFill>
              </a:rPr>
              <a:t>.</a:t>
            </a:r>
            <a:r>
              <a:rPr lang="ar-IQ" sz="4800" b="1" dirty="0">
                <a:solidFill>
                  <a:srgbClr val="FF0000"/>
                </a:solidFill>
              </a:rPr>
              <a:t>	</a:t>
            </a:r>
            <a:endParaRPr lang="en-US" sz="4800" b="1" dirty="0">
              <a:solidFill>
                <a:srgbClr val="FF0000"/>
              </a:solidFill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97096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 algn="ctr">
              <a:buNone/>
            </a:pPr>
            <a:r>
              <a:rPr lang="ar-IQ" sz="4400" b="1" dirty="0" smtClean="0">
                <a:solidFill>
                  <a:srgbClr val="FF0000"/>
                </a:solidFill>
              </a:rPr>
              <a:t>زيادة </a:t>
            </a:r>
            <a:r>
              <a:rPr lang="ar-IQ" sz="4400" b="1" dirty="0">
                <a:solidFill>
                  <a:srgbClr val="FF0000"/>
                </a:solidFill>
              </a:rPr>
              <a:t>خطر الإصابة ببعض أنواع </a:t>
            </a:r>
            <a:r>
              <a:rPr lang="ar-IQ" sz="4400" b="1" dirty="0" smtClean="0">
                <a:solidFill>
                  <a:srgbClr val="FF0000"/>
                </a:solidFill>
              </a:rPr>
              <a:t>السرطانات</a:t>
            </a:r>
            <a:r>
              <a:rPr lang="ar-IQ" b="1" dirty="0">
                <a:solidFill>
                  <a:srgbClr val="FF0000"/>
                </a:solidFill>
              </a:rPr>
              <a:t>	</a:t>
            </a:r>
            <a:endParaRPr lang="ar-IQ" b="1" dirty="0" smtClean="0">
              <a:solidFill>
                <a:srgbClr val="FF0000"/>
              </a:solidFill>
            </a:endParaRPr>
          </a:p>
          <a:p>
            <a:pPr marL="0" indent="0" algn="just" rtl="1">
              <a:buNone/>
            </a:pPr>
            <a:r>
              <a:rPr lang="ar-IQ" b="1" dirty="0" smtClean="0">
                <a:solidFill>
                  <a:srgbClr val="FF0000"/>
                </a:solidFill>
              </a:rPr>
              <a:t>ال</a:t>
            </a:r>
            <a:r>
              <a:rPr lang="ar-IQ" b="1" dirty="0" smtClean="0"/>
              <a:t>نظام </a:t>
            </a:r>
            <a:r>
              <a:rPr lang="ar-IQ" b="1" dirty="0"/>
              <a:t>الغذائي الغني بالكربوهيدرات المكررة يرفع </a:t>
            </a:r>
            <a:r>
              <a:rPr lang="ar-IQ" b="1" dirty="0" err="1" smtClean="0"/>
              <a:t>الإنسولين</a:t>
            </a:r>
            <a:r>
              <a:rPr lang="ar-IQ" b="1" dirty="0" smtClean="0"/>
              <a:t> مما </a:t>
            </a:r>
            <a:r>
              <a:rPr lang="ar-IQ" b="1" dirty="0"/>
              <a:t>قد يعزز نمو الخلايا </a:t>
            </a:r>
            <a:r>
              <a:rPr lang="ar-IQ" b="1" dirty="0" smtClean="0"/>
              <a:t>السرطانية وفي تحليل علمي  </a:t>
            </a:r>
            <a:r>
              <a:rPr lang="ar-IQ" b="1" dirty="0"/>
              <a:t>نُشر </a:t>
            </a:r>
            <a:r>
              <a:rPr lang="ar-IQ" b="1" dirty="0" smtClean="0"/>
              <a:t>في احدى المجلات العلمية المتخصصة إلى أن الأنظمة </a:t>
            </a:r>
            <a:r>
              <a:rPr lang="ar-IQ" b="1" dirty="0"/>
              <a:t>ذات المؤشر </a:t>
            </a:r>
            <a:r>
              <a:rPr lang="ar-IQ" b="1" dirty="0" err="1"/>
              <a:t>الجلايسيمي</a:t>
            </a:r>
            <a:r>
              <a:rPr lang="ar-IQ" b="1" dirty="0"/>
              <a:t> المرتفع قد ترتبط بسرطان القولون </a:t>
            </a:r>
            <a:r>
              <a:rPr lang="ar-IQ" b="1" dirty="0" smtClean="0"/>
              <a:t>والثدي و البنكرياس و الذي يعتبر اخطر وافتك واسرع انواع السرطانات قضاء على الضحية اذ لا تتجاوز فترة بقاء المصاب سوى 2-4 اسابيع </a:t>
            </a:r>
            <a:endParaRPr lang="ar-IQ" b="1" dirty="0"/>
          </a:p>
        </p:txBody>
      </p:sp>
    </p:spTree>
    <p:extLst>
      <p:ext uri="{BB962C8B-B14F-4D97-AF65-F5344CB8AC3E}">
        <p14:creationId xmlns:p14="http://schemas.microsoft.com/office/powerpoint/2010/main" val="4037563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IQ" sz="6000" b="1" dirty="0" err="1" smtClean="0">
                <a:solidFill>
                  <a:srgbClr val="FF0000"/>
                </a:solidFill>
              </a:rPr>
              <a:t>التاثيرات</a:t>
            </a:r>
            <a:r>
              <a:rPr lang="ar-IQ" sz="6000" b="1" dirty="0" smtClean="0">
                <a:solidFill>
                  <a:srgbClr val="FF0000"/>
                </a:solidFill>
              </a:rPr>
              <a:t> الاجتماعية و النفسية  </a:t>
            </a:r>
            <a:endParaRPr lang="ar-IQ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005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IQ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ان لإفراط </a:t>
            </a:r>
            <a:r>
              <a:rPr lang="ar-IQ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في الكربوهيدرات لا يقتصر ضرره على الجسم فقط، بل يمتد ليؤثر على التفاعل الاجتماعي، </a:t>
            </a:r>
            <a:r>
              <a:rPr lang="ar-IQ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والأداء </a:t>
            </a:r>
            <a:r>
              <a:rPr lang="ar-IQ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النفسي، </a:t>
            </a:r>
            <a:r>
              <a:rPr lang="ar-IQ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والعلاقات</a:t>
            </a:r>
            <a:r>
              <a:rPr lang="ar-IQ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، وحتى الوضع المالي والاجتماعي </a:t>
            </a:r>
            <a:r>
              <a:rPr lang="ar-IQ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للفرد وللأسرة </a:t>
            </a:r>
            <a:r>
              <a:rPr lang="ar-IQ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أو المجتمع ككل. لذلك، التوازن الغذائي ضروري للحفاظ على الصحة العامة والجودة الاجتماعية </a:t>
            </a:r>
            <a:r>
              <a:rPr lang="ar-IQ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للحياة</a:t>
            </a:r>
            <a:endParaRPr lang="ar-IQ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705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 algn="r">
              <a:buNone/>
            </a:pPr>
            <a:r>
              <a:rPr lang="ar-IQ" sz="3600" b="1" dirty="0" smtClean="0">
                <a:solidFill>
                  <a:srgbClr val="FF0000"/>
                </a:solidFill>
              </a:rPr>
              <a:t> </a:t>
            </a:r>
            <a:r>
              <a:rPr lang="ar-IQ" sz="3600" b="1" dirty="0"/>
              <a:t>التأثير على العلاقات الاجتماعية بسبب التغيرات و</a:t>
            </a:r>
            <a:r>
              <a:rPr lang="ar-IQ" sz="3600" b="1" dirty="0" smtClean="0"/>
              <a:t>  التقلبات المزاجية التي تحدث في </a:t>
            </a:r>
            <a:r>
              <a:rPr lang="ar-IQ" sz="3600" b="1" dirty="0"/>
              <a:t>سكر </a:t>
            </a:r>
            <a:r>
              <a:rPr lang="ar-IQ" sz="3600" b="1" dirty="0" smtClean="0"/>
              <a:t>الدم و </a:t>
            </a:r>
            <a:r>
              <a:rPr lang="ar-IQ" sz="3600" b="1" dirty="0"/>
              <a:t>الناتجة عن تناول كميات كبيرة من </a:t>
            </a:r>
            <a:r>
              <a:rPr lang="ar-IQ" sz="3600" b="1" dirty="0" smtClean="0"/>
              <a:t>الكربوهيدرات و التي قد </a:t>
            </a:r>
            <a:r>
              <a:rPr lang="ar-IQ" sz="3600" b="1" dirty="0"/>
              <a:t>تسبب اضطرابات </a:t>
            </a:r>
            <a:r>
              <a:rPr lang="ar-IQ" sz="3600" b="1" dirty="0" smtClean="0"/>
              <a:t>عصبية</a:t>
            </a:r>
            <a:r>
              <a:rPr lang="ar-IQ" sz="3600" b="1" dirty="0"/>
              <a:t>، </a:t>
            </a:r>
            <a:r>
              <a:rPr lang="ar-IQ" sz="3600" b="1" dirty="0" smtClean="0"/>
              <a:t>كالتوتر</a:t>
            </a:r>
            <a:r>
              <a:rPr lang="ar-IQ" sz="3600" b="1" dirty="0"/>
              <a:t>، </a:t>
            </a:r>
            <a:r>
              <a:rPr lang="ar-IQ" sz="3600" b="1" dirty="0" err="1" smtClean="0"/>
              <a:t>والقلق،و</a:t>
            </a:r>
            <a:r>
              <a:rPr lang="ar-IQ" sz="3600" b="1" dirty="0" smtClean="0"/>
              <a:t> الاجهاد العصبي  </a:t>
            </a:r>
            <a:r>
              <a:rPr lang="ar-IQ" sz="3600" b="1" dirty="0"/>
              <a:t>مما يؤثر سلبًا على جودة العلاقات العائلية أو المهنية. </a:t>
            </a:r>
            <a:r>
              <a:rPr lang="ar-IQ" sz="3600" b="1" dirty="0" smtClean="0"/>
              <a:t> حيث وجد ان هناك  </a:t>
            </a:r>
            <a:r>
              <a:rPr lang="ar-IQ" sz="3600" b="1" dirty="0"/>
              <a:t>علاقة بين الاستهلاك العالي للكربوهيدرات البسيطة وزيادة أعراض القلق والاكتئاب، التي بدورها تؤثر على التفاعل الاجتماعي</a:t>
            </a:r>
            <a:r>
              <a:rPr lang="ar-IQ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2939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 algn="r">
              <a:buNone/>
            </a:pPr>
            <a:r>
              <a:rPr lang="ar-IQ" b="1" dirty="0" smtClean="0">
                <a:solidFill>
                  <a:srgbClr val="FF0000"/>
                </a:solidFill>
              </a:rPr>
              <a:t> </a:t>
            </a:r>
            <a:r>
              <a:rPr lang="ar-IQ" b="1" dirty="0"/>
              <a:t>العزلة الاجتماعية المرتبطة بالسمنة ومشكلات </a:t>
            </a:r>
            <a:r>
              <a:rPr lang="ar-IQ" b="1" dirty="0" smtClean="0"/>
              <a:t> </a:t>
            </a:r>
            <a:r>
              <a:rPr lang="ar-IQ" b="1" dirty="0"/>
              <a:t>الذاتية	</a:t>
            </a:r>
            <a:r>
              <a:rPr lang="ar-IQ" b="1" dirty="0" smtClean="0"/>
              <a:t>استهلاك </a:t>
            </a:r>
            <a:r>
              <a:rPr lang="ar-IQ" b="1" dirty="0"/>
              <a:t>	</a:t>
            </a:r>
            <a:r>
              <a:rPr lang="ar-IQ" b="1" dirty="0" smtClean="0"/>
              <a:t> الناتجة من زيادة </a:t>
            </a:r>
            <a:r>
              <a:rPr lang="ar-IQ" b="1" dirty="0"/>
              <a:t>الوزن </a:t>
            </a:r>
            <a:r>
              <a:rPr lang="ar-IQ" b="1" dirty="0" smtClean="0"/>
              <a:t>بسبب  الإفراط   </a:t>
            </a:r>
            <a:r>
              <a:rPr lang="ar-IQ" b="1" dirty="0"/>
              <a:t>الكربوهيدرات </a:t>
            </a:r>
            <a:r>
              <a:rPr lang="ar-IQ" b="1" dirty="0" smtClean="0"/>
              <a:t>و التي قد </a:t>
            </a:r>
            <a:r>
              <a:rPr lang="ar-IQ" b="1" dirty="0"/>
              <a:t>تؤدي إلى مشاكل نفسية تتعلق بانخفاض تقدير الذات، </a:t>
            </a:r>
            <a:r>
              <a:rPr lang="ar-IQ" b="1" dirty="0" smtClean="0"/>
              <a:t>و الخجل </a:t>
            </a:r>
            <a:r>
              <a:rPr lang="ar-IQ" b="1" dirty="0"/>
              <a:t>الاجتماعي، بل وحتى الانسحاب من الحياة الاجتماعية.</a:t>
            </a:r>
            <a:r>
              <a:rPr lang="ar-IQ" b="1" dirty="0">
                <a:solidFill>
                  <a:srgbClr val="FF0000"/>
                </a:solidFill>
              </a:rPr>
              <a:t>	</a:t>
            </a:r>
            <a:endParaRPr lang="ar-IQ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346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 algn="just">
              <a:buNone/>
            </a:pPr>
            <a:r>
              <a:rPr lang="ar-IQ" sz="3600" b="1" dirty="0" smtClean="0">
                <a:solidFill>
                  <a:srgbClr val="FF0000"/>
                </a:solidFill>
              </a:rPr>
              <a:t>التأثيرات الاقتصادية </a:t>
            </a:r>
            <a:r>
              <a:rPr lang="ar-IQ" sz="3600" b="1" dirty="0">
                <a:solidFill>
                  <a:srgbClr val="FF0000"/>
                </a:solidFill>
              </a:rPr>
              <a:t>المرتبطة بالأمراض </a:t>
            </a:r>
            <a:r>
              <a:rPr lang="ar-IQ" sz="3600" b="1" dirty="0" smtClean="0">
                <a:solidFill>
                  <a:srgbClr val="FF0000"/>
                </a:solidFill>
              </a:rPr>
              <a:t>المزمنة</a:t>
            </a:r>
            <a:r>
              <a:rPr lang="ar-IQ" sz="3600" b="1" dirty="0">
                <a:solidFill>
                  <a:srgbClr val="FF0000"/>
                </a:solidFill>
              </a:rPr>
              <a:t>		</a:t>
            </a:r>
            <a:r>
              <a:rPr lang="ar-IQ" sz="3600" b="1" dirty="0" smtClean="0">
                <a:solidFill>
                  <a:srgbClr val="FF00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ar-IQ" sz="3600" b="1" dirty="0" smtClean="0"/>
              <a:t>الأمراض </a:t>
            </a:r>
            <a:r>
              <a:rPr lang="ar-IQ" sz="3600" b="1" dirty="0"/>
              <a:t>المزمنة الناتجة عن استهلاك الكربوهيدرات بشكل مفرط مثل السكري والسمنة تؤدي إلى عبء مالي وصحي، ما قد يسبب ضغوطًا داخل الأسرة </a:t>
            </a:r>
            <a:r>
              <a:rPr lang="ar-IQ" sz="3600" b="1" dirty="0" smtClean="0"/>
              <a:t>أو </a:t>
            </a:r>
            <a:r>
              <a:rPr lang="ar-IQ" sz="3600" b="1" dirty="0"/>
              <a:t>بيئة العمل.				</a:t>
            </a:r>
            <a:endParaRPr lang="ar-IQ" sz="3600" b="1" dirty="0" smtClean="0"/>
          </a:p>
          <a:p>
            <a:pPr marL="0" indent="0" algn="just">
              <a:buNone/>
            </a:pPr>
            <a:r>
              <a:rPr lang="ar-IQ" sz="3600" b="1" dirty="0" smtClean="0"/>
              <a:t>وفي تقرير علمي اكد أن </a:t>
            </a:r>
            <a:r>
              <a:rPr lang="ar-IQ" sz="3600" b="1" dirty="0"/>
              <a:t>عبء الأمراض غير السارية (مثل السكري وأمراض القلب) له أثر اقتصادي واجتماعي واسع على الأفراد والعائلات.</a:t>
            </a:r>
            <a:r>
              <a:rPr lang="ar-IQ" b="1" dirty="0"/>
              <a:t>	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11157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>
                <a:solidFill>
                  <a:srgbClr val="3B3E40"/>
                </a:solidFill>
                <a:latin typeface="-apple-system"/>
              </a:rPr>
              <a:t>الخلاصة</a:t>
            </a:r>
            <a:r>
              <a:rPr lang="ar-IQ" b="1" dirty="0">
                <a:solidFill>
                  <a:srgbClr val="3B3E40"/>
                </a:solidFill>
                <a:latin typeface="-apple-system"/>
              </a:rPr>
              <a:t/>
            </a:r>
            <a:br>
              <a:rPr lang="ar-IQ" b="1" dirty="0">
                <a:solidFill>
                  <a:srgbClr val="3B3E40"/>
                </a:solidFill>
                <a:latin typeface="-apple-system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ar-IQ" sz="3900" b="1" dirty="0" smtClean="0">
                <a:solidFill>
                  <a:srgbClr val="FF0000"/>
                </a:solidFill>
                <a:latin typeface="-apple-system"/>
              </a:rPr>
              <a:t>أن </a:t>
            </a:r>
            <a:r>
              <a:rPr lang="ar-IQ" sz="3900" b="1" dirty="0">
                <a:solidFill>
                  <a:srgbClr val="FF0000"/>
                </a:solidFill>
                <a:latin typeface="-apple-system"/>
              </a:rPr>
              <a:t>الكربوهيدرات تعد أحد المصادر </a:t>
            </a:r>
            <a:r>
              <a:rPr lang="ar-IQ" sz="3900" b="1" dirty="0" smtClean="0">
                <a:solidFill>
                  <a:srgbClr val="FF0000"/>
                </a:solidFill>
                <a:latin typeface="-apple-system"/>
              </a:rPr>
              <a:t>الطبيعية الرئيسية </a:t>
            </a:r>
            <a:r>
              <a:rPr lang="ar-IQ" sz="3900" b="1" dirty="0">
                <a:solidFill>
                  <a:srgbClr val="FF0000"/>
                </a:solidFill>
                <a:latin typeface="-apple-system"/>
              </a:rPr>
              <a:t>للطاقة في الجسم، وتوجد في أطعمة </a:t>
            </a:r>
            <a:r>
              <a:rPr lang="ar-IQ" sz="3900" b="1" dirty="0" smtClean="0">
                <a:solidFill>
                  <a:srgbClr val="FF0000"/>
                </a:solidFill>
                <a:latin typeface="-apple-system"/>
              </a:rPr>
              <a:t>اساسية و كثيرة </a:t>
            </a:r>
            <a:r>
              <a:rPr lang="ar-IQ" sz="3900" b="1" dirty="0">
                <a:solidFill>
                  <a:srgbClr val="FF0000"/>
                </a:solidFill>
                <a:latin typeface="-apple-system"/>
              </a:rPr>
              <a:t>وبالرغم من أنها مهمة جداً لصحة الجسم، يجب العلم أن استهلاك كميات هائلة منها من الممكن أن يكون سبب في حدوث بعض الآثار </a:t>
            </a:r>
            <a:r>
              <a:rPr lang="ar-IQ" sz="3900" b="1" dirty="0" smtClean="0">
                <a:solidFill>
                  <a:srgbClr val="FF0000"/>
                </a:solidFill>
                <a:latin typeface="-apple-system"/>
              </a:rPr>
              <a:t>الصحية </a:t>
            </a:r>
            <a:r>
              <a:rPr lang="ar-IQ" sz="3900" b="1" dirty="0" err="1" smtClean="0">
                <a:solidFill>
                  <a:srgbClr val="FF0000"/>
                </a:solidFill>
                <a:latin typeface="-apple-system"/>
              </a:rPr>
              <a:t>السلبية،وعلية</a:t>
            </a:r>
            <a:r>
              <a:rPr lang="ar-IQ" sz="3900" b="1" dirty="0" smtClean="0">
                <a:solidFill>
                  <a:srgbClr val="FF0000"/>
                </a:solidFill>
                <a:latin typeface="-apple-system"/>
              </a:rPr>
              <a:t> يجب تناولها باعتدال دون افراط </a:t>
            </a:r>
            <a:r>
              <a:rPr lang="ar-IQ" sz="3900" b="1" smtClean="0">
                <a:solidFill>
                  <a:srgbClr val="FF0000"/>
                </a:solidFill>
                <a:latin typeface="-apple-system"/>
              </a:rPr>
              <a:t>او تفريط </a:t>
            </a:r>
            <a:r>
              <a:rPr lang="ar-IQ" sz="3900" b="1" dirty="0" smtClean="0">
                <a:solidFill>
                  <a:srgbClr val="FF0000"/>
                </a:solidFill>
                <a:latin typeface="-apple-system"/>
              </a:rPr>
              <a:t>عن الحد اللازم منعا لحصول مثل </a:t>
            </a:r>
            <a:r>
              <a:rPr lang="ar-IQ" sz="3900" b="1" dirty="0" err="1" smtClean="0">
                <a:solidFill>
                  <a:srgbClr val="FF0000"/>
                </a:solidFill>
                <a:latin typeface="-apple-system"/>
              </a:rPr>
              <a:t>هذة</a:t>
            </a:r>
            <a:r>
              <a:rPr lang="ar-IQ" sz="3900" b="1" dirty="0" smtClean="0">
                <a:solidFill>
                  <a:srgbClr val="FF0000"/>
                </a:solidFill>
                <a:latin typeface="-apple-system"/>
              </a:rPr>
              <a:t> </a:t>
            </a:r>
            <a:r>
              <a:rPr lang="ar-IQ" sz="3900" b="1" dirty="0" err="1" smtClean="0">
                <a:solidFill>
                  <a:srgbClr val="FF0000"/>
                </a:solidFill>
                <a:latin typeface="-apple-system"/>
              </a:rPr>
              <a:t>التاثيرات</a:t>
            </a:r>
            <a:r>
              <a:rPr lang="ar-IQ" sz="3900" b="1" dirty="0" smtClean="0">
                <a:solidFill>
                  <a:srgbClr val="FF0000"/>
                </a:solidFill>
                <a:latin typeface="-apple-system"/>
              </a:rPr>
              <a:t> او الحد منها على اضيق نطاق 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95273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009558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IQ" sz="9600" b="1" dirty="0" smtClean="0">
                <a:solidFill>
                  <a:srgbClr val="00B0F0"/>
                </a:solidFill>
              </a:rPr>
              <a:t>شكرا </a:t>
            </a:r>
            <a:r>
              <a:rPr lang="ar-IQ" sz="9600" b="1" dirty="0" err="1" smtClean="0">
                <a:solidFill>
                  <a:srgbClr val="00B0F0"/>
                </a:solidFill>
              </a:rPr>
              <a:t>لاصغائكم</a:t>
            </a:r>
            <a:r>
              <a:rPr lang="ar-IQ" sz="9600" b="1" dirty="0" smtClean="0">
                <a:solidFill>
                  <a:srgbClr val="00B0F0"/>
                </a:solidFill>
              </a:rPr>
              <a:t> </a:t>
            </a:r>
            <a:endParaRPr lang="ar-IQ" sz="9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983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err="1" smtClean="0"/>
              <a:t>الكاربوهيدرات</a:t>
            </a:r>
            <a:r>
              <a:rPr lang="ar-IQ" dirty="0" smtClean="0"/>
              <a:t> الكاملة و </a:t>
            </a:r>
            <a:r>
              <a:rPr lang="ar-IQ" dirty="0" err="1" smtClean="0"/>
              <a:t>المكرره</a:t>
            </a:r>
            <a:endParaRPr lang="ar-IQ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600"/>
            <a:ext cx="8534401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751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b="1" dirty="0" smtClean="0">
                <a:solidFill>
                  <a:srgbClr val="FF0000"/>
                </a:solidFill>
                <a:ea typeface="+mn-ea"/>
                <a:cs typeface="Arial"/>
              </a:rPr>
              <a:t>… </a:t>
            </a:r>
            <a:r>
              <a:rPr lang="ar-IQ" sz="3600" b="1" dirty="0" smtClean="0">
                <a:solidFill>
                  <a:srgbClr val="FF0000"/>
                </a:solidFill>
                <a:ea typeface="+mn-ea"/>
                <a:cs typeface="Arial"/>
              </a:rPr>
              <a:t>الكربوهيدرات ...مالها ...وما عليها ....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92500" lnSpcReduction="10000"/>
          </a:bodyPr>
          <a:lstStyle/>
          <a:p>
            <a:pPr marL="0" indent="0" algn="r" fontAlgn="base">
              <a:buNone/>
            </a:pPr>
            <a:r>
              <a:rPr lang="ar-IQ" sz="3600" b="1" dirty="0" smtClean="0">
                <a:latin typeface="-apple-system"/>
              </a:rPr>
              <a:t>من الجدير بالذكر انه  لا </a:t>
            </a:r>
            <a:r>
              <a:rPr lang="ar-IQ" sz="3600" b="1" dirty="0">
                <a:latin typeface="-apple-system"/>
              </a:rPr>
              <a:t>يوجد  </a:t>
            </a:r>
            <a:r>
              <a:rPr lang="ar-IQ" sz="3600" b="1" dirty="0" smtClean="0">
                <a:latin typeface="-apple-system"/>
              </a:rPr>
              <a:t>للكربوهيدرات عموما أي </a:t>
            </a:r>
            <a:r>
              <a:rPr lang="ar-IQ" sz="3600" b="1" dirty="0">
                <a:latin typeface="-apple-system"/>
              </a:rPr>
              <a:t>أضرار عند تناولها بمعدلات طبيعية وعندما يتم اختيار الأنواع الصحية </a:t>
            </a:r>
            <a:r>
              <a:rPr lang="ar-IQ" sz="3600" b="1" dirty="0" smtClean="0">
                <a:latin typeface="-apple-system"/>
              </a:rPr>
              <a:t>منها كونها مادة عضوية اساسية بالتغذية الصحية السليمة  ، </a:t>
            </a:r>
            <a:r>
              <a:rPr lang="ar-IQ" sz="3600" b="1" dirty="0">
                <a:latin typeface="-apple-system"/>
              </a:rPr>
              <a:t>أما </a:t>
            </a:r>
            <a:r>
              <a:rPr lang="ar-IQ" sz="3600" b="1" dirty="0" smtClean="0">
                <a:latin typeface="-apple-system"/>
              </a:rPr>
              <a:t>عندما يتم الافراط استخدامها  ودون ضوابط  فهنا تبدا المشكلة</a:t>
            </a:r>
            <a:r>
              <a:rPr lang="ar-IQ" sz="3600" b="1" dirty="0">
                <a:latin typeface="-apple-system"/>
              </a:rPr>
              <a:t>	</a:t>
            </a:r>
            <a:r>
              <a:rPr lang="ar-IQ" sz="3600" b="1" dirty="0" smtClean="0">
                <a:latin typeface="-apple-system"/>
              </a:rPr>
              <a:t>حيث </a:t>
            </a:r>
            <a:endParaRPr lang="en-US" sz="3600" b="1" dirty="0"/>
          </a:p>
          <a:p>
            <a:pPr marL="0" lvl="0" indent="0" algn="r">
              <a:buNone/>
            </a:pPr>
            <a:r>
              <a:rPr lang="ar-IQ" sz="3600" b="1" dirty="0" smtClean="0"/>
              <a:t>ان الإكثار </a:t>
            </a:r>
            <a:r>
              <a:rPr lang="ar-IQ" sz="3600" b="1" dirty="0"/>
              <a:t>في </a:t>
            </a:r>
            <a:r>
              <a:rPr lang="ar-IQ" sz="3600" b="1" dirty="0" smtClean="0"/>
              <a:t>تناولها و  </a:t>
            </a:r>
            <a:r>
              <a:rPr lang="ar-IQ" sz="3600" b="1" dirty="0"/>
              <a:t>خاصة الكربوهيدرات البسيطة والمكررة (مثل السكر الأبيض والدقيق </a:t>
            </a:r>
            <a:r>
              <a:rPr lang="ar-IQ" sz="3600" b="1" dirty="0" smtClean="0"/>
              <a:t>الأبيض و المخبوزات و المعجنات )،فعلاوة </a:t>
            </a:r>
            <a:r>
              <a:rPr lang="ar-IQ" sz="3600" b="1" smtClean="0"/>
              <a:t>على التأثيرات </a:t>
            </a:r>
            <a:r>
              <a:rPr lang="ar-IQ" sz="3600" b="1" dirty="0" smtClean="0"/>
              <a:t>السيئة للكلوتين  ترتبط بعدد </a:t>
            </a:r>
            <a:r>
              <a:rPr lang="ar-IQ" sz="3600" b="1" dirty="0"/>
              <a:t>من المخاطر الصحية المثبتة </a:t>
            </a:r>
            <a:r>
              <a:rPr lang="ar-IQ" sz="3600" b="1" dirty="0" smtClean="0"/>
              <a:t>علميًا</a:t>
            </a:r>
            <a:r>
              <a:rPr lang="ar-IQ" sz="3600" b="1" dirty="0" smtClean="0">
                <a:latin typeface="-apple-system"/>
              </a:rPr>
              <a:t>، حيث   </a:t>
            </a:r>
            <a:r>
              <a:rPr lang="ar-IQ" sz="3600" b="1" dirty="0">
                <a:latin typeface="-apple-system"/>
              </a:rPr>
              <a:t>يتم امتصاصها بشكل سريع عن طريق </a:t>
            </a:r>
            <a:r>
              <a:rPr lang="ar-IQ" sz="3600" b="1" dirty="0" smtClean="0">
                <a:latin typeface="-apple-system"/>
              </a:rPr>
              <a:t>الامعاء ، والذي  يسبب </a:t>
            </a:r>
            <a:r>
              <a:rPr lang="ar-IQ" sz="3600" b="1" dirty="0">
                <a:latin typeface="-apple-system"/>
              </a:rPr>
              <a:t>في زيادة مستويات السكر </a:t>
            </a:r>
            <a:r>
              <a:rPr lang="ar-IQ" sz="3600" b="1" dirty="0" smtClean="0">
                <a:latin typeface="-apple-system"/>
              </a:rPr>
              <a:t>وهرمون الانسولين في </a:t>
            </a:r>
            <a:r>
              <a:rPr lang="ar-IQ" sz="3600" b="1" dirty="0">
                <a:latin typeface="-apple-system"/>
              </a:rPr>
              <a:t>الدم بشكل </a:t>
            </a:r>
            <a:r>
              <a:rPr lang="ar-IQ" sz="3600" b="1" dirty="0" smtClean="0">
                <a:latin typeface="-apple-system"/>
              </a:rPr>
              <a:t>فجائي وبمعدلات عالية جدا مصحوبة بارتفاع مستوى هرمون الانسولين الامر الذي يشكل صدمة كبيرة لكل اعضاء الجسم ... </a:t>
            </a:r>
            <a:endParaRPr lang="ar-IQ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217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r"/>
            <a:r>
              <a:rPr lang="ar-IQ" dirty="0" smtClean="0"/>
              <a:t>الالية </a:t>
            </a:r>
            <a:r>
              <a:rPr lang="ar-IQ" dirty="0" err="1" smtClean="0"/>
              <a:t>ال</a:t>
            </a:r>
            <a:r>
              <a:rPr lang="ar-IQ" dirty="0" err="1" smtClean="0"/>
              <a:t>فسلجة</a:t>
            </a:r>
            <a:r>
              <a:rPr lang="ar-IQ" dirty="0" smtClean="0"/>
              <a:t> </a:t>
            </a:r>
            <a:r>
              <a:rPr lang="ar-IQ" dirty="0" err="1"/>
              <a:t>ل</a:t>
            </a:r>
            <a:r>
              <a:rPr lang="ar-IQ" dirty="0" err="1" smtClean="0"/>
              <a:t>لتاثير</a:t>
            </a:r>
            <a:r>
              <a:rPr lang="ar-IQ" dirty="0" smtClean="0"/>
              <a:t> </a:t>
            </a:r>
            <a:r>
              <a:rPr lang="ar-IQ" dirty="0" smtClean="0"/>
              <a:t>:-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85000" lnSpcReduction="10000"/>
          </a:bodyPr>
          <a:lstStyle/>
          <a:p>
            <a:pPr marL="0" indent="0" algn="just" rtl="1">
              <a:buNone/>
            </a:pPr>
            <a:r>
              <a:rPr lang="ar-IQ" b="1" dirty="0" err="1" smtClean="0"/>
              <a:t>عنند</a:t>
            </a:r>
            <a:r>
              <a:rPr lang="ar-IQ" b="1" dirty="0" smtClean="0"/>
              <a:t> </a:t>
            </a:r>
            <a:r>
              <a:rPr lang="ar-IQ" b="1" dirty="0"/>
              <a:t>تناول السكريات:		</a:t>
            </a:r>
            <a:endParaRPr lang="ar-IQ" b="1" dirty="0" smtClean="0"/>
          </a:p>
          <a:p>
            <a:pPr marL="0" indent="0" algn="just" rtl="1">
              <a:buNone/>
            </a:pPr>
            <a:r>
              <a:rPr lang="ar-IQ" b="1" dirty="0" err="1" smtClean="0"/>
              <a:t>بتاثيرارتفاع</a:t>
            </a:r>
            <a:r>
              <a:rPr lang="ar-IQ" b="1" dirty="0" smtClean="0"/>
              <a:t> السكر في الدم يرتفع تلقائيا مستوى هرمون </a:t>
            </a:r>
            <a:r>
              <a:rPr lang="ar-IQ" b="1" dirty="0" err="1" smtClean="0"/>
              <a:t>الدوبامين</a:t>
            </a:r>
            <a:r>
              <a:rPr lang="ar-IQ" b="1" dirty="0" smtClean="0"/>
              <a:t>  و الذي يقوم بتحفيز مركز الرغبة او </a:t>
            </a:r>
            <a:r>
              <a:rPr lang="ar-IQ" b="1" dirty="0" err="1" smtClean="0"/>
              <a:t>مايسمى</a:t>
            </a:r>
            <a:r>
              <a:rPr lang="ar-IQ" b="1" dirty="0" smtClean="0"/>
              <a:t>  </a:t>
            </a:r>
            <a:r>
              <a:rPr lang="ar-IQ" b="1" dirty="0"/>
              <a:t>النواة المتكئة (</a:t>
            </a:r>
            <a:r>
              <a:rPr lang="en-US" b="1" dirty="0"/>
              <a:t>nucleus </a:t>
            </a:r>
            <a:r>
              <a:rPr lang="en-US" b="1" dirty="0" err="1" smtClean="0"/>
              <a:t>accumbens</a:t>
            </a:r>
            <a:r>
              <a:rPr lang="en-US" b="1" dirty="0" smtClean="0"/>
              <a:t> </a:t>
            </a:r>
            <a:r>
              <a:rPr lang="ar-IQ" b="1" dirty="0" smtClean="0"/>
              <a:t> ) وهي </a:t>
            </a:r>
            <a:r>
              <a:rPr lang="ar-IQ" b="1" dirty="0"/>
              <a:t>منطقة رئيسية في “دائرة </a:t>
            </a:r>
            <a:r>
              <a:rPr lang="ar-IQ" b="1" dirty="0" err="1" smtClean="0"/>
              <a:t>المكافأة”في</a:t>
            </a:r>
            <a:r>
              <a:rPr lang="ar-IQ" b="1" dirty="0" smtClean="0"/>
              <a:t> المخ. والتي تتنشط عموما عند </a:t>
            </a:r>
            <a:r>
              <a:rPr lang="ar-IQ" b="1" dirty="0"/>
              <a:t>حصول الإنسان على الطعام الجيد أو المال، كما تنشط عند حصول الشخص على سمعة جيدة </a:t>
            </a:r>
            <a:r>
              <a:rPr lang="ar-IQ" b="1" dirty="0" smtClean="0"/>
              <a:t>واثناء كيل المديح </a:t>
            </a:r>
            <a:r>
              <a:rPr lang="ar-IQ" b="1" dirty="0"/>
              <a:t>لشخصه. </a:t>
            </a:r>
            <a:r>
              <a:rPr lang="ar-IQ" b="1" dirty="0" smtClean="0"/>
              <a:t>وهذه </a:t>
            </a:r>
            <a:r>
              <a:rPr lang="ar-IQ" b="1" dirty="0"/>
              <a:t>الزيادة </a:t>
            </a:r>
            <a:r>
              <a:rPr lang="ar-IQ" b="1" dirty="0" smtClean="0"/>
              <a:t>تعزز </a:t>
            </a:r>
            <a:r>
              <a:rPr lang="ar-IQ" b="1" dirty="0"/>
              <a:t>الشعور </a:t>
            </a:r>
            <a:r>
              <a:rPr lang="ar-IQ" b="1" dirty="0" smtClean="0"/>
              <a:t>بالمتعة ، </a:t>
            </a:r>
            <a:r>
              <a:rPr lang="ar-IQ" b="1" dirty="0"/>
              <a:t>مما قد يدفع الشخص لتكرار السلوك (تناول المزيد </a:t>
            </a:r>
            <a:r>
              <a:rPr lang="ar-IQ" b="1" dirty="0" smtClean="0"/>
              <a:t>منها)وهذا يقترب او يشبه </a:t>
            </a:r>
            <a:r>
              <a:rPr lang="ar-IQ" b="1" dirty="0"/>
              <a:t>الإدمان </a:t>
            </a:r>
            <a:r>
              <a:rPr lang="ar-IQ" b="1" dirty="0" smtClean="0"/>
              <a:t>الحقيقي. </a:t>
            </a:r>
            <a:r>
              <a:rPr lang="ar-IQ" b="1" dirty="0"/>
              <a:t>إلى حد ما، خاصة في الأشخاص الذين لديهم </a:t>
            </a:r>
            <a:r>
              <a:rPr lang="ar-IQ" b="1" dirty="0" smtClean="0"/>
              <a:t>الاستعداد </a:t>
            </a:r>
            <a:r>
              <a:rPr lang="ar-IQ" b="1" dirty="0"/>
              <a:t>نفسي أو </a:t>
            </a:r>
            <a:r>
              <a:rPr lang="ar-IQ" b="1" dirty="0" smtClean="0"/>
              <a:t>الجيني</a:t>
            </a:r>
            <a:r>
              <a:rPr lang="ar-IQ" b="1" dirty="0"/>
              <a:t>.	</a:t>
            </a:r>
            <a:r>
              <a:rPr lang="ar-IQ" b="1" dirty="0" smtClean="0"/>
              <a:t>ولقد اكدت بعض الدراسات </a:t>
            </a:r>
            <a:r>
              <a:rPr lang="ar-IQ" b="1" dirty="0"/>
              <a:t>على الحيوانات (مثل الفئران</a:t>
            </a:r>
            <a:r>
              <a:rPr lang="ar-IQ" b="1" dirty="0" smtClean="0"/>
              <a:t>) </a:t>
            </a:r>
            <a:r>
              <a:rPr lang="ar-IQ" b="1" dirty="0"/>
              <a:t>سلوكيات مشابهة للإدمان عند إعطائهم السكر </a:t>
            </a:r>
            <a:r>
              <a:rPr lang="ar-IQ" b="1" dirty="0" err="1" smtClean="0"/>
              <a:t>بحرية.كما</a:t>
            </a:r>
            <a:r>
              <a:rPr lang="ar-IQ" b="1" dirty="0" smtClean="0"/>
              <a:t> وُجد </a:t>
            </a:r>
            <a:r>
              <a:rPr lang="ar-IQ" b="1" dirty="0"/>
              <a:t>أن الحرمان المفاجئ من </a:t>
            </a:r>
            <a:r>
              <a:rPr lang="ar-IQ" b="1" dirty="0" err="1" smtClean="0"/>
              <a:t>هذة</a:t>
            </a:r>
            <a:r>
              <a:rPr lang="ar-IQ" b="1" dirty="0" smtClean="0"/>
              <a:t> المواد  </a:t>
            </a:r>
            <a:r>
              <a:rPr lang="ar-IQ" b="1" dirty="0"/>
              <a:t>قد يؤدي إلى أعراض </a:t>
            </a:r>
            <a:r>
              <a:rPr lang="ar-IQ" b="1" dirty="0" err="1" smtClean="0"/>
              <a:t>انسحابية</a:t>
            </a:r>
            <a:r>
              <a:rPr lang="ar-IQ" b="1" dirty="0" smtClean="0"/>
              <a:t> واضحة  وكما يحصل لدى المدمنين مثل </a:t>
            </a:r>
            <a:r>
              <a:rPr lang="ar-IQ" b="1" dirty="0"/>
              <a:t>التهيج أو الصداع أو الرغبة الشديدة في </a:t>
            </a:r>
            <a:r>
              <a:rPr lang="ar-IQ" b="1" dirty="0" smtClean="0"/>
              <a:t>الطعام</a:t>
            </a:r>
            <a:r>
              <a:rPr lang="ar-IQ" b="1" dirty="0"/>
              <a:t> </a:t>
            </a:r>
            <a:r>
              <a:rPr lang="ar-IQ" b="1" dirty="0" smtClean="0"/>
              <a:t>وهي  دلالة واضحة على الادمان و الرغبة المتزايدة في تكرار الفعل ...</a:t>
            </a:r>
            <a:endParaRPr lang="ar-IQ" b="1" dirty="0"/>
          </a:p>
        </p:txBody>
      </p:sp>
    </p:spTree>
    <p:extLst>
      <p:ext uri="{BB962C8B-B14F-4D97-AF65-F5344CB8AC3E}">
        <p14:creationId xmlns:p14="http://schemas.microsoft.com/office/powerpoint/2010/main" val="2734510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0"/>
            <a:ext cx="7162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4829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/>
          </a:bodyPr>
          <a:lstStyle/>
          <a:p>
            <a:pPr algn="r"/>
            <a:r>
              <a:rPr lang="ar-IQ" sz="3100" b="1" dirty="0" smtClean="0">
                <a:solidFill>
                  <a:srgbClr val="FF0000"/>
                </a:solidFill>
              </a:rPr>
              <a:t>وفيما يلي عرض </a:t>
            </a:r>
            <a:r>
              <a:rPr lang="ar-IQ" sz="3100" b="1" dirty="0" err="1" smtClean="0">
                <a:solidFill>
                  <a:srgbClr val="FF0000"/>
                </a:solidFill>
              </a:rPr>
              <a:t>لهذة</a:t>
            </a:r>
            <a:r>
              <a:rPr lang="ar-IQ" sz="3100" b="1" dirty="0" smtClean="0">
                <a:solidFill>
                  <a:srgbClr val="FF0000"/>
                </a:solidFill>
              </a:rPr>
              <a:t> المخاطر </a:t>
            </a:r>
            <a:r>
              <a:rPr lang="ar-IQ" sz="3100" b="1" dirty="0">
                <a:solidFill>
                  <a:srgbClr val="FF0000"/>
                </a:solidFill>
              </a:rPr>
              <a:t/>
            </a:r>
            <a:br>
              <a:rPr lang="ar-IQ" sz="3100" b="1" dirty="0">
                <a:solidFill>
                  <a:srgbClr val="FF0000"/>
                </a:solidFill>
              </a:rPr>
            </a:br>
            <a:r>
              <a:rPr lang="en-US" sz="3100" b="1" dirty="0" smtClean="0">
                <a:solidFill>
                  <a:srgbClr val="FF0000"/>
                </a:solidFill>
              </a:rPr>
              <a:t> -</a:t>
            </a:r>
            <a:r>
              <a:rPr lang="ar-IQ" sz="3100" b="1" dirty="0" smtClean="0">
                <a:solidFill>
                  <a:srgbClr val="FF0000"/>
                </a:solidFill>
              </a:rPr>
              <a:t>اولا : الاثار الصحية</a:t>
            </a:r>
            <a:endParaRPr lang="ar-IQ" sz="53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..</a:t>
            </a:r>
            <a:r>
              <a:rPr lang="ar-IQ" b="1" dirty="0" smtClean="0">
                <a:solidFill>
                  <a:srgbClr val="FF0000"/>
                </a:solidFill>
              </a:rPr>
              <a:t>ا</a:t>
            </a:r>
            <a:r>
              <a:rPr lang="ar-IQ" b="1" dirty="0">
                <a:solidFill>
                  <a:srgbClr val="333333"/>
                </a:solidFill>
                <a:latin typeface="Arial"/>
              </a:rPr>
              <a:t>. </a:t>
            </a:r>
            <a:r>
              <a:rPr lang="ar-IQ" b="1" dirty="0" smtClean="0">
                <a:solidFill>
                  <a:srgbClr val="333333"/>
                </a:solidFill>
                <a:latin typeface="Arial"/>
              </a:rPr>
              <a:t>السمنة او </a:t>
            </a:r>
            <a:r>
              <a:rPr lang="ar-IQ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  <a:t>انخفاض </a:t>
            </a:r>
            <a:r>
              <a:rPr lang="ar-IQ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  <a:t>معدل الأيض</a:t>
            </a:r>
            <a:br>
              <a:rPr lang="ar-IQ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</a:br>
            <a:r>
              <a:rPr lang="ar-IQ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  <a:t> </a:t>
            </a:r>
          </a:p>
          <a:p>
            <a:pPr marL="0" indent="0" algn="r" rtl="1">
              <a:buNone/>
            </a:pPr>
            <a:r>
              <a:rPr lang="ar-IQ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  <a:t>يمكن أن يؤدي تناول الكثير من الكربوهيدرات إلى إبطاء معدل الأيض، ويمكن أن يؤدي انخفاض معدل الأيض إلى زيادة وزن </a:t>
            </a:r>
            <a:r>
              <a:rPr lang="ar-IQ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  <a:t>الشخص</a:t>
            </a:r>
            <a:r>
              <a:rPr lang="ar-IQ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  <a:t>.</a:t>
            </a:r>
            <a:r>
              <a:rPr lang="ar-IQ" dirty="0"/>
              <a:t/>
            </a:r>
            <a:br>
              <a:rPr lang="ar-IQ" dirty="0"/>
            </a:br>
            <a:r>
              <a:rPr lang="ar-IQ" dirty="0" smtClean="0"/>
              <a:t>وتكون ا</a:t>
            </a:r>
            <a:r>
              <a:rPr lang="ar-IQ" b="1" dirty="0" smtClean="0">
                <a:solidFill>
                  <a:srgbClr val="FF0000"/>
                </a:solidFill>
              </a:rPr>
              <a:t>لسمنة </a:t>
            </a:r>
            <a:r>
              <a:rPr lang="ar-IQ" b="1" dirty="0">
                <a:solidFill>
                  <a:srgbClr val="FF0000"/>
                </a:solidFill>
              </a:rPr>
              <a:t>وزيادة </a:t>
            </a:r>
            <a:r>
              <a:rPr lang="ar-IQ" b="1" dirty="0" smtClean="0">
                <a:solidFill>
                  <a:srgbClr val="FF0000"/>
                </a:solidFill>
              </a:rPr>
              <a:t>الوزن بسبب تُحول </a:t>
            </a:r>
            <a:r>
              <a:rPr lang="ar-IQ" b="1" dirty="0" err="1" smtClean="0">
                <a:solidFill>
                  <a:srgbClr val="FF0000"/>
                </a:solidFill>
              </a:rPr>
              <a:t>الكاربوهيدرات</a:t>
            </a:r>
            <a:r>
              <a:rPr lang="ar-IQ" b="1" dirty="0" smtClean="0">
                <a:solidFill>
                  <a:srgbClr val="FF0000"/>
                </a:solidFill>
              </a:rPr>
              <a:t> إلى </a:t>
            </a:r>
            <a:r>
              <a:rPr lang="ar-IQ" b="1" dirty="0">
                <a:solidFill>
                  <a:srgbClr val="FF0000"/>
                </a:solidFill>
              </a:rPr>
              <a:t>دهون ثلاثية تُخزن في </a:t>
            </a:r>
            <a:r>
              <a:rPr lang="ar-IQ" b="1" dirty="0" smtClean="0">
                <a:solidFill>
                  <a:srgbClr val="FF0000"/>
                </a:solidFill>
              </a:rPr>
              <a:t>العضلات و الأنسجة </a:t>
            </a:r>
            <a:r>
              <a:rPr lang="ar-IQ" b="1" dirty="0">
                <a:solidFill>
                  <a:srgbClr val="FF0000"/>
                </a:solidFill>
              </a:rPr>
              <a:t>الدهنية. كما أن الكربوهيدرات المكررة تسبب ارتفاعًا سريعًا في سكر الدم، يتبعه ارتفاع في </a:t>
            </a:r>
            <a:r>
              <a:rPr lang="ar-IQ" b="1" dirty="0" err="1">
                <a:solidFill>
                  <a:srgbClr val="FF0000"/>
                </a:solidFill>
              </a:rPr>
              <a:t>الإنسولين</a:t>
            </a:r>
            <a:r>
              <a:rPr lang="ar-IQ" b="1" dirty="0">
                <a:solidFill>
                  <a:srgbClr val="FF0000"/>
                </a:solidFill>
              </a:rPr>
              <a:t>، مما </a:t>
            </a:r>
            <a:r>
              <a:rPr lang="ar-IQ" b="1" dirty="0" smtClean="0">
                <a:solidFill>
                  <a:srgbClr val="FF0000"/>
                </a:solidFill>
              </a:rPr>
              <a:t>يفاقم  </a:t>
            </a:r>
            <a:r>
              <a:rPr lang="ar-IQ" b="1" dirty="0">
                <a:solidFill>
                  <a:srgbClr val="FF0000"/>
                </a:solidFill>
              </a:rPr>
              <a:t>من تخزين </a:t>
            </a:r>
            <a:r>
              <a:rPr lang="ar-IQ" b="1" dirty="0" smtClean="0">
                <a:solidFill>
                  <a:srgbClr val="FF0000"/>
                </a:solidFill>
              </a:rPr>
              <a:t>الدهون</a:t>
            </a:r>
            <a:r>
              <a:rPr lang="ar-IQ" b="1" dirty="0">
                <a:solidFill>
                  <a:srgbClr val="FF0000"/>
                </a:solidFill>
              </a:rPr>
              <a:t> </a:t>
            </a:r>
            <a:r>
              <a:rPr lang="ar-IQ" b="1" dirty="0" smtClean="0">
                <a:solidFill>
                  <a:srgbClr val="FF0000"/>
                </a:solidFill>
              </a:rPr>
              <a:t>كون الانسولين محفز قوي لخزن الدهون ومثبط كبير </a:t>
            </a:r>
            <a:r>
              <a:rPr lang="ar-IQ" b="1" dirty="0" err="1" smtClean="0">
                <a:solidFill>
                  <a:srgbClr val="FF0000"/>
                </a:solidFill>
              </a:rPr>
              <a:t>لاكسدتها</a:t>
            </a:r>
            <a:r>
              <a:rPr lang="ar-IQ" b="1" dirty="0" smtClean="0">
                <a:solidFill>
                  <a:srgbClr val="FF0000"/>
                </a:solidFill>
              </a:rPr>
              <a:t> وتمثيلها ..على العكس من هرمون </a:t>
            </a:r>
            <a:r>
              <a:rPr lang="ar-IQ" b="1" dirty="0" err="1" smtClean="0">
                <a:solidFill>
                  <a:srgbClr val="FF0000"/>
                </a:solidFill>
              </a:rPr>
              <a:t>الكلوكاكون</a:t>
            </a:r>
            <a:r>
              <a:rPr lang="ar-IQ" b="1" dirty="0" smtClean="0">
                <a:solidFill>
                  <a:srgbClr val="FF0000"/>
                </a:solidFill>
              </a:rPr>
              <a:t> . 	</a:t>
            </a:r>
            <a:r>
              <a:rPr lang="ar-IQ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ar-IQ" b="1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ar-IQ" b="1" dirty="0" smtClean="0">
                <a:solidFill>
                  <a:srgbClr val="FF0000"/>
                </a:solidFill>
              </a:rPr>
              <a:t>حيث أظهرت دراسات عديدة أن </a:t>
            </a:r>
            <a:r>
              <a:rPr lang="ar-IQ" b="1" dirty="0">
                <a:solidFill>
                  <a:srgbClr val="FF0000"/>
                </a:solidFill>
              </a:rPr>
              <a:t>الأنظمة الغذائية عالية الكربوهيدرات، خاصة تلك التي تحتوي على مؤشر </a:t>
            </a:r>
            <a:r>
              <a:rPr lang="ar-IQ" b="1" dirty="0" err="1">
                <a:solidFill>
                  <a:srgbClr val="FF0000"/>
                </a:solidFill>
              </a:rPr>
              <a:t>جلايسيمي</a:t>
            </a:r>
            <a:r>
              <a:rPr lang="ar-IQ" b="1" dirty="0">
                <a:solidFill>
                  <a:srgbClr val="FF0000"/>
                </a:solidFill>
              </a:rPr>
              <a:t> مرتفع، ترتبط بزيادة الوزن والبدانة</a:t>
            </a:r>
            <a:r>
              <a:rPr lang="ar-IQ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2311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IQ" b="1" dirty="0">
                <a:solidFill>
                  <a:srgbClr val="333333"/>
                </a:solidFill>
                <a:latin typeface="Arial"/>
              </a:rPr>
              <a:t>2</a:t>
            </a:r>
            <a:r>
              <a:rPr lang="ar-IQ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  <a:t>. ارتفاع نسبة السكر في </a:t>
            </a:r>
            <a:r>
              <a:rPr lang="ar-IQ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  <a:t>الدم  اكبر مسبب لداء السكري من النوع الثاني):</a:t>
            </a:r>
            <a:r>
              <a:rPr lang="ar-IQ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  <a:t/>
            </a:r>
            <a:br>
              <a:rPr lang="ar-IQ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</a:br>
            <a:r>
              <a:rPr lang="ar-IQ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</a:rPr>
              <a:t> </a:t>
            </a:r>
          </a:p>
          <a:p>
            <a:pPr marL="0" indent="0" algn="r">
              <a:buNone/>
            </a:pPr>
            <a:r>
              <a:rPr lang="ar-IQ" b="1" dirty="0" smtClean="0">
                <a:solidFill>
                  <a:srgbClr val="FF0000"/>
                </a:solidFill>
              </a:rPr>
              <a:t>استهلاك كميات </a:t>
            </a:r>
            <a:r>
              <a:rPr lang="ar-IQ" b="1" dirty="0">
                <a:solidFill>
                  <a:srgbClr val="FF0000"/>
                </a:solidFill>
              </a:rPr>
              <a:t>كبيرة من الكربوهيدرات البسيطة يرفع سكر الدم باستمرار، مما يؤدي إلى مقاومة </a:t>
            </a:r>
            <a:r>
              <a:rPr lang="ar-IQ" b="1" dirty="0" err="1">
                <a:solidFill>
                  <a:srgbClr val="FF0000"/>
                </a:solidFill>
              </a:rPr>
              <a:t>الإنسولين</a:t>
            </a:r>
            <a:r>
              <a:rPr lang="ar-IQ" b="1" dirty="0">
                <a:solidFill>
                  <a:srgbClr val="FF0000"/>
                </a:solidFill>
              </a:rPr>
              <a:t> على </a:t>
            </a:r>
            <a:r>
              <a:rPr lang="ar-IQ" b="1" dirty="0" smtClean="0">
                <a:solidFill>
                  <a:srgbClr val="FF0000"/>
                </a:solidFill>
              </a:rPr>
              <a:t>المديين  المتوسط و البعيد .</a:t>
            </a:r>
            <a:r>
              <a:rPr lang="ar-IQ" b="1" dirty="0">
                <a:solidFill>
                  <a:srgbClr val="FF0000"/>
                </a:solidFill>
              </a:rPr>
              <a:t>		</a:t>
            </a:r>
            <a:endParaRPr lang="ar-IQ" b="1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ar-IQ" b="1" dirty="0" smtClean="0">
                <a:solidFill>
                  <a:srgbClr val="FF0000"/>
                </a:solidFill>
              </a:rPr>
              <a:t>حيث اكدت العديد من الدراسات الحديثة ان هناك رابط قوى بين </a:t>
            </a:r>
            <a:r>
              <a:rPr lang="ar-IQ" b="1" dirty="0">
                <a:solidFill>
                  <a:srgbClr val="FF0000"/>
                </a:solidFill>
              </a:rPr>
              <a:t>النمط الغذائي الغني بالكربوهيدرات المكررة وارتفاع خطر الإصابة بداء السكري من النوع 2</a:t>
            </a:r>
            <a:r>
              <a:rPr lang="ar-IQ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1937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7714544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5325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335</Words>
  <Application>Microsoft Office PowerPoint</Application>
  <PresentationFormat>On-screen Show (4:3)</PresentationFormat>
  <Paragraphs>42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المحاضرة العلمية ضمن منهاج وحدة  التعليم المستمر المضار الصحية للأفراط في تناول الكربوهيدرات يلقيها :</vt:lpstr>
      <vt:lpstr>PowerPoint Presentation</vt:lpstr>
      <vt:lpstr>الكاربوهيدرات الكاملة و المكرره</vt:lpstr>
      <vt:lpstr>… الكربوهيدرات ...مالها ...وما عليها ....</vt:lpstr>
      <vt:lpstr>الالية الفسلجة للتاثير :- </vt:lpstr>
      <vt:lpstr>PowerPoint Presentation</vt:lpstr>
      <vt:lpstr>وفيما يلي عرض لهذة المخاطر   -اولا : الاثار الصحية</vt:lpstr>
      <vt:lpstr>PowerPoint Presentation</vt:lpstr>
      <vt:lpstr>PowerPoint Presentation</vt:lpstr>
      <vt:lpstr>3. امراض القلب والشرايين (زيادة الكولسترول):</vt:lpstr>
      <vt:lpstr> :4. ضطرابات الجهاز الهضمي</vt:lpstr>
      <vt:lpstr>5. لتأثيرات العصبية والنفسية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الخلاصة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نعم، الإفراط في تناول الكربوهيدرات، خاصة الكربوهيدرات البسيطة والمكررة، لا تقتصر آثاره على الصحة الجسدية فقط، بل له أيضًا *انعكاسات اجتماعية ونفسية* واضحة، بعضها موثق في الدراسات العلمية. فيما يلي توضيح لأهم هذه الأضرار الاجتماعية:</dc:title>
  <dc:creator>net</dc:creator>
  <cp:lastModifiedBy>Maher</cp:lastModifiedBy>
  <cp:revision>63</cp:revision>
  <dcterms:created xsi:type="dcterms:W3CDTF">2006-08-16T00:00:00Z</dcterms:created>
  <dcterms:modified xsi:type="dcterms:W3CDTF">2025-04-23T18:36:44Z</dcterms:modified>
</cp:coreProperties>
</file>