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8" r:id="rId3"/>
    <p:sldId id="279" r:id="rId4"/>
    <p:sldId id="280" r:id="rId5"/>
    <p:sldId id="260" r:id="rId6"/>
    <p:sldId id="261" r:id="rId7"/>
    <p:sldId id="262" r:id="rId8"/>
    <p:sldId id="257" r:id="rId9"/>
    <p:sldId id="263" r:id="rId10"/>
    <p:sldId id="277" r:id="rId11"/>
    <p:sldId id="276" r:id="rId12"/>
    <p:sldId id="264" r:id="rId13"/>
    <p:sldId id="265" r:id="rId14"/>
    <p:sldId id="266" r:id="rId15"/>
    <p:sldId id="267" r:id="rId16"/>
    <p:sldId id="258" r:id="rId17"/>
    <p:sldId id="269" r:id="rId18"/>
    <p:sldId id="270" r:id="rId19"/>
    <p:sldId id="271" r:id="rId20"/>
    <p:sldId id="272" r:id="rId21"/>
    <p:sldId id="273" r:id="rId22"/>
    <p:sldId id="278" r:id="rId23"/>
    <p:sldId id="274" r:id="rId24"/>
    <p:sldId id="275" r:id="rId25"/>
  </p:sldIdLst>
  <p:sldSz cx="9144000" cy="6858000" type="screen4x3"/>
  <p:notesSz cx="6735763" cy="9869488"/>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3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t>06/02/1446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t>06/02/1446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06/02/1446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06/02/1446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06/02/1446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5896"/>
            <a:ext cx="7772400" cy="1470025"/>
          </a:xfrm>
        </p:spPr>
        <p:txBody>
          <a:bodyPr>
            <a:noAutofit/>
          </a:bodyPr>
          <a:lstStyle/>
          <a:p>
            <a:pPr marL="0" indent="0"/>
            <a:r>
              <a:rPr lang="ar-IQ" sz="4000" b="1" dirty="0">
                <a:solidFill>
                  <a:srgbClr val="FF0000"/>
                </a:solidFill>
              </a:rPr>
              <a:t>اهمية ثقافة التدوير لتحقيق التنمية المستدامة</a:t>
            </a:r>
          </a:p>
        </p:txBody>
      </p:sp>
    </p:spTree>
    <p:extLst>
      <p:ext uri="{BB962C8B-B14F-4D97-AF65-F5344CB8AC3E}">
        <p14:creationId xmlns:p14="http://schemas.microsoft.com/office/powerpoint/2010/main" val="5255340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00"/>
                </a:solidFill>
              </a:rPr>
              <a:t>أهمية إعادة التدوير للإنسان </a:t>
            </a:r>
            <a:r>
              <a:rPr lang="ar-IQ" b="1" dirty="0" smtClean="0">
                <a:solidFill>
                  <a:srgbClr val="FF0000"/>
                </a:solidFill>
              </a:rPr>
              <a:t>والمجتمع</a:t>
            </a:r>
            <a:endParaRPr lang="ar-IQ" b="1" dirty="0">
              <a:solidFill>
                <a:srgbClr val="FF0000"/>
              </a:solidFill>
            </a:endParaRPr>
          </a:p>
        </p:txBody>
      </p:sp>
      <p:sp>
        <p:nvSpPr>
          <p:cNvPr id="3" name="عنصر نائب للمحتوى 2"/>
          <p:cNvSpPr>
            <a:spLocks noGrp="1"/>
          </p:cNvSpPr>
          <p:nvPr>
            <p:ph idx="1"/>
          </p:nvPr>
        </p:nvSpPr>
        <p:spPr>
          <a:xfrm>
            <a:off x="4860032" y="1600200"/>
            <a:ext cx="4248472" cy="5141168"/>
          </a:xfrm>
        </p:spPr>
        <p:txBody>
          <a:bodyPr>
            <a:normAutofit/>
          </a:bodyPr>
          <a:lstStyle/>
          <a:p>
            <a:pPr marL="0" indent="0" algn="ctr">
              <a:buNone/>
            </a:pPr>
            <a:r>
              <a:rPr lang="ar-IQ" b="1" dirty="0" smtClean="0"/>
              <a:t>توجد ثلاث ابعاد </a:t>
            </a:r>
            <a:r>
              <a:rPr lang="ar-IQ" b="1" dirty="0" err="1" smtClean="0"/>
              <a:t>لاعادة</a:t>
            </a:r>
            <a:r>
              <a:rPr lang="ar-IQ" b="1" dirty="0" smtClean="0"/>
              <a:t> التدوير البعد الاول بيئي والبعد الثاني اجتماعي والبعد الثالث اقتصادي وهذه متداخلة مع بعضها لتحقيق التنمية المستدامة</a:t>
            </a:r>
          </a:p>
          <a:p>
            <a:pPr marL="0" indent="0" algn="ctr">
              <a:buNone/>
            </a:pPr>
            <a:r>
              <a:rPr lang="ar-IQ" b="1" dirty="0" smtClean="0"/>
              <a:t>ويمكن تلخيص اهمية اعادة التدوير بخمسة نقاط</a:t>
            </a:r>
            <a:endParaRPr lang="ar-IQ" dirty="0"/>
          </a:p>
        </p:txBody>
      </p:sp>
      <p:pic>
        <p:nvPicPr>
          <p:cNvPr id="2050" name="Picture 2" descr="https://www.maan-ctr.org/magazine/files/image/photos/issue122/friends/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5049"/>
            <a:ext cx="4762500" cy="455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42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4525963"/>
          </a:xfrm>
        </p:spPr>
        <p:txBody>
          <a:bodyPr>
            <a:normAutofit/>
          </a:bodyPr>
          <a:lstStyle/>
          <a:p>
            <a:pPr marL="0" indent="0">
              <a:buNone/>
            </a:pPr>
            <a:r>
              <a:rPr lang="ar-IQ" b="1" dirty="0" smtClean="0">
                <a:solidFill>
                  <a:srgbClr val="FF0000"/>
                </a:solidFill>
              </a:rPr>
              <a:t>1 - الحفاظ </a:t>
            </a:r>
            <a:r>
              <a:rPr lang="ar-IQ" b="1" dirty="0">
                <a:solidFill>
                  <a:srgbClr val="FF0000"/>
                </a:solidFill>
              </a:rPr>
              <a:t>على الأشجار: </a:t>
            </a:r>
            <a:r>
              <a:rPr lang="ar-IQ" dirty="0" smtClean="0"/>
              <a:t>من خلال تدوير كمية من الورق مقدارها طن واحد</a:t>
            </a:r>
            <a:r>
              <a:rPr lang="ar-IQ" b="1" dirty="0" smtClean="0"/>
              <a:t> </a:t>
            </a:r>
            <a:r>
              <a:rPr lang="ar-IQ" dirty="0"/>
              <a:t>أي ما يُعادل </a:t>
            </a:r>
            <a:r>
              <a:rPr lang="ar-IQ" dirty="0" smtClean="0"/>
              <a:t>400 رزمة من أوراق قياس </a:t>
            </a:r>
            <a:r>
              <a:rPr lang="en-US" dirty="0" smtClean="0"/>
              <a:t> A4 </a:t>
            </a:r>
            <a:r>
              <a:rPr lang="ar-IQ" dirty="0" smtClean="0"/>
              <a:t> (وزن الورقة 5 غم) يُمكن </a:t>
            </a:r>
            <a:r>
              <a:rPr lang="ar-IQ" dirty="0"/>
              <a:t>إنقاذ </a:t>
            </a:r>
            <a:r>
              <a:rPr lang="ar-IQ" dirty="0" smtClean="0"/>
              <a:t>17 </a:t>
            </a:r>
            <a:r>
              <a:rPr lang="ar-IQ" dirty="0"/>
              <a:t>شجرة </a:t>
            </a:r>
            <a:r>
              <a:rPr lang="ar-IQ" dirty="0" smtClean="0"/>
              <a:t>بارتفاع 11 متر وعمرها 50 عام من القطع</a:t>
            </a:r>
            <a:r>
              <a:rPr lang="en-US" dirty="0" smtClean="0"/>
              <a:t>، </a:t>
            </a:r>
            <a:r>
              <a:rPr lang="ar-IQ" dirty="0"/>
              <a:t>كما يُمكن أن توفّر </a:t>
            </a:r>
            <a:r>
              <a:rPr lang="ar-IQ" dirty="0" smtClean="0"/>
              <a:t>هذه العملية 2.5 </a:t>
            </a:r>
            <a:r>
              <a:rPr lang="ar-IQ" dirty="0"/>
              <a:t>برميل من </a:t>
            </a:r>
            <a:r>
              <a:rPr lang="ar-IQ" dirty="0" smtClean="0"/>
              <a:t>الوقود و 4 متر مكعب </a:t>
            </a:r>
            <a:r>
              <a:rPr lang="ar-IQ" dirty="0"/>
              <a:t>من مساحة مكبات النفايات اللازمة لرميها فيها، كما توفّر حوالي 4,100 كيلو واط من الطاقة الكهربائية، فضلاً عن توفير ما مقداره 31,780 لتراً من الماء</a:t>
            </a:r>
            <a:r>
              <a:rPr lang="ar-IQ" dirty="0" smtClean="0"/>
              <a:t>.</a:t>
            </a:r>
            <a:endParaRPr lang="ar-IQ" dirty="0"/>
          </a:p>
        </p:txBody>
      </p:sp>
      <p:pic>
        <p:nvPicPr>
          <p:cNvPr id="2052" name="Picture 4" descr="C:\Users\lenovo\Desktop\future-forests-will-have-smaller-trees-and-soak-up-less-carbo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3717032"/>
            <a:ext cx="5436000" cy="31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266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6120680"/>
          </a:xfrm>
        </p:spPr>
        <p:txBody>
          <a:bodyPr>
            <a:normAutofit/>
          </a:bodyPr>
          <a:lstStyle/>
          <a:p>
            <a:pPr marL="0" indent="0">
              <a:buNone/>
            </a:pPr>
            <a:r>
              <a:rPr lang="ar-IQ" b="1" dirty="0" smtClean="0">
                <a:solidFill>
                  <a:srgbClr val="FF0000"/>
                </a:solidFill>
              </a:rPr>
              <a:t>2 - تقليل </a:t>
            </a:r>
            <a:r>
              <a:rPr lang="ar-IQ" b="1" dirty="0">
                <a:solidFill>
                  <a:srgbClr val="FF0000"/>
                </a:solidFill>
              </a:rPr>
              <a:t>المساحات المخصصة لمكبات النفايات: </a:t>
            </a:r>
            <a:r>
              <a:rPr lang="ar-IQ" dirty="0"/>
              <a:t>تقلل عمليات إعادة التدوير من النفايات التي يجب إرسالها إلى مكبات النفايات، مما يوفر مساحات إضافية في مكبات النفايات</a:t>
            </a:r>
            <a:r>
              <a:rPr lang="ar-IQ" dirty="0" smtClean="0"/>
              <a:t>.</a:t>
            </a:r>
          </a:p>
        </p:txBody>
      </p:sp>
      <p:pic>
        <p:nvPicPr>
          <p:cNvPr id="5122" name="Picture 2" descr="C:\Users\lenovo\Desktop\R (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10155"/>
            <a:ext cx="9144000" cy="4747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85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enovo\Desktop\R (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2" y="0"/>
            <a:ext cx="913648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p:cNvSpPr txBox="1"/>
          <p:nvPr/>
        </p:nvSpPr>
        <p:spPr>
          <a:xfrm>
            <a:off x="36476" y="9224"/>
            <a:ext cx="9093512" cy="1754326"/>
          </a:xfrm>
          <a:prstGeom prst="rect">
            <a:avLst/>
          </a:prstGeom>
          <a:noFill/>
        </p:spPr>
        <p:txBody>
          <a:bodyPr wrap="square" rtlCol="1">
            <a:spAutoFit/>
          </a:bodyPr>
          <a:lstStyle/>
          <a:p>
            <a:r>
              <a:rPr lang="ar-IQ" sz="3600" b="1" dirty="0">
                <a:solidFill>
                  <a:srgbClr val="FF0000"/>
                </a:solidFill>
              </a:rPr>
              <a:t>3 - توفير فرص عمل جديدة: </a:t>
            </a:r>
            <a:endParaRPr lang="ar-IQ" sz="3600" b="1" dirty="0" smtClean="0">
              <a:solidFill>
                <a:srgbClr val="FF0000"/>
              </a:solidFill>
            </a:endParaRPr>
          </a:p>
          <a:p>
            <a:endParaRPr lang="ar-IQ" sz="3600" b="1" dirty="0">
              <a:solidFill>
                <a:srgbClr val="FF0000"/>
              </a:solidFill>
            </a:endParaRPr>
          </a:p>
          <a:p>
            <a:r>
              <a:rPr lang="ar-IQ" sz="3600" dirty="0" smtClean="0"/>
              <a:t>تُعدّ </a:t>
            </a:r>
            <a:r>
              <a:rPr lang="ar-IQ" sz="3600" dirty="0"/>
              <a:t>عمليات إعادة التدوير رافداً مهماً لخلق فرص عمل </a:t>
            </a:r>
            <a:r>
              <a:rPr lang="ar-IQ" sz="3600" dirty="0" smtClean="0"/>
              <a:t>جديدة. </a:t>
            </a:r>
            <a:endParaRPr lang="ar-IQ" sz="2400" dirty="0"/>
          </a:p>
        </p:txBody>
      </p:sp>
    </p:spTree>
    <p:extLst>
      <p:ext uri="{BB962C8B-B14F-4D97-AF65-F5344CB8AC3E}">
        <p14:creationId xmlns:p14="http://schemas.microsoft.com/office/powerpoint/2010/main" val="3138496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260648"/>
            <a:ext cx="8229600" cy="4525963"/>
          </a:xfrm>
        </p:spPr>
        <p:txBody>
          <a:bodyPr>
            <a:normAutofit/>
          </a:bodyPr>
          <a:lstStyle/>
          <a:p>
            <a:pPr marL="0" indent="0">
              <a:buNone/>
            </a:pPr>
            <a:r>
              <a:rPr lang="ar-IQ" b="1" dirty="0" smtClean="0">
                <a:solidFill>
                  <a:srgbClr val="FF0000"/>
                </a:solidFill>
              </a:rPr>
              <a:t>4 - حفظ الموارد الطبيعية: </a:t>
            </a:r>
            <a:r>
              <a:rPr lang="ar-IQ" dirty="0" smtClean="0"/>
              <a:t>تحافظ عمليات إعادة التدوير على الموارد الطبيعية وتحميها من الاستهلاك المُفرط، فهي تُقلل من كميات المواد الخام التي </a:t>
            </a:r>
            <a:r>
              <a:rPr lang="ar-IQ" dirty="0" err="1" smtClean="0"/>
              <a:t>تتطلّبها</a:t>
            </a:r>
            <a:r>
              <a:rPr lang="ar-IQ" dirty="0" smtClean="0"/>
              <a:t> الصناعات المختلفة، وتقلل هذه المواد استخراج مواد خام جديدة من باطن الأرض، وتقلل الأمور الضارة المرتبطة بها كإزالة الغابات والتعدين.</a:t>
            </a:r>
            <a:endParaRPr lang="ar-IQ" dirty="0"/>
          </a:p>
        </p:txBody>
      </p:sp>
      <p:pic>
        <p:nvPicPr>
          <p:cNvPr id="3074" name="Picture 2" descr="C:\Users\lenovo\Desktop\R (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2780928"/>
            <a:ext cx="6118029" cy="407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718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normAutofit/>
          </a:bodyPr>
          <a:lstStyle/>
          <a:p>
            <a:pPr marL="0" indent="0">
              <a:buNone/>
            </a:pPr>
            <a:r>
              <a:rPr lang="ar-IQ" b="1" dirty="0" smtClean="0">
                <a:solidFill>
                  <a:srgbClr val="FF0000"/>
                </a:solidFill>
              </a:rPr>
              <a:t>5 - التقليل </a:t>
            </a:r>
            <a:r>
              <a:rPr lang="ar-IQ" b="1" dirty="0">
                <a:solidFill>
                  <a:srgbClr val="FF0000"/>
                </a:solidFill>
              </a:rPr>
              <a:t>من انبعاث الغازات الدفيئة: </a:t>
            </a:r>
            <a:r>
              <a:rPr lang="ar-IQ" dirty="0" smtClean="0"/>
              <a:t>إعادة </a:t>
            </a:r>
            <a:r>
              <a:rPr lang="ar-IQ" dirty="0"/>
              <a:t>تدوير المواد </a:t>
            </a:r>
            <a:r>
              <a:rPr lang="ar-IQ" dirty="0" smtClean="0"/>
              <a:t>تقلل من </a:t>
            </a:r>
            <a:r>
              <a:rPr lang="ar-IQ" dirty="0"/>
              <a:t>حجم انبعاث </a:t>
            </a:r>
            <a:r>
              <a:rPr lang="ar-IQ" dirty="0" smtClean="0"/>
              <a:t>الغازات </a:t>
            </a:r>
            <a:r>
              <a:rPr lang="ar-IQ" dirty="0"/>
              <a:t>الدفيئة الناتجة عن </a:t>
            </a:r>
            <a:r>
              <a:rPr lang="ar-IQ" dirty="0" smtClean="0"/>
              <a:t>عمليات التصنيع </a:t>
            </a:r>
            <a:r>
              <a:rPr lang="ar-IQ" dirty="0"/>
              <a:t>كالفحم والغاز والتي تزيد </a:t>
            </a:r>
            <a:r>
              <a:rPr lang="ar-IQ" dirty="0" smtClean="0"/>
              <a:t>من </a:t>
            </a:r>
            <a:r>
              <a:rPr lang="ar-IQ" dirty="0"/>
              <a:t>نسبة غاز ثاني أكسيد الكربون </a:t>
            </a:r>
            <a:r>
              <a:rPr lang="ar-IQ" dirty="0" smtClean="0"/>
              <a:t>الناتج، </a:t>
            </a:r>
            <a:r>
              <a:rPr lang="ar-IQ" dirty="0"/>
              <a:t>كما يمكن </a:t>
            </a:r>
            <a:r>
              <a:rPr lang="ar-IQ" dirty="0" smtClean="0"/>
              <a:t>ان نقلل الغازات الدفيئة من </a:t>
            </a:r>
            <a:r>
              <a:rPr lang="ar-IQ" dirty="0"/>
              <a:t>خلال تقليل إنتاج غاز الميثان الناتج عن تحلل النفايات الموجودة في </a:t>
            </a:r>
            <a:r>
              <a:rPr lang="ar-IQ" dirty="0" smtClean="0"/>
              <a:t>مكبات النفايات. </a:t>
            </a:r>
            <a:endParaRPr lang="ar-IQ" dirty="0"/>
          </a:p>
        </p:txBody>
      </p:sp>
      <p:pic>
        <p:nvPicPr>
          <p:cNvPr id="2050" name="Picture 2" descr="C:\Users\lenovo\Desktop\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29001"/>
            <a:ext cx="415364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novo\Desktop\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3644" y="3429000"/>
            <a:ext cx="499035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2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solidFill>
                  <a:srgbClr val="FF0000"/>
                </a:solidFill>
              </a:rPr>
              <a:t>ما هي النصائح </a:t>
            </a:r>
            <a:r>
              <a:rPr lang="ar-IQ" b="1" dirty="0">
                <a:solidFill>
                  <a:srgbClr val="FF0000"/>
                </a:solidFill>
              </a:rPr>
              <a:t>لبناء ثقافة إعادة التدوير في </a:t>
            </a:r>
            <a:r>
              <a:rPr lang="ar-IQ" b="1" dirty="0" smtClean="0">
                <a:solidFill>
                  <a:srgbClr val="FF0000"/>
                </a:solidFill>
              </a:rPr>
              <a:t>المجتمع</a:t>
            </a:r>
            <a:endParaRPr lang="ar-IQ" b="1" dirty="0">
              <a:solidFill>
                <a:srgbClr val="FF0000"/>
              </a:solidFill>
            </a:endParaRPr>
          </a:p>
        </p:txBody>
      </p:sp>
      <p:sp>
        <p:nvSpPr>
          <p:cNvPr id="3" name="عنصر نائب للمحتوى 2"/>
          <p:cNvSpPr>
            <a:spLocks noGrp="1"/>
          </p:cNvSpPr>
          <p:nvPr>
            <p:ph idx="1"/>
          </p:nvPr>
        </p:nvSpPr>
        <p:spPr>
          <a:xfrm>
            <a:off x="3203848" y="1600200"/>
            <a:ext cx="5482952" cy="5069160"/>
          </a:xfrm>
        </p:spPr>
        <p:txBody>
          <a:bodyPr>
            <a:normAutofit lnSpcReduction="10000"/>
          </a:bodyPr>
          <a:lstStyle/>
          <a:p>
            <a:pPr marL="0" indent="0" algn="ctr">
              <a:buNone/>
            </a:pPr>
            <a:endParaRPr lang="ar-IQ" dirty="0" smtClean="0"/>
          </a:p>
          <a:p>
            <a:pPr marL="0" indent="0" algn="ctr">
              <a:buNone/>
            </a:pPr>
            <a:r>
              <a:rPr lang="ar-IQ" dirty="0" smtClean="0"/>
              <a:t>غالبًا </a:t>
            </a:r>
            <a:r>
              <a:rPr lang="ar-IQ" dirty="0"/>
              <a:t>ما تولد </a:t>
            </a:r>
            <a:r>
              <a:rPr lang="ar-IQ" dirty="0" smtClean="0"/>
              <a:t>في اي بيت او مؤسسة او ركن من اركان المجتمع الكثير من </a:t>
            </a:r>
            <a:r>
              <a:rPr lang="ar-IQ" dirty="0"/>
              <a:t>النفايات. </a:t>
            </a:r>
            <a:r>
              <a:rPr lang="ar-IQ" dirty="0" smtClean="0"/>
              <a:t>فاذا </a:t>
            </a:r>
            <a:r>
              <a:rPr lang="ar-IQ" dirty="0"/>
              <a:t>كنت ترغب في إحداث تأثير </a:t>
            </a:r>
            <a:r>
              <a:rPr lang="ar-IQ" dirty="0" smtClean="0"/>
              <a:t>إيجابي، </a:t>
            </a:r>
            <a:r>
              <a:rPr lang="ar-IQ" dirty="0"/>
              <a:t>فستحتاج إلى </a:t>
            </a:r>
            <a:r>
              <a:rPr lang="ar-IQ" dirty="0" smtClean="0"/>
              <a:t>خمسة خطوات </a:t>
            </a:r>
            <a:r>
              <a:rPr lang="ar-IQ" dirty="0"/>
              <a:t>لجعل إعادة التدوير جزءًا من </a:t>
            </a:r>
            <a:r>
              <a:rPr lang="ar-IQ" dirty="0" smtClean="0"/>
              <a:t>بيتك او مكان عملك </a:t>
            </a:r>
            <a:r>
              <a:rPr lang="ar-IQ" dirty="0"/>
              <a:t>والعيش بأسلوب حياة صديق </a:t>
            </a:r>
            <a:r>
              <a:rPr lang="ar-IQ" dirty="0" smtClean="0"/>
              <a:t>للبيئة.</a:t>
            </a:r>
          </a:p>
          <a:p>
            <a:pPr marL="0" indent="0" algn="ctr">
              <a:buNone/>
            </a:pPr>
            <a:endParaRPr lang="ar-IQ" b="1" dirty="0" smtClean="0">
              <a:solidFill>
                <a:srgbClr val="FF0000"/>
              </a:solidFill>
            </a:endParaRPr>
          </a:p>
          <a:p>
            <a:pPr marL="0" indent="0" algn="ctr">
              <a:buNone/>
            </a:pPr>
            <a:r>
              <a:rPr lang="ar-IQ" b="1" dirty="0" smtClean="0">
                <a:solidFill>
                  <a:srgbClr val="FF0000"/>
                </a:solidFill>
              </a:rPr>
              <a:t>توجد 5 نصائح مهمة لبناء ثقافة التدوير</a:t>
            </a:r>
            <a:endParaRPr lang="ar-IQ" b="1" dirty="0">
              <a:solidFill>
                <a:srgbClr val="FF0000"/>
              </a:solidFill>
            </a:endParaRPr>
          </a:p>
        </p:txBody>
      </p:sp>
    </p:spTree>
    <p:extLst>
      <p:ext uri="{BB962C8B-B14F-4D97-AF65-F5344CB8AC3E}">
        <p14:creationId xmlns:p14="http://schemas.microsoft.com/office/powerpoint/2010/main" val="864537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1 - لا تعطهم قمامة</a:t>
            </a:r>
            <a:r>
              <a:rPr lang="ar-IQ" b="1" dirty="0" smtClean="0"/>
              <a:t>:</a:t>
            </a:r>
            <a:endParaRPr lang="ar-IQ"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dirty="0" smtClean="0"/>
              <a:t>لا </a:t>
            </a:r>
            <a:r>
              <a:rPr lang="ar-IQ" dirty="0"/>
              <a:t>تمنح </a:t>
            </a:r>
            <a:r>
              <a:rPr lang="ar-IQ" dirty="0" smtClean="0"/>
              <a:t>افراد البيت او المؤسسة الأشياء </a:t>
            </a:r>
            <a:r>
              <a:rPr lang="ar-IQ" dirty="0"/>
              <a:t>التي يجب التخلص </a:t>
            </a:r>
            <a:r>
              <a:rPr lang="ar-IQ" dirty="0" smtClean="0"/>
              <a:t>منها. </a:t>
            </a:r>
          </a:p>
          <a:p>
            <a:pPr marL="514350" indent="-514350">
              <a:buFont typeface="+mj-lt"/>
              <a:buAutoNum type="arabicPeriod"/>
            </a:pPr>
            <a:r>
              <a:rPr lang="ar-IQ" dirty="0" smtClean="0"/>
              <a:t>لا </a:t>
            </a:r>
            <a:r>
              <a:rPr lang="ar-IQ" dirty="0"/>
              <a:t>توفر الورق أو </a:t>
            </a:r>
            <a:r>
              <a:rPr lang="ar-IQ" dirty="0" smtClean="0"/>
              <a:t>السلع </a:t>
            </a:r>
            <a:r>
              <a:rPr lang="ar-IQ" dirty="0"/>
              <a:t>البلاستيكية ذات الاستخدام </a:t>
            </a:r>
            <a:r>
              <a:rPr lang="ar-IQ" dirty="0" smtClean="0"/>
              <a:t>الواحد. </a:t>
            </a:r>
          </a:p>
          <a:p>
            <a:pPr marL="514350" indent="-514350">
              <a:buFont typeface="+mj-lt"/>
              <a:buAutoNum type="arabicPeriod"/>
            </a:pPr>
            <a:r>
              <a:rPr lang="ar-IQ" dirty="0" smtClean="0"/>
              <a:t>احتفظ </a:t>
            </a:r>
            <a:r>
              <a:rPr lang="ar-IQ" dirty="0"/>
              <a:t>بأوعية قابلة لإعادة الاستخدام يمكن إعادة تعبئتها </a:t>
            </a:r>
            <a:r>
              <a:rPr lang="ar-IQ" dirty="0" smtClean="0"/>
              <a:t>بالمواد الغذائية او غيرها.  </a:t>
            </a:r>
          </a:p>
          <a:p>
            <a:pPr marL="514350" indent="-514350">
              <a:buFont typeface="+mj-lt"/>
              <a:buAutoNum type="arabicPeriod"/>
            </a:pPr>
            <a:r>
              <a:rPr lang="ar-IQ" dirty="0" smtClean="0"/>
              <a:t>تزويدهم بالمواد القابلة للغسل من اجل تقليل النفايات.</a:t>
            </a:r>
            <a:endParaRPr lang="ar-IQ" dirty="0"/>
          </a:p>
        </p:txBody>
      </p:sp>
      <p:pic>
        <p:nvPicPr>
          <p:cNvPr id="3074" name="Picture 2" descr="C:\Users\lenovo\Desktop\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115"/>
            <a:ext cx="3571875" cy="19764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enovo\Desktop\download (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79" y="4876115"/>
            <a:ext cx="3562321" cy="1976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99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IQ" b="1" dirty="0" smtClean="0"/>
              <a:t>2 - التعامل بالمواد الصديقة </a:t>
            </a:r>
            <a:r>
              <a:rPr lang="ar-IQ" b="1" dirty="0"/>
              <a:t>للبيئة</a:t>
            </a:r>
            <a:r>
              <a:rPr lang="ar-IQ" dirty="0"/>
              <a:t/>
            </a:r>
            <a:br>
              <a:rPr lang="ar-IQ" dirty="0"/>
            </a:br>
            <a:endParaRPr lang="ar-IQ" dirty="0"/>
          </a:p>
        </p:txBody>
      </p:sp>
      <p:sp>
        <p:nvSpPr>
          <p:cNvPr id="3" name="عنصر نائب للمحتوى 2"/>
          <p:cNvSpPr>
            <a:spLocks noGrp="1"/>
          </p:cNvSpPr>
          <p:nvPr>
            <p:ph idx="1"/>
          </p:nvPr>
        </p:nvSpPr>
        <p:spPr>
          <a:xfrm>
            <a:off x="467544" y="1052736"/>
            <a:ext cx="8229600" cy="4525963"/>
          </a:xfrm>
        </p:spPr>
        <p:txBody>
          <a:bodyPr/>
          <a:lstStyle/>
          <a:p>
            <a:pPr marL="0" indent="0">
              <a:buNone/>
            </a:pPr>
            <a:r>
              <a:rPr lang="ar-IQ" dirty="0" smtClean="0"/>
              <a:t>قم بتداول الأعمال </a:t>
            </a:r>
            <a:r>
              <a:rPr lang="ar-IQ" dirty="0"/>
              <a:t>الصديقة للبيئة </a:t>
            </a:r>
            <a:r>
              <a:rPr lang="ar-IQ" dirty="0" smtClean="0"/>
              <a:t>سواء </a:t>
            </a:r>
            <a:r>
              <a:rPr lang="ar-IQ" dirty="0"/>
              <a:t>كانت إعادة التدوير النموذجية أو </a:t>
            </a:r>
            <a:r>
              <a:rPr lang="ar-IQ" dirty="0" smtClean="0"/>
              <a:t>تقليل من استهلاك الطاقة الكهربائية مثل تذكر </a:t>
            </a:r>
            <a:r>
              <a:rPr lang="ar-IQ" dirty="0"/>
              <a:t>إطفاء جميع </a:t>
            </a:r>
            <a:r>
              <a:rPr lang="ar-IQ" dirty="0" smtClean="0"/>
              <a:t>الأنوار وتقنين استخدام المياه وغيرها</a:t>
            </a:r>
            <a:endParaRPr lang="ar-IQ" dirty="0"/>
          </a:p>
        </p:txBody>
      </p:sp>
      <p:pic>
        <p:nvPicPr>
          <p:cNvPr id="7170" name="Picture 2" descr="C:\Users\lenovo\Desktop\R (7).jpe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38058"/>
          <a:stretch/>
        </p:blipFill>
        <p:spPr bwMode="auto">
          <a:xfrm>
            <a:off x="0" y="2646128"/>
            <a:ext cx="6948264" cy="4206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89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t>3 </a:t>
            </a:r>
            <a:r>
              <a:rPr lang="ar-IQ" b="1" dirty="0" smtClean="0"/>
              <a:t>– استخدام اسلوب حياة صديق للبيئة</a:t>
            </a:r>
            <a:endParaRPr lang="ar-IQ" dirty="0"/>
          </a:p>
        </p:txBody>
      </p:sp>
      <p:sp>
        <p:nvSpPr>
          <p:cNvPr id="3" name="عنصر نائب للمحتوى 2"/>
          <p:cNvSpPr>
            <a:spLocks noGrp="1"/>
          </p:cNvSpPr>
          <p:nvPr>
            <p:ph idx="1"/>
          </p:nvPr>
        </p:nvSpPr>
        <p:spPr/>
        <p:txBody>
          <a:bodyPr>
            <a:normAutofit/>
          </a:bodyPr>
          <a:lstStyle/>
          <a:p>
            <a:pPr marL="514350" indent="-514350">
              <a:buFont typeface="+mj-lt"/>
              <a:buAutoNum type="arabicPeriod"/>
            </a:pPr>
            <a:r>
              <a:rPr lang="ar-IQ" dirty="0" smtClean="0"/>
              <a:t>سجل الافراد في عضوية صالات الألعاب الرياضية ذات الفلسفات الخضراء والحث </a:t>
            </a:r>
            <a:r>
              <a:rPr lang="ar-IQ" dirty="0"/>
              <a:t>على رياضة المشي.</a:t>
            </a:r>
          </a:p>
          <a:p>
            <a:pPr marL="514350" indent="-514350">
              <a:buFont typeface="+mj-lt"/>
              <a:buAutoNum type="arabicPeriod"/>
            </a:pPr>
            <a:r>
              <a:rPr lang="ar-IQ" dirty="0" smtClean="0"/>
              <a:t>اعتماد برامج ودروس الطبخ التي تستخدم مكونات طازجة من مصادر محلية للشعور </a:t>
            </a:r>
            <a:r>
              <a:rPr lang="ar-IQ" dirty="0" err="1" smtClean="0"/>
              <a:t>باهمية</a:t>
            </a:r>
            <a:r>
              <a:rPr lang="ar-IQ" dirty="0" smtClean="0"/>
              <a:t> البيئة المحلية.  </a:t>
            </a:r>
          </a:p>
          <a:p>
            <a:pPr marL="514350" indent="-514350">
              <a:buFont typeface="+mj-lt"/>
              <a:buAutoNum type="arabicPeriod"/>
            </a:pPr>
            <a:r>
              <a:rPr lang="ar-IQ" dirty="0" smtClean="0"/>
              <a:t>قدم جلسات تأمل موجهة تجاه جمال البيئة واستنشاق الهواء التقي.</a:t>
            </a:r>
          </a:p>
          <a:p>
            <a:pPr marL="514350" indent="-514350">
              <a:buFont typeface="+mj-lt"/>
              <a:buAutoNum type="arabicPeriod"/>
            </a:pPr>
            <a:r>
              <a:rPr lang="ar-IQ" dirty="0" smtClean="0"/>
              <a:t>اجعل الحب للكوكب جزءًا مهما في البيت ومكان العمل وانشر الصور والملصقات التوعوية.  </a:t>
            </a:r>
            <a:endParaRPr lang="ar-IQ" dirty="0"/>
          </a:p>
        </p:txBody>
      </p:sp>
    </p:spTree>
    <p:extLst>
      <p:ext uri="{BB962C8B-B14F-4D97-AF65-F5344CB8AC3E}">
        <p14:creationId xmlns:p14="http://schemas.microsoft.com/office/powerpoint/2010/main" val="34339374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260648"/>
            <a:ext cx="8784976" cy="6192688"/>
          </a:xfrm>
        </p:spPr>
        <p:txBody>
          <a:bodyPr>
            <a:normAutofit lnSpcReduction="10000"/>
          </a:bodyPr>
          <a:lstStyle/>
          <a:p>
            <a:pPr marL="0" indent="0" algn="ctr">
              <a:buNone/>
            </a:pPr>
            <a:endParaRPr lang="ar-IQ" sz="6000" b="1" dirty="0" smtClean="0">
              <a:solidFill>
                <a:srgbClr val="FF0000"/>
              </a:solidFill>
            </a:endParaRPr>
          </a:p>
          <a:p>
            <a:pPr marL="0" indent="0" algn="ctr">
              <a:buNone/>
            </a:pPr>
            <a:r>
              <a:rPr lang="ar-IQ" sz="6000" b="1" dirty="0" smtClean="0">
                <a:solidFill>
                  <a:srgbClr val="FF0000"/>
                </a:solidFill>
              </a:rPr>
              <a:t>اهمية </a:t>
            </a:r>
            <a:r>
              <a:rPr lang="ar-IQ" sz="6000" b="1" dirty="0" smtClean="0">
                <a:solidFill>
                  <a:srgbClr val="FF0000"/>
                </a:solidFill>
              </a:rPr>
              <a:t>ثقافة التدوير لتحقيق التنمية المستدامة</a:t>
            </a:r>
          </a:p>
          <a:p>
            <a:pPr marL="0" indent="0" algn="ctr">
              <a:buNone/>
            </a:pPr>
            <a:endParaRPr lang="ar-IQ" sz="3600" b="1" dirty="0">
              <a:solidFill>
                <a:schemeClr val="bg1"/>
              </a:solidFill>
            </a:endParaRPr>
          </a:p>
          <a:p>
            <a:pPr marL="0" indent="0" algn="ctr">
              <a:buNone/>
            </a:pPr>
            <a:r>
              <a:rPr lang="ar-IQ" sz="3600" b="1" dirty="0" err="1" smtClean="0"/>
              <a:t>ا.د</a:t>
            </a:r>
            <a:r>
              <a:rPr lang="ar-IQ" sz="3600" b="1" smtClean="0"/>
              <a:t>. شهرزاد </a:t>
            </a:r>
            <a:r>
              <a:rPr lang="ar-IQ" sz="3600" b="1" dirty="0"/>
              <a:t>محمد الشديدي</a:t>
            </a:r>
          </a:p>
          <a:p>
            <a:pPr marL="0" indent="0" algn="ctr">
              <a:buNone/>
            </a:pPr>
            <a:r>
              <a:rPr lang="ar-IQ" sz="3600" b="1" dirty="0"/>
              <a:t>كلية الطب البيطري / جامعة بغداد </a:t>
            </a:r>
            <a:endParaRPr lang="ar-IQ" sz="3600" b="1" dirty="0" smtClean="0"/>
          </a:p>
          <a:p>
            <a:pPr marL="0" indent="0" algn="ctr">
              <a:buNone/>
            </a:pPr>
            <a:r>
              <a:rPr lang="ar-IQ" sz="3600" b="1" dirty="0" smtClean="0"/>
              <a:t>رئيس </a:t>
            </a:r>
            <a:r>
              <a:rPr lang="ar-IQ" sz="3600" b="1" dirty="0"/>
              <a:t>ومؤسس منظمة النخلة البيئية والزراعية</a:t>
            </a:r>
          </a:p>
          <a:p>
            <a:pPr marL="0" indent="0" algn="ctr">
              <a:buNone/>
            </a:pPr>
            <a:r>
              <a:rPr lang="ar-IQ" sz="3600" b="1" dirty="0" smtClean="0"/>
              <a:t>عضو </a:t>
            </a:r>
            <a:r>
              <a:rPr lang="ar-IQ" sz="3600" b="1" dirty="0" smtClean="0"/>
              <a:t>فريق </a:t>
            </a:r>
            <a:r>
              <a:rPr lang="ar-IQ" sz="3600" b="1" dirty="0" smtClean="0"/>
              <a:t>المرأة الوطني لدعم الطاقة </a:t>
            </a:r>
            <a:r>
              <a:rPr lang="ar-IQ" sz="3600" b="1" dirty="0"/>
              <a:t>وتقليل </a:t>
            </a:r>
            <a:r>
              <a:rPr lang="ar-IQ" sz="3600" b="1" dirty="0" smtClean="0"/>
              <a:t>الانبعاثات</a:t>
            </a:r>
            <a:endParaRPr lang="ar-IQ" sz="3600" b="1" dirty="0"/>
          </a:p>
          <a:p>
            <a:endParaRPr lang="ar-IQ" dirty="0"/>
          </a:p>
        </p:txBody>
      </p:sp>
    </p:spTree>
    <p:extLst>
      <p:ext uri="{BB962C8B-B14F-4D97-AF65-F5344CB8AC3E}">
        <p14:creationId xmlns:p14="http://schemas.microsoft.com/office/powerpoint/2010/main" val="169389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dirty="0">
                <a:cs typeface="+mn-cs"/>
              </a:rPr>
              <a:t>4 </a:t>
            </a:r>
            <a:r>
              <a:rPr lang="ar-IQ" dirty="0" smtClean="0">
                <a:cs typeface="+mn-cs"/>
              </a:rPr>
              <a:t>– توفير المستلزمات الاساسية للتدوير</a:t>
            </a:r>
            <a:endParaRPr lang="ar-IQ" dirty="0">
              <a:cs typeface="+mn-cs"/>
            </a:endParaRPr>
          </a:p>
        </p:txBody>
      </p:sp>
      <p:sp>
        <p:nvSpPr>
          <p:cNvPr id="3" name="عنصر نائب للمحتوى 2"/>
          <p:cNvSpPr>
            <a:spLocks noGrp="1"/>
          </p:cNvSpPr>
          <p:nvPr>
            <p:ph idx="1"/>
          </p:nvPr>
        </p:nvSpPr>
        <p:spPr>
          <a:xfrm>
            <a:off x="414634" y="1412567"/>
            <a:ext cx="8229600" cy="3196952"/>
          </a:xfrm>
        </p:spPr>
        <p:txBody>
          <a:bodyPr>
            <a:normAutofit/>
          </a:bodyPr>
          <a:lstStyle/>
          <a:p>
            <a:r>
              <a:rPr lang="ar-IQ" dirty="0" smtClean="0"/>
              <a:t>تأكد </a:t>
            </a:r>
            <a:r>
              <a:rPr lang="ar-IQ" dirty="0"/>
              <a:t>من وجود المزيد من صناديق إعادة التدوير أكثر من صناديق </a:t>
            </a:r>
            <a:r>
              <a:rPr lang="ar-IQ" dirty="0" smtClean="0"/>
              <a:t>القمامة وقم </a:t>
            </a:r>
            <a:r>
              <a:rPr lang="ar-IQ" dirty="0"/>
              <a:t>بتسميتها بوضوح</a:t>
            </a:r>
            <a:r>
              <a:rPr lang="ar-IQ" dirty="0" smtClean="0"/>
              <a:t>.</a:t>
            </a:r>
          </a:p>
          <a:p>
            <a:r>
              <a:rPr lang="ar-IQ" dirty="0" smtClean="0"/>
              <a:t>سيكون افراد البيت </a:t>
            </a:r>
            <a:r>
              <a:rPr lang="ar-IQ" dirty="0"/>
              <a:t>أكثر ميلًا لإعادة التدوير لأنه من الأسهل القيام بذلك </a:t>
            </a:r>
            <a:r>
              <a:rPr lang="ar-IQ" dirty="0" err="1" smtClean="0"/>
              <a:t>والتذكيرات</a:t>
            </a:r>
            <a:r>
              <a:rPr lang="ar-IQ" dirty="0" smtClean="0"/>
              <a:t> </a:t>
            </a:r>
            <a:r>
              <a:rPr lang="ar-IQ" dirty="0"/>
              <a:t>المستمرة </a:t>
            </a:r>
            <a:r>
              <a:rPr lang="ar-IQ" dirty="0" smtClean="0"/>
              <a:t>تجعلهم يلتزمون </a:t>
            </a:r>
            <a:r>
              <a:rPr lang="ar-IQ" dirty="0"/>
              <a:t>بالعادات الجيدة.</a:t>
            </a:r>
          </a:p>
        </p:txBody>
      </p:sp>
      <p:pic>
        <p:nvPicPr>
          <p:cNvPr id="8194" name="Picture 2" descr="C:\Users\lenovo\Desktop\OI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4" y="3717033"/>
            <a:ext cx="6299824" cy="314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0647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922114"/>
          </a:xfrm>
        </p:spPr>
        <p:txBody>
          <a:bodyPr>
            <a:normAutofit/>
          </a:bodyPr>
          <a:lstStyle/>
          <a:p>
            <a:r>
              <a:rPr lang="ar-IQ" b="1" dirty="0" smtClean="0"/>
              <a:t>5 – احتفل </a:t>
            </a:r>
            <a:r>
              <a:rPr lang="ar-IQ" b="1" dirty="0" err="1" smtClean="0"/>
              <a:t>بانجازات</a:t>
            </a:r>
            <a:r>
              <a:rPr lang="ar-IQ" b="1" dirty="0" smtClean="0"/>
              <a:t> إعادة التدوير</a:t>
            </a:r>
            <a:endParaRPr lang="ar-IQ" b="1" dirty="0"/>
          </a:p>
        </p:txBody>
      </p:sp>
      <p:sp>
        <p:nvSpPr>
          <p:cNvPr id="3" name="عنصر نائب للمحتوى 2"/>
          <p:cNvSpPr>
            <a:spLocks noGrp="1"/>
          </p:cNvSpPr>
          <p:nvPr>
            <p:ph idx="1"/>
          </p:nvPr>
        </p:nvSpPr>
        <p:spPr>
          <a:xfrm>
            <a:off x="467544" y="1196752"/>
            <a:ext cx="8229600" cy="2908920"/>
          </a:xfrm>
        </p:spPr>
        <p:txBody>
          <a:bodyPr>
            <a:normAutofit/>
          </a:bodyPr>
          <a:lstStyle/>
          <a:p>
            <a:pPr marL="0" indent="0">
              <a:buNone/>
            </a:pPr>
            <a:r>
              <a:rPr lang="ar-IQ" dirty="0"/>
              <a:t>يعد الاحتفال في </a:t>
            </a:r>
            <a:r>
              <a:rPr lang="ar-IQ" dirty="0" smtClean="0"/>
              <a:t>البيت او مكان العمل </a:t>
            </a:r>
            <a:r>
              <a:rPr lang="ar-IQ" dirty="0"/>
              <a:t>أمرًا مهمًا </a:t>
            </a:r>
            <a:r>
              <a:rPr lang="ar-IQ" dirty="0" smtClean="0"/>
              <a:t>، خاصةً </a:t>
            </a:r>
            <a:r>
              <a:rPr lang="ar-IQ" dirty="0"/>
              <a:t>عندما يكون </a:t>
            </a:r>
            <a:r>
              <a:rPr lang="ar-IQ" dirty="0" smtClean="0"/>
              <a:t>افراد البيت او زملاء العمل مارسوا مهام مرهقة واجعل </a:t>
            </a:r>
            <a:r>
              <a:rPr lang="ar-IQ" dirty="0"/>
              <a:t>النجاح الصديق للبيئة جزءًا من </a:t>
            </a:r>
            <a:r>
              <a:rPr lang="ar-IQ" dirty="0" smtClean="0"/>
              <a:t>احتفالاتك ، </a:t>
            </a:r>
            <a:r>
              <a:rPr lang="ar-IQ" dirty="0"/>
              <a:t>في نهاية الشهر </a:t>
            </a:r>
            <a:r>
              <a:rPr lang="ar-IQ" dirty="0" smtClean="0"/>
              <a:t>اختر </a:t>
            </a:r>
            <a:r>
              <a:rPr lang="ar-IQ" dirty="0"/>
              <a:t>فردا صديقًا للبيئة ليتم منحه مكافأة خاصة </a:t>
            </a:r>
            <a:r>
              <a:rPr lang="ar-IQ" dirty="0" smtClean="0"/>
              <a:t>لان الناس تحب الفوز </a:t>
            </a:r>
            <a:r>
              <a:rPr lang="ar-IQ" dirty="0"/>
              <a:t>أكثر مما يحبون البيئة</a:t>
            </a:r>
            <a:r>
              <a:rPr lang="ar-IQ" dirty="0" smtClean="0"/>
              <a:t>.</a:t>
            </a:r>
          </a:p>
        </p:txBody>
      </p:sp>
      <p:pic>
        <p:nvPicPr>
          <p:cNvPr id="9218" name="Picture 2" descr="C:\Users\lenovo\Desktop\R (8).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8" y="3582413"/>
            <a:ext cx="5047128" cy="327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035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00"/>
                </a:solidFill>
              </a:rPr>
              <a:t>أهداف إعادة التدوير </a:t>
            </a:r>
            <a:r>
              <a:rPr lang="ar-IQ" b="1" dirty="0" smtClean="0">
                <a:solidFill>
                  <a:srgbClr val="FF0000"/>
                </a:solidFill>
              </a:rPr>
              <a:t>للأطفال</a:t>
            </a:r>
            <a:endParaRPr lang="ar-IQ" b="1" dirty="0">
              <a:solidFill>
                <a:srgbClr val="FF0000"/>
              </a:solidFill>
            </a:endParaRPr>
          </a:p>
        </p:txBody>
      </p:sp>
      <p:sp>
        <p:nvSpPr>
          <p:cNvPr id="3" name="عنصر نائب للمحتوى 2"/>
          <p:cNvSpPr>
            <a:spLocks noGrp="1"/>
          </p:cNvSpPr>
          <p:nvPr>
            <p:ph idx="1"/>
          </p:nvPr>
        </p:nvSpPr>
        <p:spPr>
          <a:xfrm>
            <a:off x="251520" y="1340768"/>
            <a:ext cx="8568952" cy="5256584"/>
          </a:xfrm>
        </p:spPr>
        <p:txBody>
          <a:bodyPr>
            <a:normAutofit fontScale="77500" lnSpcReduction="20000"/>
          </a:bodyPr>
          <a:lstStyle/>
          <a:p>
            <a:pPr marL="0" indent="0" algn="ctr">
              <a:buNone/>
            </a:pPr>
            <a:r>
              <a:rPr lang="ar-IQ" dirty="0"/>
              <a:t>يجب أن يكون الأطفال أكثر وعياً بأهمية البيئة ومواردها وكيفية إعادة التدوير للعيش بأسلوب صديق للبيئة، وفيما يلي مجموعة من أبرز أهداف إعادة التدوير للأطفال:</a:t>
            </a:r>
          </a:p>
          <a:p>
            <a:pPr marL="0" indent="0" algn="ctr">
              <a:buNone/>
            </a:pPr>
            <a:r>
              <a:rPr lang="ar-IQ" dirty="0"/>
              <a:t>معرفة العواقب والمشاكل الصحية الناجمة عن تلوث الهواء والبيئة بسبب عدم الحد من النفايات</a:t>
            </a:r>
            <a:r>
              <a:rPr lang="ar-IQ" dirty="0" smtClean="0"/>
              <a:t>.</a:t>
            </a:r>
          </a:p>
          <a:p>
            <a:pPr marL="0" indent="0" algn="ctr">
              <a:buNone/>
            </a:pPr>
            <a:r>
              <a:rPr lang="ar-IQ" dirty="0" smtClean="0"/>
              <a:t>[1] </a:t>
            </a:r>
            <a:r>
              <a:rPr lang="ar-IQ" dirty="0"/>
              <a:t>مساعدتهم على معرفة مصير أكوام النفايات التي يُخلّفها الناس في الطبيعة دون وعي أو تفكير؛ وذلك من خلال التحدث إلى عمال جمع القمامة، أو أخذهم إلى مصانع إعادة التدوير، أو مكبات النفايات حتى يُكوّن الأطفال ثقافتهم الخاصة عن ضرر هذه النفايات على البيئة</a:t>
            </a:r>
            <a:r>
              <a:rPr lang="ar-IQ" dirty="0" smtClean="0"/>
              <a:t>.</a:t>
            </a:r>
          </a:p>
          <a:p>
            <a:pPr marL="0" indent="0" algn="ctr">
              <a:buNone/>
            </a:pPr>
            <a:r>
              <a:rPr lang="ar-IQ" dirty="0" smtClean="0"/>
              <a:t>[2] </a:t>
            </a:r>
            <a:r>
              <a:rPr lang="ar-IQ" dirty="0"/>
              <a:t>تغيير عاداتهم الشرائية، وذلك من خلال معرفة الآثار السلبية المترتبة على كثرة النفايات وتراكمها مما يجعل الأطفال يتخذون قرارات أكثر وعياً عند الشراء باختيار مواد وأكياس قابلة لإعادة التدوير والاستخدام</a:t>
            </a:r>
            <a:r>
              <a:rPr lang="ar-IQ" dirty="0" smtClean="0"/>
              <a:t>.</a:t>
            </a:r>
          </a:p>
          <a:p>
            <a:pPr marL="0" indent="0" algn="ctr">
              <a:buNone/>
            </a:pPr>
            <a:r>
              <a:rPr lang="ar-IQ" dirty="0" smtClean="0"/>
              <a:t>[3] </a:t>
            </a:r>
            <a:r>
              <a:rPr lang="ar-IQ" dirty="0"/>
              <a:t>تربية الأطفال على الاهتمام بالبيئة وتعليمهم كيفية إعادة التدوير تجعلهم يتشاركون المعرفة بينهم من خلال سلوكياتهم الصحيحة تجاه البيئة مثل؛ التفكير مرتان قبل إلقاء أي شيء بعيداً، أو شراء شيئاً لا فائدة منه، مما يساهم في إحداث فرق كبير في البيئة والمجتمع.</a:t>
            </a:r>
          </a:p>
          <a:p>
            <a:endParaRPr lang="ar-IQ" dirty="0"/>
          </a:p>
        </p:txBody>
      </p:sp>
    </p:spTree>
    <p:extLst>
      <p:ext uri="{BB962C8B-B14F-4D97-AF65-F5344CB8AC3E}">
        <p14:creationId xmlns:p14="http://schemas.microsoft.com/office/powerpoint/2010/main" val="1481700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الخلاصة</a:t>
            </a:r>
            <a:endParaRPr lang="ar-IQ" b="1" dirty="0">
              <a:solidFill>
                <a:srgbClr val="FF0000"/>
              </a:solidFill>
            </a:endParaRPr>
          </a:p>
        </p:txBody>
      </p:sp>
      <p:sp>
        <p:nvSpPr>
          <p:cNvPr id="3" name="عنصر نائب للمحتوى 2"/>
          <p:cNvSpPr>
            <a:spLocks noGrp="1"/>
          </p:cNvSpPr>
          <p:nvPr>
            <p:ph idx="1"/>
          </p:nvPr>
        </p:nvSpPr>
        <p:spPr/>
        <p:txBody>
          <a:bodyPr>
            <a:normAutofit/>
          </a:bodyPr>
          <a:lstStyle/>
          <a:p>
            <a:pPr marL="0" indent="0" algn="ctr">
              <a:buNone/>
            </a:pPr>
            <a:r>
              <a:rPr lang="ar-IQ" sz="4000" dirty="0" smtClean="0"/>
              <a:t>اعادة التدوير </a:t>
            </a:r>
            <a:r>
              <a:rPr lang="ar-IQ" sz="4000" dirty="0" smtClean="0"/>
              <a:t>وتطبيق استخدام وسائل التدوير البسيطة واجب وطني يستوجب تظافر كل الجهود التربوية والتوعوية الحكومية وغير الحكومية وداخل كل بيت ومؤسسة للنهوض بالواقع البيئي والصحي </a:t>
            </a:r>
            <a:r>
              <a:rPr lang="ar-IQ" sz="4000" dirty="0" smtClean="0"/>
              <a:t>للمجتمع من اجل تحقيق التنمية المستدامة </a:t>
            </a:r>
            <a:endParaRPr lang="ar-IQ" sz="4000" dirty="0"/>
          </a:p>
        </p:txBody>
      </p:sp>
    </p:spTree>
    <p:extLst>
      <p:ext uri="{BB962C8B-B14F-4D97-AF65-F5344CB8AC3E}">
        <p14:creationId xmlns:p14="http://schemas.microsoft.com/office/powerpoint/2010/main" val="3427276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960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ما هي التنمية المستدامة</a:t>
            </a:r>
            <a:endParaRPr lang="ar-IQ" b="1" dirty="0">
              <a:solidFill>
                <a:srgbClr val="FF0000"/>
              </a:solidFill>
            </a:endParaRPr>
          </a:p>
        </p:txBody>
      </p:sp>
      <p:sp>
        <p:nvSpPr>
          <p:cNvPr id="3" name="عنصر نائب للمحتوى 2"/>
          <p:cNvSpPr>
            <a:spLocks noGrp="1"/>
          </p:cNvSpPr>
          <p:nvPr>
            <p:ph idx="1"/>
          </p:nvPr>
        </p:nvSpPr>
        <p:spPr>
          <a:xfrm>
            <a:off x="457200" y="1600200"/>
            <a:ext cx="8435280" cy="4925144"/>
          </a:xfrm>
        </p:spPr>
        <p:txBody>
          <a:bodyPr>
            <a:normAutofit fontScale="85000" lnSpcReduction="10000"/>
          </a:bodyPr>
          <a:lstStyle/>
          <a:p>
            <a:pPr marL="0" indent="0" algn="ctr">
              <a:buNone/>
            </a:pPr>
            <a:r>
              <a:rPr lang="ar-IQ" dirty="0"/>
              <a:t>التنمية المستدامة هي التنمية التي تأخذ بعين الاعتبار الأبعاد الاجتماعية والبيئية إلى جانب الأبعاد الاقتصادية لحسن استغلال الموارد المتاحة لتلبية حاجيات الأفراد مع الاحتفاظ بحق الأجيال القادمة. ويواجه العالم خطورة التدهور البيئي الذي يجب التغلب عليه مع عدم التخلي عن حاجات التنمية الاقتصادية وكذلك المساواة والعدل الاجتماعي.</a:t>
            </a:r>
          </a:p>
          <a:p>
            <a:pPr marL="0" indent="0" algn="ctr">
              <a:buNone/>
            </a:pPr>
            <a:r>
              <a:rPr lang="ar-IQ" dirty="0" smtClean="0"/>
              <a:t>فالتنمية </a:t>
            </a:r>
            <a:r>
              <a:rPr lang="ar-IQ" dirty="0"/>
              <a:t>المستدامة تتطلب تحسين ظروف المعيشة لجميع الأفراد دون زيادة استخدام الموارد الطبيعية إلى ما يتجاوز قدرة كوكب الأرض على التحمل، وتُجرى التنمية المستدامة في ثلاثة مجالات رئيسية هي النمو الاقتصادي وحفظ الموارد الطبيعية والبيئة والتنمية الاجتماعية.</a:t>
            </a:r>
          </a:p>
          <a:p>
            <a:pPr marL="0" indent="0" algn="ctr">
              <a:buNone/>
            </a:pPr>
            <a:r>
              <a:rPr lang="ar-IQ" dirty="0" smtClean="0"/>
              <a:t>إن </a:t>
            </a:r>
            <a:r>
              <a:rPr lang="ar-IQ" dirty="0"/>
              <a:t>من أهم التحديات التي تواجهها التنمية المستدامة هي القضاء على الفقر، من خلال التشجيع على اتباع أنماط إنتاج واستهلاك متوازنة، دون الإفراط في الاعتماد على الموارد الطبيعية.</a:t>
            </a:r>
          </a:p>
        </p:txBody>
      </p:sp>
    </p:spTree>
    <p:extLst>
      <p:ext uri="{BB962C8B-B14F-4D97-AF65-F5344CB8AC3E}">
        <p14:creationId xmlns:p14="http://schemas.microsoft.com/office/powerpoint/2010/main" val="2298993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اهداف التنمية المستدامة</a:t>
            </a:r>
            <a:endParaRPr lang="ar-IQ" b="1" dirty="0">
              <a:solidFill>
                <a:srgbClr val="FF0000"/>
              </a:solidFill>
            </a:endParaRPr>
          </a:p>
        </p:txBody>
      </p:sp>
      <p:sp>
        <p:nvSpPr>
          <p:cNvPr id="3" name="عنصر نائب للمحتوى 2"/>
          <p:cNvSpPr>
            <a:spLocks noGrp="1"/>
          </p:cNvSpPr>
          <p:nvPr>
            <p:ph idx="1"/>
          </p:nvPr>
        </p:nvSpPr>
        <p:spPr>
          <a:xfrm>
            <a:off x="4644008" y="1196752"/>
            <a:ext cx="4248472" cy="5472608"/>
          </a:xfrm>
        </p:spPr>
        <p:txBody>
          <a:bodyPr>
            <a:normAutofit/>
          </a:bodyPr>
          <a:lstStyle/>
          <a:p>
            <a:pPr marL="0" indent="0" algn="ctr">
              <a:buNone/>
            </a:pPr>
            <a:r>
              <a:rPr lang="ar-IQ" dirty="0" smtClean="0"/>
              <a:t>اهداف </a:t>
            </a:r>
            <a:r>
              <a:rPr lang="ar-IQ" dirty="0"/>
              <a:t>التنمية المستدامة هي دعوة عالمية للعمل للقضاء على الفقر وصون الأرض وتحسين المعايش في كل مكان. وقد تبنت كافة الدول الأعضاء في الأمم المتحدة هذه الأهداف السبعة عشر في عام 2015، بوصفها جزء من جدول أعمال التنمية المستدامة لعام 2030، الذي حدد خُطَّة مدتها 15 عامًا لتحقيق تلك الأهداف</a:t>
            </a:r>
          </a:p>
        </p:txBody>
      </p:sp>
      <p:pic>
        <p:nvPicPr>
          <p:cNvPr id="1026" name="Picture 2" descr="https://www.fao.org/images/osglibraries/default-album/fao-sdgs-wheel-1080x1080-ar.jpg?sfvrsn=b1ff46fd_1"/>
          <p:cNvPicPr>
            <a:picLocks noChangeAspect="1" noChangeArrowheads="1"/>
          </p:cNvPicPr>
          <p:nvPr/>
        </p:nvPicPr>
        <p:blipFill rotWithShape="1">
          <a:blip r:embed="rId2">
            <a:extLst>
              <a:ext uri="{28A0092B-C50C-407E-A947-70E740481C1C}">
                <a14:useLocalDpi xmlns:a14="http://schemas.microsoft.com/office/drawing/2010/main" val="0"/>
              </a:ext>
            </a:extLst>
          </a:blip>
          <a:srcRect l="6852" r="6845"/>
          <a:stretch/>
        </p:blipFill>
        <p:spPr bwMode="auto">
          <a:xfrm>
            <a:off x="11841" y="2132856"/>
            <a:ext cx="4667903" cy="474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29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994122"/>
          </a:xfrm>
        </p:spPr>
        <p:txBody>
          <a:bodyPr>
            <a:normAutofit/>
          </a:bodyPr>
          <a:lstStyle/>
          <a:p>
            <a:r>
              <a:rPr lang="ar-IQ" b="1" dirty="0" smtClean="0">
                <a:solidFill>
                  <a:srgbClr val="FF0000"/>
                </a:solidFill>
              </a:rPr>
              <a:t>سؤال ماهي </a:t>
            </a:r>
            <a:r>
              <a:rPr lang="ar-IQ" b="1" dirty="0">
                <a:solidFill>
                  <a:srgbClr val="FF0000"/>
                </a:solidFill>
              </a:rPr>
              <a:t>إعادة </a:t>
            </a:r>
            <a:r>
              <a:rPr lang="ar-IQ" b="1" dirty="0" smtClean="0">
                <a:solidFill>
                  <a:srgbClr val="FF0000"/>
                </a:solidFill>
              </a:rPr>
              <a:t>التدوير ؟</a:t>
            </a:r>
            <a:endParaRPr lang="ar-IQ" b="1" dirty="0">
              <a:solidFill>
                <a:srgbClr val="FF0000"/>
              </a:solidFill>
            </a:endParaRPr>
          </a:p>
        </p:txBody>
      </p:sp>
      <p:sp>
        <p:nvSpPr>
          <p:cNvPr id="3" name="عنصر نائب للمحتوى 2"/>
          <p:cNvSpPr>
            <a:spLocks noGrp="1"/>
          </p:cNvSpPr>
          <p:nvPr>
            <p:ph idx="1"/>
          </p:nvPr>
        </p:nvSpPr>
        <p:spPr>
          <a:xfrm>
            <a:off x="467544" y="1124744"/>
            <a:ext cx="8229600" cy="4525963"/>
          </a:xfrm>
        </p:spPr>
        <p:txBody>
          <a:bodyPr>
            <a:normAutofit/>
          </a:bodyPr>
          <a:lstStyle/>
          <a:p>
            <a:pPr marL="0" indent="0">
              <a:buNone/>
            </a:pPr>
            <a:r>
              <a:rPr lang="ar-IQ" dirty="0"/>
              <a:t>يُمكن تعريف إعادة التدوير (</a:t>
            </a:r>
            <a:r>
              <a:rPr lang="ar-IQ" dirty="0" smtClean="0"/>
              <a:t>بالإنكليزية</a:t>
            </a:r>
            <a:r>
              <a:rPr lang="ar-IQ" dirty="0"/>
              <a:t>: </a:t>
            </a:r>
            <a:r>
              <a:rPr lang="en-US" dirty="0" smtClean="0"/>
              <a:t>(Recycling</a:t>
            </a:r>
            <a:r>
              <a:rPr lang="ar-IQ" dirty="0" smtClean="0"/>
              <a:t> بأنّه </a:t>
            </a:r>
            <a:r>
              <a:rPr lang="ar-IQ" dirty="0"/>
              <a:t>عبارة عن جمع المواد المُستخدَمة، ثمّ تحويلها إلى مواد خام، ثمّ إعادة إنتاجها لتصبح مواد قابلة للاستهلاك مجدداً، ويُمكن أن يشمل مفهوم إعادة التدوير أي شيء قديم يُمكن استخدامه من </a:t>
            </a:r>
            <a:r>
              <a:rPr lang="ar-IQ" dirty="0" smtClean="0"/>
              <a:t>جديد </a:t>
            </a:r>
            <a:r>
              <a:rPr lang="ar-IQ" dirty="0"/>
              <a:t>وبمعنىً آخر هو عملية يتمّ من خلالها الاستفادة من المواد غير الصالحة والتي تُعدّ نفايات وإدخالها في عمليات الإنتاج والتصنيع الجديدة</a:t>
            </a:r>
            <a:r>
              <a:rPr lang="ar-IQ" dirty="0" smtClean="0"/>
              <a:t>.</a:t>
            </a:r>
            <a:endParaRPr lang="ar-IQ" dirty="0"/>
          </a:p>
        </p:txBody>
      </p:sp>
      <p:pic>
        <p:nvPicPr>
          <p:cNvPr id="4" name="Picture 2" descr="C:\Users\lenovo\Desktop\ما_هي_إعادة_التدوير.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4149080"/>
            <a:ext cx="5688733"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81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a:solidFill>
                  <a:srgbClr val="FF0000"/>
                </a:solidFill>
              </a:rPr>
              <a:t>تاريخ إعادة </a:t>
            </a:r>
            <a:r>
              <a:rPr lang="ar-IQ" b="1" dirty="0" smtClean="0">
                <a:solidFill>
                  <a:srgbClr val="FF0000"/>
                </a:solidFill>
              </a:rPr>
              <a:t>التدوير</a:t>
            </a:r>
            <a:endParaRPr lang="ar-IQ" b="1" dirty="0">
              <a:solidFill>
                <a:srgbClr val="FF0000"/>
              </a:solidFill>
            </a:endParaRPr>
          </a:p>
        </p:txBody>
      </p:sp>
      <p:sp>
        <p:nvSpPr>
          <p:cNvPr id="3" name="عنصر نائب للمحتوى 2"/>
          <p:cNvSpPr>
            <a:spLocks noGrp="1"/>
          </p:cNvSpPr>
          <p:nvPr>
            <p:ph idx="1"/>
          </p:nvPr>
        </p:nvSpPr>
        <p:spPr>
          <a:xfrm>
            <a:off x="323528" y="1268760"/>
            <a:ext cx="8496944" cy="5328592"/>
          </a:xfrm>
        </p:spPr>
        <p:txBody>
          <a:bodyPr>
            <a:normAutofit fontScale="92500" lnSpcReduction="10000"/>
          </a:bodyPr>
          <a:lstStyle/>
          <a:p>
            <a:pPr marL="0" indent="0" algn="ctr">
              <a:buNone/>
            </a:pPr>
            <a:r>
              <a:rPr lang="ar-IQ" dirty="0" smtClean="0"/>
              <a:t>قد </a:t>
            </a:r>
            <a:r>
              <a:rPr lang="ar-IQ" dirty="0"/>
              <a:t>يبدو هذا المفهوم كأحد المفاهيم الحديثة التي ارتبطت بالحركات التي تدعو للمحافظة على البيئة في سبعينيات القرن العشرين، إلا أنه وفي الحقيقة قد تمّ استخدامه قديماً من قِبل بعض الأفراد بطريقة ما منذ آلاف السنين، وقد برز مفهوم إعادة التدوير في الثلاثينيات والأربعينيات من القرن العشرين كأحد المفاهيم المهمة في العديد من دول </a:t>
            </a:r>
            <a:r>
              <a:rPr lang="ar-IQ" dirty="0" smtClean="0"/>
              <a:t>العالم </a:t>
            </a:r>
            <a:r>
              <a:rPr lang="ar-IQ" dirty="0"/>
              <a:t>بسبب الكساد الاقتصادي الذي حصل في ذلك الوقت، فقد كانت تتم إعادة تدوير بعض المواد؛ </a:t>
            </a:r>
            <a:r>
              <a:rPr lang="ar-IQ" dirty="0" smtClean="0"/>
              <a:t>كالنايلون والمطاط والمعادن وتراجعت </a:t>
            </a:r>
            <a:r>
              <a:rPr lang="ar-IQ" dirty="0"/>
              <a:t>شعبية استخدام هذا المفهوم في الولايات المتحدة الامريكية نتيجة النمو </a:t>
            </a:r>
            <a:r>
              <a:rPr lang="ar-IQ" dirty="0" smtClean="0"/>
              <a:t>الاقتصادي </a:t>
            </a:r>
            <a:r>
              <a:rPr lang="ar-IQ" dirty="0"/>
              <a:t>وبقي هذا التراجع قائماً حتى نهاية الستينيات وبداية السبعينيات من القرن العشرين حتى طُرح مفهوم إعادة التدوير في يوم الأرض الأول في عام 1970م، ثم بقي استخدامه يزداد باطراد مع مرور </a:t>
            </a:r>
            <a:r>
              <a:rPr lang="ar-IQ" dirty="0" smtClean="0"/>
              <a:t>الوقت.</a:t>
            </a:r>
            <a:endParaRPr lang="ar-IQ" dirty="0"/>
          </a:p>
        </p:txBody>
      </p:sp>
    </p:spTree>
    <p:extLst>
      <p:ext uri="{BB962C8B-B14F-4D97-AF65-F5344CB8AC3E}">
        <p14:creationId xmlns:p14="http://schemas.microsoft.com/office/powerpoint/2010/main" val="323799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52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88640"/>
            <a:ext cx="8229600" cy="1143000"/>
          </a:xfrm>
        </p:spPr>
        <p:txBody>
          <a:bodyPr/>
          <a:lstStyle/>
          <a:p>
            <a:r>
              <a:rPr lang="ar-IQ" b="1" dirty="0" smtClean="0">
                <a:solidFill>
                  <a:srgbClr val="FF0000"/>
                </a:solidFill>
              </a:rPr>
              <a:t>ماهي ثقافة التدوير ؟</a:t>
            </a:r>
            <a:endParaRPr lang="ar-IQ" b="1" dirty="0">
              <a:solidFill>
                <a:srgbClr val="FF0000"/>
              </a:solidFill>
            </a:endParaRPr>
          </a:p>
        </p:txBody>
      </p:sp>
      <p:sp>
        <p:nvSpPr>
          <p:cNvPr id="3" name="عنصر نائب للمحتوى 2"/>
          <p:cNvSpPr>
            <a:spLocks noGrp="1"/>
          </p:cNvSpPr>
          <p:nvPr>
            <p:ph idx="1"/>
          </p:nvPr>
        </p:nvSpPr>
        <p:spPr>
          <a:xfrm>
            <a:off x="467544" y="1268760"/>
            <a:ext cx="8229600" cy="4525963"/>
          </a:xfrm>
        </p:spPr>
        <p:txBody>
          <a:bodyPr/>
          <a:lstStyle/>
          <a:p>
            <a:pPr marL="0" indent="0">
              <a:buNone/>
            </a:pPr>
            <a:r>
              <a:rPr lang="ar-IQ" dirty="0"/>
              <a:t>غالبًا ما تولد في اي بيت او مؤسسة او ركن من اركان المجتمع الكثير من النفايات. فاذا كنت ترغب في إحداث تأثير إيجابي </a:t>
            </a:r>
            <a:r>
              <a:rPr lang="ar-IQ" dirty="0" smtClean="0"/>
              <a:t>وملموس على </a:t>
            </a:r>
            <a:r>
              <a:rPr lang="ar-IQ" dirty="0"/>
              <a:t>الكوكب </a:t>
            </a:r>
            <a:r>
              <a:rPr lang="ar-IQ" dirty="0" smtClean="0"/>
              <a:t>فستحتاج </a:t>
            </a:r>
            <a:r>
              <a:rPr lang="ar-IQ" dirty="0"/>
              <a:t>إلى اتخاذ بعض الخطوات </a:t>
            </a:r>
            <a:r>
              <a:rPr lang="ar-IQ" dirty="0" smtClean="0"/>
              <a:t>وجعل </a:t>
            </a:r>
            <a:r>
              <a:rPr lang="ar-IQ" dirty="0"/>
              <a:t>إعادة التدوير جزءًا من </a:t>
            </a:r>
            <a:r>
              <a:rPr lang="ar-IQ" dirty="0" smtClean="0"/>
              <a:t>بيتك ينبغي عليك: </a:t>
            </a:r>
          </a:p>
          <a:p>
            <a:pPr marL="514350" indent="-514350">
              <a:buFont typeface="+mj-lt"/>
              <a:buAutoNum type="arabicPeriod"/>
            </a:pPr>
            <a:r>
              <a:rPr lang="ar-IQ" dirty="0" smtClean="0"/>
              <a:t>ان </a:t>
            </a:r>
            <a:r>
              <a:rPr lang="ar-IQ" dirty="0"/>
              <a:t>تؤمن بإعادة التدوير والعيش بأسلوب حياة صديق </a:t>
            </a:r>
            <a:r>
              <a:rPr lang="ar-IQ" dirty="0" smtClean="0"/>
              <a:t>للبيئة. </a:t>
            </a:r>
          </a:p>
          <a:p>
            <a:pPr marL="514350" indent="-514350">
              <a:buFont typeface="+mj-lt"/>
              <a:buAutoNum type="arabicPeriod"/>
            </a:pPr>
            <a:r>
              <a:rPr lang="ar-IQ" dirty="0" smtClean="0"/>
              <a:t>قد </a:t>
            </a:r>
            <a:r>
              <a:rPr lang="ar-IQ" dirty="0"/>
              <a:t>لا يشعر الافراد بنفس </a:t>
            </a:r>
            <a:r>
              <a:rPr lang="ar-IQ" dirty="0" smtClean="0"/>
              <a:t>شعورك وتحتاج ان تضع في اعتبارك بذل مجهود اكبر في التطبيق والتوعية.</a:t>
            </a:r>
            <a:endParaRPr lang="ar-IQ" dirty="0"/>
          </a:p>
          <a:p>
            <a:pPr marL="0" indent="0">
              <a:buNone/>
            </a:pPr>
            <a:endParaRPr lang="ar-IQ" dirty="0"/>
          </a:p>
        </p:txBody>
      </p:sp>
    </p:spTree>
    <p:extLst>
      <p:ext uri="{BB962C8B-B14F-4D97-AF65-F5344CB8AC3E}">
        <p14:creationId xmlns:p14="http://schemas.microsoft.com/office/powerpoint/2010/main" val="97863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1143000"/>
          </a:xfrm>
        </p:spPr>
        <p:txBody>
          <a:bodyPr>
            <a:normAutofit/>
          </a:bodyPr>
          <a:lstStyle/>
          <a:p>
            <a:r>
              <a:rPr lang="ar-IQ" b="1" dirty="0">
                <a:solidFill>
                  <a:srgbClr val="FF0000"/>
                </a:solidFill>
              </a:rPr>
              <a:t>أهمية إعادة </a:t>
            </a:r>
            <a:r>
              <a:rPr lang="ar-IQ" b="1" dirty="0" smtClean="0">
                <a:solidFill>
                  <a:srgbClr val="FF0000"/>
                </a:solidFill>
              </a:rPr>
              <a:t>التدوير</a:t>
            </a:r>
            <a:endParaRPr lang="ar-IQ" b="1" dirty="0">
              <a:solidFill>
                <a:srgbClr val="FF0000"/>
              </a:solidFill>
            </a:endParaRPr>
          </a:p>
        </p:txBody>
      </p:sp>
      <p:sp>
        <p:nvSpPr>
          <p:cNvPr id="3" name="عنصر نائب للمحتوى 2"/>
          <p:cNvSpPr>
            <a:spLocks noGrp="1"/>
          </p:cNvSpPr>
          <p:nvPr>
            <p:ph idx="1"/>
          </p:nvPr>
        </p:nvSpPr>
        <p:spPr>
          <a:xfrm>
            <a:off x="4499992" y="1124744"/>
            <a:ext cx="4392488" cy="5040560"/>
          </a:xfrm>
        </p:spPr>
        <p:txBody>
          <a:bodyPr>
            <a:normAutofit lnSpcReduction="10000"/>
          </a:bodyPr>
          <a:lstStyle/>
          <a:p>
            <a:pPr marL="0" indent="0" algn="ctr">
              <a:buNone/>
            </a:pPr>
            <a:r>
              <a:rPr lang="ar-IQ" dirty="0"/>
              <a:t>تُساعد إعادة التدوير على إدارة الموارد الطبيعية، مثل: المواد المعدنية، والمياه، بشكل مستدام، كي تستفيد منها الأجيال القادمة، فهي تمنع إهدار مخزون الموارد الطبيعية دون داعٍ، وذلك من خلال الاستفادة الكليّة من المنتجات التي يتمّ الحصول عليها من الموارد </a:t>
            </a:r>
            <a:r>
              <a:rPr lang="ar-IQ" dirty="0" smtClean="0"/>
              <a:t>الطبيعية</a:t>
            </a:r>
          </a:p>
          <a:p>
            <a:pPr marL="0" indent="0" algn="ctr">
              <a:buNone/>
            </a:pPr>
            <a:r>
              <a:rPr lang="ar-IQ" b="1" dirty="0" smtClean="0">
                <a:solidFill>
                  <a:srgbClr val="FF0000"/>
                </a:solidFill>
              </a:rPr>
              <a:t>توجد </a:t>
            </a:r>
            <a:r>
              <a:rPr lang="ar-IQ" b="1" dirty="0" smtClean="0">
                <a:solidFill>
                  <a:srgbClr val="FF0000"/>
                </a:solidFill>
              </a:rPr>
              <a:t>5 نقاط </a:t>
            </a:r>
            <a:r>
              <a:rPr lang="ar-IQ" b="1" dirty="0" err="1" smtClean="0">
                <a:solidFill>
                  <a:srgbClr val="FF0000"/>
                </a:solidFill>
              </a:rPr>
              <a:t>لاهمية</a:t>
            </a:r>
            <a:r>
              <a:rPr lang="ar-IQ" b="1" dirty="0" smtClean="0">
                <a:solidFill>
                  <a:srgbClr val="FF0000"/>
                </a:solidFill>
              </a:rPr>
              <a:t> اعادة التدوير</a:t>
            </a:r>
            <a:endParaRPr lang="ar-IQ" b="1" dirty="0">
              <a:solidFill>
                <a:srgbClr val="FF0000"/>
              </a:solidFill>
            </a:endParaRPr>
          </a:p>
        </p:txBody>
      </p:sp>
      <p:pic>
        <p:nvPicPr>
          <p:cNvPr id="1027" name="Picture 3" descr="C:\Users\lenovo\Desktop\download.png"/>
          <p:cNvPicPr>
            <a:picLocks noChangeAspect="1" noChangeArrowheads="1"/>
          </p:cNvPicPr>
          <p:nvPr/>
        </p:nvPicPr>
        <p:blipFill rotWithShape="1">
          <a:blip r:embed="rId2">
            <a:extLst>
              <a:ext uri="{28A0092B-C50C-407E-A947-70E740481C1C}">
                <a14:useLocalDpi xmlns:a14="http://schemas.microsoft.com/office/drawing/2010/main" val="0"/>
              </a:ext>
            </a:extLst>
          </a:blip>
          <a:srcRect l="17990" r="14869"/>
          <a:stretch/>
        </p:blipFill>
        <p:spPr bwMode="auto">
          <a:xfrm>
            <a:off x="0" y="1916832"/>
            <a:ext cx="4427984" cy="4932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975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1323</Words>
  <Application>Microsoft Office PowerPoint</Application>
  <PresentationFormat>عرض على الشاشة (3:4)‏</PresentationFormat>
  <Paragraphs>65</Paragraphs>
  <Slides>24</Slides>
  <Notes>0</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سمة Office</vt:lpstr>
      <vt:lpstr>اهمية ثقافة التدوير لتحقيق التنمية المستدامة</vt:lpstr>
      <vt:lpstr>عرض تقديمي في PowerPoint</vt:lpstr>
      <vt:lpstr>ما هي التنمية المستدامة</vt:lpstr>
      <vt:lpstr>اهداف التنمية المستدامة</vt:lpstr>
      <vt:lpstr>سؤال ماهي إعادة التدوير ؟</vt:lpstr>
      <vt:lpstr>تاريخ إعادة التدوير</vt:lpstr>
      <vt:lpstr>عرض تقديمي في PowerPoint</vt:lpstr>
      <vt:lpstr>ماهي ثقافة التدوير ؟</vt:lpstr>
      <vt:lpstr>أهمية إعادة التدوير</vt:lpstr>
      <vt:lpstr>أهمية إعادة التدوير للإنسان والمجتمع</vt:lpstr>
      <vt:lpstr>عرض تقديمي في PowerPoint</vt:lpstr>
      <vt:lpstr>عرض تقديمي في PowerPoint</vt:lpstr>
      <vt:lpstr>عرض تقديمي في PowerPoint</vt:lpstr>
      <vt:lpstr>عرض تقديمي في PowerPoint</vt:lpstr>
      <vt:lpstr>عرض تقديمي في PowerPoint</vt:lpstr>
      <vt:lpstr>ما هي النصائح لبناء ثقافة إعادة التدوير في المجتمع</vt:lpstr>
      <vt:lpstr>1 - لا تعطهم قمامة:</vt:lpstr>
      <vt:lpstr>2 - التعامل بالمواد الصديقة للبيئة </vt:lpstr>
      <vt:lpstr>3 – استخدام اسلوب حياة صديق للبيئة</vt:lpstr>
      <vt:lpstr>4 – توفير المستلزمات الاساسية للتدوير</vt:lpstr>
      <vt:lpstr>5 – احتفل بانجازات إعادة التدوير</vt:lpstr>
      <vt:lpstr>أهداف إعادة التدوير للأطفال</vt:lpstr>
      <vt:lpstr>الخلاصة</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اشاعة ثقافة التدوير</dc:title>
  <dc:creator>lenovo</dc:creator>
  <cp:lastModifiedBy>ENG</cp:lastModifiedBy>
  <cp:revision>70</cp:revision>
  <dcterms:created xsi:type="dcterms:W3CDTF">2023-03-12T19:07:58Z</dcterms:created>
  <dcterms:modified xsi:type="dcterms:W3CDTF">2024-08-11T16:43:25Z</dcterms:modified>
</cp:coreProperties>
</file>