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73" r:id="rId2"/>
    <p:sldId id="274" r:id="rId3"/>
    <p:sldId id="275" r:id="rId4"/>
    <p:sldId id="276" r:id="rId5"/>
    <p:sldId id="277" r:id="rId6"/>
    <p:sldId id="278" r:id="rId7"/>
    <p:sldId id="261" r:id="rId8"/>
    <p:sldId id="279" r:id="rId9"/>
    <p:sldId id="280" r:id="rId10"/>
    <p:sldId id="272" r:id="rId11"/>
    <p:sldId id="270" r:id="rId12"/>
    <p:sldId id="281" r:id="rId13"/>
    <p:sldId id="282" r:id="rId14"/>
    <p:sldId id="283" r:id="rId15"/>
    <p:sldId id="284" r:id="rId16"/>
    <p:sldId id="285" r:id="rId17"/>
    <p:sldId id="28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3"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48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4015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6570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8053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2127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4288768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83162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71740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56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8436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33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499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55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848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3290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3328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7152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AD347D-5ACD-4C99-B74B-A9C85AD731AF}" type="datetimeFigureOut">
              <a:rPr lang="en-US" smtClean="0"/>
              <a:t>2/23/2025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67735400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1" y="663059"/>
            <a:ext cx="6896100" cy="5632311"/>
          </a:xfrm>
          <a:prstGeom prst="rect">
            <a:avLst/>
          </a:prstGeom>
        </p:spPr>
        <p:txBody>
          <a:bodyPr wrap="square">
            <a:spAutoFit/>
          </a:bodyPr>
          <a:lstStyle/>
          <a:p>
            <a:pPr lvl="1" algn="ctr"/>
            <a:r>
              <a:rPr lang="en-US" sz="7200" b="1" dirty="0">
                <a:solidFill>
                  <a:srgbClr val="002060"/>
                </a:solidFill>
                <a:latin typeface="Times New Roman" panose="02020603050405020304" pitchFamily="18" charset="0"/>
                <a:cs typeface="Times New Roman" panose="02020603050405020304" pitchFamily="18" charset="0"/>
              </a:rPr>
              <a:t>Magnetized water </a:t>
            </a:r>
            <a:endParaRPr lang="en-US" sz="7200" b="1" dirty="0" smtClean="0">
              <a:solidFill>
                <a:srgbClr val="002060"/>
              </a:solidFill>
              <a:latin typeface="Times New Roman" panose="02020603050405020304" pitchFamily="18" charset="0"/>
              <a:cs typeface="Times New Roman" panose="02020603050405020304" pitchFamily="18" charset="0"/>
            </a:endParaRPr>
          </a:p>
          <a:p>
            <a:pPr lvl="1" algn="ctr"/>
            <a:r>
              <a:rPr lang="en-US" sz="7200" b="1" dirty="0" smtClean="0">
                <a:solidFill>
                  <a:srgbClr val="002060"/>
                </a:solidFill>
                <a:latin typeface="Times New Roman" panose="02020603050405020304" pitchFamily="18" charset="0"/>
                <a:cs typeface="Times New Roman" panose="02020603050405020304" pitchFamily="18" charset="0"/>
              </a:rPr>
              <a:t>and </a:t>
            </a:r>
            <a:r>
              <a:rPr lang="en-US" sz="7200" b="1" dirty="0" smtClean="0">
                <a:solidFill>
                  <a:srgbClr val="002060"/>
                </a:solidFill>
                <a:latin typeface="Times New Roman" panose="02020603050405020304" pitchFamily="18" charset="0"/>
                <a:cs typeface="Times New Roman" panose="02020603050405020304" pitchFamily="18" charset="0"/>
              </a:rPr>
              <a:t>its </a:t>
            </a:r>
            <a:r>
              <a:rPr lang="en-US" sz="7200" b="1" dirty="0" smtClean="0">
                <a:solidFill>
                  <a:srgbClr val="002060"/>
                </a:solidFill>
                <a:latin typeface="Times New Roman" panose="02020603050405020304" pitchFamily="18" charset="0"/>
                <a:cs typeface="Times New Roman" panose="02020603050405020304" pitchFamily="18" charset="0"/>
              </a:rPr>
              <a:t>effect</a:t>
            </a:r>
          </a:p>
          <a:p>
            <a:pPr lvl="1" algn="ctr"/>
            <a:endParaRPr lang="en-US" sz="4800" b="1" dirty="0" smtClean="0">
              <a:solidFill>
                <a:srgbClr val="002060"/>
              </a:solidFill>
              <a:latin typeface="Times New Roman" panose="02020603050405020304" pitchFamily="18" charset="0"/>
              <a:cs typeface="Times New Roman" panose="02020603050405020304" pitchFamily="18" charset="0"/>
            </a:endParaRPr>
          </a:p>
          <a:p>
            <a:pPr lvl="1" algn="ctr"/>
            <a:endParaRPr lang="en-US" sz="4800" b="1">
              <a:solidFill>
                <a:srgbClr val="002060"/>
              </a:solidFill>
              <a:latin typeface="Times New Roman" panose="02020603050405020304" pitchFamily="18" charset="0"/>
              <a:cs typeface="Times New Roman" panose="02020603050405020304" pitchFamily="18" charset="0"/>
            </a:endParaRPr>
          </a:p>
          <a:p>
            <a:pPr lvl="1" algn="ctr"/>
            <a:r>
              <a:rPr lang="en-US" sz="4800" b="1" smtClean="0">
                <a:solidFill>
                  <a:srgbClr val="002060"/>
                </a:solidFill>
                <a:latin typeface="Times New Roman" panose="02020603050405020304" pitchFamily="18" charset="0"/>
                <a:cs typeface="Times New Roman" panose="02020603050405020304" pitchFamily="18" charset="0"/>
              </a:rPr>
              <a:t>Dr</a:t>
            </a:r>
            <a:r>
              <a:rPr lang="en-US" sz="4800" b="1" dirty="0" smtClean="0">
                <a:solidFill>
                  <a:srgbClr val="002060"/>
                </a:solidFill>
                <a:latin typeface="Times New Roman" panose="020206030504050203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cs typeface="Times New Roman" panose="02020603050405020304" pitchFamily="18" charset="0"/>
              </a:rPr>
              <a:t>Nusaibah</a:t>
            </a:r>
            <a:r>
              <a:rPr lang="en-US" sz="4800" b="1" dirty="0" smtClean="0">
                <a:solidFill>
                  <a:srgbClr val="002060"/>
                </a:solidFill>
                <a:latin typeface="Times New Roman" panose="020206030504050203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cs typeface="Times New Roman" panose="02020603050405020304" pitchFamily="18" charset="0"/>
              </a:rPr>
              <a:t>Amer</a:t>
            </a:r>
            <a:endParaRPr lang="en-US" sz="4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312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6111" y="452718"/>
            <a:ext cx="2971800" cy="2143125"/>
          </a:xfrm>
          <a:prstGeom prst="rect">
            <a:avLst/>
          </a:prstGeom>
        </p:spPr>
      </p:pic>
      <p:pic>
        <p:nvPicPr>
          <p:cNvPr id="5" name="Picture 4"/>
          <p:cNvPicPr>
            <a:picLocks noChangeAspect="1"/>
          </p:cNvPicPr>
          <p:nvPr/>
        </p:nvPicPr>
        <p:blipFill>
          <a:blip r:embed="rId3"/>
          <a:stretch>
            <a:fillRect/>
          </a:stretch>
        </p:blipFill>
        <p:spPr>
          <a:xfrm>
            <a:off x="4990734" y="452717"/>
            <a:ext cx="2878381" cy="2143125"/>
          </a:xfrm>
          <a:prstGeom prst="rect">
            <a:avLst/>
          </a:prstGeom>
        </p:spPr>
      </p:pic>
      <p:pic>
        <p:nvPicPr>
          <p:cNvPr id="6" name="Picture 5"/>
          <p:cNvPicPr>
            <a:picLocks noChangeAspect="1"/>
          </p:cNvPicPr>
          <p:nvPr/>
        </p:nvPicPr>
        <p:blipFill>
          <a:blip r:embed="rId4"/>
          <a:stretch>
            <a:fillRect/>
          </a:stretch>
        </p:blipFill>
        <p:spPr>
          <a:xfrm>
            <a:off x="4990734" y="3660165"/>
            <a:ext cx="2774339" cy="2298455"/>
          </a:xfrm>
          <a:prstGeom prst="rect">
            <a:avLst/>
          </a:prstGeom>
        </p:spPr>
      </p:pic>
      <p:pic>
        <p:nvPicPr>
          <p:cNvPr id="7" name="Picture 6"/>
          <p:cNvPicPr>
            <a:picLocks noChangeAspect="1"/>
          </p:cNvPicPr>
          <p:nvPr/>
        </p:nvPicPr>
        <p:blipFill>
          <a:blip r:embed="rId5"/>
          <a:stretch>
            <a:fillRect/>
          </a:stretch>
        </p:blipFill>
        <p:spPr>
          <a:xfrm>
            <a:off x="646111" y="3618768"/>
            <a:ext cx="2681287" cy="2381250"/>
          </a:xfrm>
          <a:prstGeom prst="rect">
            <a:avLst/>
          </a:prstGeom>
        </p:spPr>
      </p:pic>
    </p:spTree>
    <p:extLst>
      <p:ext uri="{BB962C8B-B14F-4D97-AF65-F5344CB8AC3E}">
        <p14:creationId xmlns:p14="http://schemas.microsoft.com/office/powerpoint/2010/main" val="923005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587526" cy="3615267"/>
          </a:xfrm>
        </p:spPr>
        <p:style>
          <a:lnRef idx="3">
            <a:schemeClr val="lt1"/>
          </a:lnRef>
          <a:fillRef idx="1">
            <a:schemeClr val="accent5"/>
          </a:fillRef>
          <a:effectRef idx="1">
            <a:schemeClr val="accent5"/>
          </a:effectRef>
          <a:fontRef idx="minor">
            <a:schemeClr val="lt1"/>
          </a:fontRef>
        </p:style>
        <p:txBody>
          <a:bodyPr>
            <a:normAutofit fontScale="55000" lnSpcReduction="20000"/>
          </a:bodyPr>
          <a:lstStyle/>
          <a:p>
            <a:pPr marL="0" indent="0" algn="ctr" rtl="1">
              <a:buNone/>
            </a:pPr>
            <a:r>
              <a:rPr lang="en-US" sz="23900" dirty="0" smtClean="0">
                <a:solidFill>
                  <a:srgbClr val="FFFF00"/>
                </a:solidFill>
                <a:latin typeface="Andalus" panose="02020603050405020304" pitchFamily="18" charset="-78"/>
                <a:cs typeface="Andalus" panose="02020603050405020304" pitchFamily="18" charset="-78"/>
              </a:rPr>
              <a:t>Practical part </a:t>
            </a:r>
            <a:endParaRPr lang="en-US" sz="23900" dirty="0">
              <a:solidFill>
                <a:srgbClr val="FFFF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73676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46156"/>
            <a:ext cx="11053519" cy="1271630"/>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effect of magnetizing water on the natural properties of cow's </a:t>
            </a:r>
            <a:r>
              <a:rPr lang="en-US" b="1" dirty="0" smtClean="0">
                <a:effectLst>
                  <a:outerShdw blurRad="38100" dist="38100" dir="2700000" algn="tl">
                    <a:srgbClr val="000000">
                      <a:alpha val="43137"/>
                    </a:srgbClr>
                  </a:outerShdw>
                </a:effectLst>
              </a:rPr>
              <a:t>milk and goats</a:t>
            </a:r>
            <a:r>
              <a:rPr lang="en-US" b="1"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402858" y="2292837"/>
            <a:ext cx="11255742" cy="3615267"/>
          </a:xfrm>
        </p:spPr>
        <p:txBody>
          <a:bodyPr>
            <a:noAutofit/>
          </a:bodyPr>
          <a:lstStyle/>
          <a:p>
            <a:pPr marL="457200" indent="-457200">
              <a:buFont typeface="+mj-lt"/>
              <a:buAutoNum type="arabicPeriod"/>
            </a:pPr>
            <a:r>
              <a:rPr lang="en-US" sz="2800" dirty="0" smtClean="0"/>
              <a:t>Digestion </a:t>
            </a:r>
            <a:r>
              <a:rPr lang="en-US" sz="2800" dirty="0"/>
              <a:t>and </a:t>
            </a:r>
            <a:r>
              <a:rPr lang="en-US" sz="2800" dirty="0" smtClean="0"/>
              <a:t>absorption</a:t>
            </a:r>
          </a:p>
          <a:p>
            <a:pPr marL="457200" indent="-457200">
              <a:buFont typeface="+mj-lt"/>
              <a:buAutoNum type="arabicPeriod"/>
            </a:pPr>
            <a:r>
              <a:rPr lang="en-US" sz="2800" dirty="0" smtClean="0"/>
              <a:t>Cell </a:t>
            </a:r>
            <a:r>
              <a:rPr lang="en-US" sz="2800" dirty="0"/>
              <a:t>growth and functions, </a:t>
            </a:r>
            <a:r>
              <a:rPr lang="en-US" sz="2800" dirty="0" smtClean="0"/>
              <a:t>as </a:t>
            </a:r>
            <a:r>
              <a:rPr lang="en-US" sz="2800" dirty="0"/>
              <a:t>it has a good effect on blood </a:t>
            </a:r>
            <a:r>
              <a:rPr lang="en-US" sz="2800" dirty="0" smtClean="0"/>
              <a:t>circulation</a:t>
            </a:r>
          </a:p>
          <a:p>
            <a:pPr marL="457200" indent="-457200">
              <a:buFont typeface="+mj-lt"/>
              <a:buAutoNum type="arabicPeriod"/>
            </a:pPr>
            <a:r>
              <a:rPr lang="en-US" sz="2800" dirty="0" smtClean="0"/>
              <a:t>Increased </a:t>
            </a:r>
            <a:r>
              <a:rPr lang="en-US" sz="2800" dirty="0"/>
              <a:t>secretion of the hormone prolactin, thus increasing milk production in animals</a:t>
            </a:r>
            <a:r>
              <a:rPr lang="en-US" sz="2800" dirty="0" smtClean="0"/>
              <a:t>.</a:t>
            </a:r>
          </a:p>
          <a:p>
            <a:pPr marL="457200" indent="-457200">
              <a:buFont typeface="+mj-lt"/>
              <a:buAutoNum type="arabicPeriod"/>
            </a:pPr>
            <a:r>
              <a:rPr lang="en-US" sz="2800" dirty="0" smtClean="0"/>
              <a:t>Increases </a:t>
            </a:r>
            <a:r>
              <a:rPr lang="en-US" sz="2800" dirty="0"/>
              <a:t>in the number of red blood cells and hemoglobin, and the reason for this increase is attributed to the fact that the magnetic field works to attract iron, which </a:t>
            </a:r>
            <a:r>
              <a:rPr lang="en-US" sz="2800" dirty="0" smtClean="0"/>
              <a:t>leads </a:t>
            </a:r>
            <a:r>
              <a:rPr lang="en-US" sz="2800" dirty="0"/>
              <a:t>to an increase in the number of red blood cells and the concentration of hemoglobin, thus carrying oxygen.</a:t>
            </a:r>
          </a:p>
        </p:txBody>
      </p:sp>
    </p:spTree>
    <p:extLst>
      <p:ext uri="{BB962C8B-B14F-4D97-AF65-F5344CB8AC3E}">
        <p14:creationId xmlns:p14="http://schemas.microsoft.com/office/powerpoint/2010/main" val="2433506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666" y="707151"/>
            <a:ext cx="11343666" cy="106889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IQ" dirty="0" smtClean="0"/>
              <a:t/>
            </a:r>
            <a:br>
              <a:rPr lang="ar-IQ" dirty="0" smtClean="0"/>
            </a:br>
            <a:r>
              <a:rPr lang="en-US" dirty="0" smtClean="0"/>
              <a:t>The </a:t>
            </a:r>
            <a:r>
              <a:rPr lang="en-US" dirty="0"/>
              <a:t>effect of using magnetized water on agriculture and soil:</a:t>
            </a:r>
            <a:r>
              <a:rPr lang="ar-IQ" dirty="0"/>
              <a:t/>
            </a:r>
            <a:br>
              <a:rPr lang="ar-IQ" dirty="0"/>
            </a:br>
            <a:endParaRPr lang="en-US" dirty="0"/>
          </a:p>
        </p:txBody>
      </p:sp>
      <p:sp>
        <p:nvSpPr>
          <p:cNvPr id="4" name="Rectangle 3"/>
          <p:cNvSpPr/>
          <p:nvPr/>
        </p:nvSpPr>
        <p:spPr>
          <a:xfrm>
            <a:off x="0" y="1901369"/>
            <a:ext cx="12273206" cy="4708981"/>
          </a:xfrm>
          <a:prstGeom prst="rect">
            <a:avLst/>
          </a:prstGeom>
        </p:spPr>
        <p:txBody>
          <a:bodyPr wrap="square">
            <a:spAutoFit/>
          </a:bodyPr>
          <a:lstStyle/>
          <a:p>
            <a:r>
              <a:rPr lang="en-US" sz="2000" b="1" dirty="0" smtClean="0">
                <a:solidFill>
                  <a:srgbClr val="FFC000"/>
                </a:solidFill>
                <a:effectLst>
                  <a:outerShdw blurRad="38100" dist="38100" dir="2700000" algn="tl">
                    <a:srgbClr val="000000">
                      <a:alpha val="43137"/>
                    </a:srgbClr>
                  </a:outerShdw>
                </a:effectLst>
              </a:rPr>
              <a:t>According </a:t>
            </a:r>
            <a:r>
              <a:rPr lang="en-US" sz="2000" b="1" dirty="0">
                <a:solidFill>
                  <a:srgbClr val="FFC000"/>
                </a:solidFill>
                <a:effectLst>
                  <a:outerShdw blurRad="38100" dist="38100" dir="2700000" algn="tl">
                    <a:srgbClr val="000000">
                      <a:alpha val="43137"/>
                    </a:srgbClr>
                  </a:outerShdw>
                </a:effectLst>
              </a:rPr>
              <a:t>to an academic study by the Iraqi researcher </a:t>
            </a:r>
            <a:r>
              <a:rPr lang="en-US" sz="2000" b="1" dirty="0" err="1">
                <a:solidFill>
                  <a:srgbClr val="FFC000"/>
                </a:solidFill>
                <a:effectLst>
                  <a:outerShdw blurRad="38100" dist="38100" dir="2700000" algn="tl">
                    <a:srgbClr val="000000">
                      <a:alpha val="43137"/>
                    </a:srgbClr>
                  </a:outerShdw>
                </a:effectLst>
              </a:rPr>
              <a:t>Solaf</a:t>
            </a:r>
            <a:r>
              <a:rPr lang="en-US" sz="2000" b="1" dirty="0">
                <a:solidFill>
                  <a:srgbClr val="FFC000"/>
                </a:solidFill>
                <a:effectLst>
                  <a:outerShdw blurRad="38100" dist="38100" dir="2700000" algn="tl">
                    <a:srgbClr val="000000">
                      <a:alpha val="43137"/>
                    </a:srgbClr>
                  </a:outerShdw>
                </a:effectLst>
              </a:rPr>
              <a:t> Adnan published in 2016 in the Journal of the College of Basic Education, Al-</a:t>
            </a:r>
            <a:r>
              <a:rPr lang="en-US" sz="2000" b="1" dirty="0" err="1">
                <a:solidFill>
                  <a:srgbClr val="FFC000"/>
                </a:solidFill>
                <a:effectLst>
                  <a:outerShdw blurRad="38100" dist="38100" dir="2700000" algn="tl">
                    <a:srgbClr val="000000">
                      <a:alpha val="43137"/>
                    </a:srgbClr>
                  </a:outerShdw>
                </a:effectLst>
              </a:rPr>
              <a:t>Mustansiriya</a:t>
            </a:r>
            <a:r>
              <a:rPr lang="en-US" sz="2000" b="1" dirty="0">
                <a:solidFill>
                  <a:srgbClr val="FFC000"/>
                </a:solidFill>
                <a:effectLst>
                  <a:outerShdw blurRad="38100" dist="38100" dir="2700000" algn="tl">
                    <a:srgbClr val="000000">
                      <a:alpha val="43137"/>
                    </a:srgbClr>
                  </a:outerShdw>
                </a:effectLst>
              </a:rPr>
              <a:t> University; magnetizing water works </a:t>
            </a:r>
            <a:r>
              <a:rPr lang="en-US" sz="2000" b="1" dirty="0" smtClean="0">
                <a:solidFill>
                  <a:srgbClr val="FFC000"/>
                </a:solidFill>
                <a:effectLst>
                  <a:outerShdw blurRad="38100" dist="38100" dir="2700000" algn="tl">
                    <a:srgbClr val="000000">
                      <a:alpha val="43137"/>
                    </a:srgbClr>
                  </a:outerShdw>
                </a:effectLst>
              </a:rPr>
              <a:t>to</a:t>
            </a:r>
            <a:endParaRPr lang="ar-IQ" sz="2000" b="1" dirty="0" smtClean="0">
              <a:solidFill>
                <a:srgbClr val="FFC000"/>
              </a:solidFill>
              <a:effectLst>
                <a:outerShdw blurRad="38100" dist="38100" dir="2700000" algn="tl">
                  <a:srgbClr val="000000">
                    <a:alpha val="43137"/>
                  </a:srgbClr>
                </a:outerShdw>
              </a:effectLst>
            </a:endParaRPr>
          </a:p>
          <a:p>
            <a:pPr marL="342900" indent="-342900">
              <a:buFont typeface="+mj-lt"/>
              <a:buAutoNum type="arabicPeriod"/>
            </a:pPr>
            <a:r>
              <a:rPr lang="en-US" sz="2000" b="1" dirty="0" smtClean="0">
                <a:solidFill>
                  <a:srgbClr val="FFC000"/>
                </a:solidFill>
                <a:effectLst>
                  <a:outerShdw blurRad="38100" dist="38100" dir="2700000" algn="tl">
                    <a:srgbClr val="000000">
                      <a:alpha val="43137"/>
                    </a:srgbClr>
                  </a:outerShdw>
                </a:effectLst>
              </a:rPr>
              <a:t>Break </a:t>
            </a:r>
            <a:r>
              <a:rPr lang="en-US" sz="2000" b="1" dirty="0">
                <a:solidFill>
                  <a:srgbClr val="FFC000"/>
                </a:solidFill>
                <a:effectLst>
                  <a:outerShdw blurRad="38100" dist="38100" dir="2700000" algn="tl">
                    <a:srgbClr val="000000">
                      <a:alpha val="43137"/>
                    </a:srgbClr>
                  </a:outerShdw>
                </a:effectLst>
              </a:rPr>
              <a:t>salt </a:t>
            </a:r>
            <a:r>
              <a:rPr lang="en-US" sz="2000" b="1" dirty="0" smtClean="0">
                <a:solidFill>
                  <a:srgbClr val="FFC000"/>
                </a:solidFill>
                <a:effectLst>
                  <a:outerShdw blurRad="38100" dist="38100" dir="2700000" algn="tl">
                    <a:srgbClr val="000000">
                      <a:alpha val="43137"/>
                    </a:srgbClr>
                  </a:outerShdw>
                </a:effectLst>
              </a:rPr>
              <a:t>crystals</a:t>
            </a:r>
            <a:endParaRPr lang="ar-IQ" sz="2000" b="1" dirty="0" smtClean="0">
              <a:solidFill>
                <a:srgbClr val="FFC000"/>
              </a:solidFill>
              <a:effectLst>
                <a:outerShdw blurRad="38100" dist="38100" dir="2700000" algn="tl">
                  <a:srgbClr val="000000">
                    <a:alpha val="43137"/>
                  </a:srgbClr>
                </a:outerShdw>
              </a:effectLst>
            </a:endParaRPr>
          </a:p>
          <a:p>
            <a:pPr marL="342900" indent="-342900">
              <a:buFont typeface="+mj-lt"/>
              <a:buAutoNum type="arabicPeriod"/>
            </a:pPr>
            <a:r>
              <a:rPr lang="en-US" sz="2000" b="1" dirty="0" smtClean="0">
                <a:solidFill>
                  <a:srgbClr val="FFC000"/>
                </a:solidFill>
                <a:effectLst>
                  <a:outerShdw blurRad="38100" dist="38100" dir="2700000" algn="tl">
                    <a:srgbClr val="000000">
                      <a:alpha val="43137"/>
                    </a:srgbClr>
                  </a:outerShdw>
                </a:effectLst>
              </a:rPr>
              <a:t>increase </a:t>
            </a:r>
            <a:r>
              <a:rPr lang="en-US" sz="2000" b="1" dirty="0">
                <a:solidFill>
                  <a:srgbClr val="FFC000"/>
                </a:solidFill>
                <a:effectLst>
                  <a:outerShdw blurRad="38100" dist="38100" dir="2700000" algn="tl">
                    <a:srgbClr val="000000">
                      <a:alpha val="43137"/>
                    </a:srgbClr>
                  </a:outerShdw>
                </a:effectLst>
              </a:rPr>
              <a:t>germination </a:t>
            </a:r>
            <a:r>
              <a:rPr lang="en-US" sz="2000" b="1" dirty="0" smtClean="0">
                <a:solidFill>
                  <a:srgbClr val="FFC000"/>
                </a:solidFill>
                <a:effectLst>
                  <a:outerShdw blurRad="38100" dist="38100" dir="2700000" algn="tl">
                    <a:srgbClr val="000000">
                      <a:alpha val="43137"/>
                    </a:srgbClr>
                  </a:outerShdw>
                </a:effectLst>
              </a:rPr>
              <a:t>rates</a:t>
            </a:r>
            <a:endParaRPr lang="ar-IQ" sz="2000" b="1" dirty="0" smtClean="0">
              <a:solidFill>
                <a:srgbClr val="FFC000"/>
              </a:solidFill>
              <a:effectLst>
                <a:outerShdw blurRad="38100" dist="38100" dir="2700000" algn="tl">
                  <a:srgbClr val="000000">
                    <a:alpha val="43137"/>
                  </a:srgbClr>
                </a:outerShdw>
              </a:effectLst>
            </a:endParaRPr>
          </a:p>
          <a:p>
            <a:pPr marL="342900" indent="-342900">
              <a:buFont typeface="+mj-lt"/>
              <a:buAutoNum type="arabicPeriod"/>
            </a:pPr>
            <a:r>
              <a:rPr lang="en-US" sz="2000" b="1" dirty="0" smtClean="0">
                <a:solidFill>
                  <a:srgbClr val="FFC000"/>
                </a:solidFill>
                <a:effectLst>
                  <a:outerShdw blurRad="38100" dist="38100" dir="2700000" algn="tl">
                    <a:srgbClr val="000000">
                      <a:alpha val="43137"/>
                    </a:srgbClr>
                  </a:outerShdw>
                </a:effectLst>
              </a:rPr>
              <a:t>Improve </a:t>
            </a:r>
            <a:r>
              <a:rPr lang="en-US" sz="2000" b="1" dirty="0">
                <a:solidFill>
                  <a:srgbClr val="FFC000"/>
                </a:solidFill>
                <a:effectLst>
                  <a:outerShdw blurRad="38100" dist="38100" dir="2700000" algn="tl">
                    <a:srgbClr val="000000">
                      <a:alpha val="43137"/>
                    </a:srgbClr>
                  </a:outerShdw>
                </a:effectLst>
              </a:rPr>
              <a:t>saline soil conditions and early emergence and increase soil water retention and reduce surface </a:t>
            </a:r>
            <a:r>
              <a:rPr lang="en-US" sz="2000" b="1" dirty="0" smtClean="0">
                <a:solidFill>
                  <a:srgbClr val="FFC000"/>
                </a:solidFill>
                <a:effectLst>
                  <a:outerShdw blurRad="38100" dist="38100" dir="2700000" algn="tl">
                    <a:srgbClr val="000000">
                      <a:alpha val="43137"/>
                    </a:srgbClr>
                  </a:outerShdw>
                </a:effectLst>
              </a:rPr>
              <a:t>tension</a:t>
            </a:r>
            <a:endParaRPr lang="ar-IQ" sz="2000" b="1" dirty="0" smtClean="0">
              <a:solidFill>
                <a:srgbClr val="FFC000"/>
              </a:solidFill>
              <a:effectLst>
                <a:outerShdw blurRad="38100" dist="38100" dir="2700000" algn="tl">
                  <a:srgbClr val="000000">
                    <a:alpha val="43137"/>
                  </a:srgbClr>
                </a:outerShdw>
              </a:effectLst>
            </a:endParaRPr>
          </a:p>
          <a:p>
            <a:pPr marL="342900" indent="-342900">
              <a:buFont typeface="+mj-lt"/>
              <a:buAutoNum type="arabicPeriod"/>
            </a:pPr>
            <a:r>
              <a:rPr lang="en-US" sz="2000" b="1" dirty="0" smtClean="0">
                <a:solidFill>
                  <a:srgbClr val="FFC000"/>
                </a:solidFill>
                <a:effectLst>
                  <a:outerShdw blurRad="38100" dist="38100" dir="2700000" algn="tl">
                    <a:srgbClr val="000000">
                      <a:alpha val="43137"/>
                    </a:srgbClr>
                  </a:outerShdw>
                </a:effectLst>
              </a:rPr>
              <a:t>There </a:t>
            </a:r>
            <a:r>
              <a:rPr lang="en-US" sz="2000" b="1" dirty="0">
                <a:solidFill>
                  <a:srgbClr val="FFC000"/>
                </a:solidFill>
                <a:effectLst>
                  <a:outerShdw blurRad="38100" dist="38100" dir="2700000" algn="tl">
                    <a:srgbClr val="000000">
                      <a:alpha val="43137"/>
                    </a:srgbClr>
                  </a:outerShdw>
                </a:effectLst>
              </a:rPr>
              <a:t>are more than 14 properties that change in water after magnetization, such as electrical conductivity and increased dissolved oxygen levels. </a:t>
            </a:r>
            <a:endParaRPr lang="ar-IQ" sz="2000" b="1" dirty="0" smtClean="0">
              <a:solidFill>
                <a:srgbClr val="FFC000"/>
              </a:solidFill>
              <a:effectLst>
                <a:outerShdw blurRad="38100" dist="38100" dir="2700000" algn="tl">
                  <a:srgbClr val="000000">
                    <a:alpha val="43137"/>
                  </a:srgbClr>
                </a:outerShdw>
              </a:effectLst>
            </a:endParaRPr>
          </a:p>
          <a:p>
            <a:pPr marL="342900" indent="-342900">
              <a:buFont typeface="+mj-lt"/>
              <a:buAutoNum type="arabicPeriod"/>
            </a:pPr>
            <a:r>
              <a:rPr lang="en-US" sz="2000" b="1" dirty="0" smtClean="0">
                <a:solidFill>
                  <a:srgbClr val="FFC000"/>
                </a:solidFill>
                <a:effectLst>
                  <a:outerShdw blurRad="38100" dist="38100" dir="2700000" algn="tl">
                    <a:srgbClr val="000000">
                      <a:alpha val="43137"/>
                    </a:srgbClr>
                  </a:outerShdw>
                </a:effectLst>
              </a:rPr>
              <a:t>magnetization </a:t>
            </a:r>
            <a:r>
              <a:rPr lang="en-US" sz="2000" b="1" dirty="0">
                <a:solidFill>
                  <a:srgbClr val="FFC000"/>
                </a:solidFill>
                <a:effectLst>
                  <a:outerShdw blurRad="38100" dist="38100" dir="2700000" algn="tl">
                    <a:srgbClr val="000000">
                      <a:alpha val="43137"/>
                    </a:srgbClr>
                  </a:outerShdw>
                </a:effectLst>
              </a:rPr>
              <a:t>increases the ability of water to dissolve salts, which contributes to increasing the speed of chemical reactions used in it, in addition to increasing the speed of evaporation and increasing </a:t>
            </a:r>
            <a:r>
              <a:rPr lang="en-US" sz="2000" b="1" dirty="0" err="1">
                <a:solidFill>
                  <a:srgbClr val="FFC000"/>
                </a:solidFill>
                <a:effectLst>
                  <a:outerShdw blurRad="38100" dist="38100" dir="2700000" algn="tl">
                    <a:srgbClr val="000000">
                      <a:alpha val="43137"/>
                    </a:srgbClr>
                  </a:outerShdw>
                </a:effectLst>
              </a:rPr>
              <a:t>permeability.The</a:t>
            </a:r>
            <a:r>
              <a:rPr lang="en-US" sz="2000" b="1" dirty="0">
                <a:solidFill>
                  <a:srgbClr val="FFC000"/>
                </a:solidFill>
                <a:effectLst>
                  <a:outerShdw blurRad="38100" dist="38100" dir="2700000" algn="tl">
                    <a:srgbClr val="000000">
                      <a:alpha val="43137"/>
                    </a:srgbClr>
                  </a:outerShdw>
                </a:effectLst>
              </a:rPr>
              <a:t> ability of water after magnetization to wash salts in the soil and increase the availability of nutrients in </a:t>
            </a:r>
            <a:r>
              <a:rPr lang="en-US" sz="2000" b="1" dirty="0" err="1">
                <a:solidFill>
                  <a:srgbClr val="FFC000"/>
                </a:solidFill>
                <a:effectLst>
                  <a:outerShdw blurRad="38100" dist="38100" dir="2700000" algn="tl">
                    <a:srgbClr val="000000">
                      <a:alpha val="43137"/>
                    </a:srgbClr>
                  </a:outerShdw>
                </a:effectLst>
              </a:rPr>
              <a:t>itThe</a:t>
            </a:r>
            <a:r>
              <a:rPr lang="en-US" sz="2000" b="1" dirty="0">
                <a:solidFill>
                  <a:srgbClr val="FFC000"/>
                </a:solidFill>
                <a:effectLst>
                  <a:outerShdw blurRad="38100" dist="38100" dir="2700000" algn="tl">
                    <a:srgbClr val="000000">
                      <a:alpha val="43137"/>
                    </a:srgbClr>
                  </a:outerShdw>
                </a:effectLst>
              </a:rPr>
              <a:t> positive effect of magnetized water on the vegetative characteristics of tomato crops and the qualitative and quantitative characteristics of many fruits, such as increasing plant lengths and root weights for yellow corn plants, for example.</a:t>
            </a:r>
          </a:p>
        </p:txBody>
      </p:sp>
    </p:spTree>
    <p:extLst>
      <p:ext uri="{BB962C8B-B14F-4D97-AF65-F5344CB8AC3E}">
        <p14:creationId xmlns:p14="http://schemas.microsoft.com/office/powerpoint/2010/main" val="3502544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19" y="2365131"/>
            <a:ext cx="11317288" cy="3615267"/>
          </a:xfrm>
        </p:spPr>
        <p:txBody>
          <a:bodyPr>
            <a:noAutofit/>
          </a:bodyPr>
          <a:lstStyle/>
          <a:p>
            <a:r>
              <a:rPr lang="en-US" sz="3200" dirty="0"/>
              <a:t>Strengthening the human immune </a:t>
            </a:r>
            <a:r>
              <a:rPr lang="en-US" sz="3200" dirty="0" smtClean="0"/>
              <a:t>system</a:t>
            </a:r>
            <a:endParaRPr lang="en-US" sz="3200" dirty="0"/>
          </a:p>
          <a:p>
            <a:r>
              <a:rPr lang="en-US" sz="3200" dirty="0" smtClean="0"/>
              <a:t> </a:t>
            </a:r>
            <a:r>
              <a:rPr lang="en-US" sz="3200" dirty="0"/>
              <a:t>strengthening it in a way that allows it to resist diseases more effectively</a:t>
            </a:r>
            <a:r>
              <a:rPr lang="en-US" sz="3200" dirty="0" smtClean="0"/>
              <a:t>.</a:t>
            </a:r>
          </a:p>
          <a:p>
            <a:r>
              <a:rPr lang="en-US" sz="3200" dirty="0" smtClean="0"/>
              <a:t>Helps </a:t>
            </a:r>
            <a:r>
              <a:rPr lang="en-US" sz="3200" dirty="0"/>
              <a:t>in getting rid of fatigue and work exhaustion</a:t>
            </a:r>
            <a:r>
              <a:rPr lang="en-US" sz="3200" dirty="0" smtClean="0"/>
              <a:t>. Regulating </a:t>
            </a:r>
            <a:r>
              <a:rPr lang="en-US" sz="3200" dirty="0"/>
              <a:t>the physiological and biochemical processes that take place inside the </a:t>
            </a:r>
            <a:r>
              <a:rPr lang="en-US" sz="3200" dirty="0" smtClean="0"/>
              <a:t>body Stimulating </a:t>
            </a:r>
            <a:r>
              <a:rPr lang="en-US" sz="3200" dirty="0"/>
              <a:t>the vital points on the skin that are closely linked to the internal organs and tissues of our bodies, so magnetism and magnetic fields can be used to treat all health problems.</a:t>
            </a:r>
          </a:p>
        </p:txBody>
      </p:sp>
      <p:sp>
        <p:nvSpPr>
          <p:cNvPr id="4" name="Rectangle 3"/>
          <p:cNvSpPr/>
          <p:nvPr/>
        </p:nvSpPr>
        <p:spPr>
          <a:xfrm>
            <a:off x="646480" y="844034"/>
            <a:ext cx="9842759" cy="5847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3200" dirty="0"/>
              <a:t>The effect of magnetized water on public health</a:t>
            </a:r>
          </a:p>
        </p:txBody>
      </p:sp>
    </p:spTree>
    <p:extLst>
      <p:ext uri="{BB962C8B-B14F-4D97-AF65-F5344CB8AC3E}">
        <p14:creationId xmlns:p14="http://schemas.microsoft.com/office/powerpoint/2010/main" val="111730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85" y="1529862"/>
            <a:ext cx="12060115" cy="3615267"/>
          </a:xfrm>
        </p:spPr>
        <p:txBody>
          <a:bodyPr>
            <a:noAutofit/>
          </a:bodyPr>
          <a:lstStyle/>
          <a:p>
            <a:r>
              <a:rPr lang="en-US" sz="3600" dirty="0">
                <a:solidFill>
                  <a:srgbClr val="FFC000"/>
                </a:solidFill>
              </a:rPr>
              <a:t>In an academic study by researcher </a:t>
            </a:r>
            <a:r>
              <a:rPr lang="en-US" sz="3600" dirty="0" err="1" smtClean="0">
                <a:solidFill>
                  <a:srgbClr val="FFC000"/>
                </a:solidFill>
              </a:rPr>
              <a:t>Nusaibah</a:t>
            </a:r>
            <a:r>
              <a:rPr lang="en-US" sz="3600" dirty="0" smtClean="0">
                <a:solidFill>
                  <a:srgbClr val="FFC000"/>
                </a:solidFill>
              </a:rPr>
              <a:t> </a:t>
            </a:r>
            <a:r>
              <a:rPr lang="en-US" sz="3600" dirty="0">
                <a:solidFill>
                  <a:srgbClr val="FFC000"/>
                </a:solidFill>
              </a:rPr>
              <a:t>and others published in 2016 in the Al-</a:t>
            </a:r>
            <a:r>
              <a:rPr lang="en-US" sz="3600" dirty="0" err="1">
                <a:solidFill>
                  <a:srgbClr val="FFC000"/>
                </a:solidFill>
              </a:rPr>
              <a:t>Nahrain</a:t>
            </a:r>
            <a:r>
              <a:rPr lang="en-US" sz="3600" dirty="0">
                <a:solidFill>
                  <a:srgbClr val="FFC000"/>
                </a:solidFill>
              </a:rPr>
              <a:t> Journal of Science; </a:t>
            </a:r>
            <a:endParaRPr lang="en-US" sz="3600" dirty="0" smtClean="0">
              <a:solidFill>
                <a:srgbClr val="FFC000"/>
              </a:solidFill>
            </a:endParaRPr>
          </a:p>
          <a:p>
            <a:r>
              <a:rPr lang="en-US" sz="3600" dirty="0" smtClean="0">
                <a:solidFill>
                  <a:srgbClr val="FFC000"/>
                </a:solidFill>
              </a:rPr>
              <a:t>The </a:t>
            </a:r>
            <a:r>
              <a:rPr lang="en-US" sz="3600" dirty="0">
                <a:solidFill>
                  <a:srgbClr val="FFC000"/>
                </a:solidFill>
              </a:rPr>
              <a:t>study included the effect of magnetized water on the tissue structure of the heart and lung. </a:t>
            </a:r>
            <a:endParaRPr lang="en-US" sz="3600" dirty="0" smtClean="0">
              <a:solidFill>
                <a:srgbClr val="FFC000"/>
              </a:solidFill>
            </a:endParaRPr>
          </a:p>
          <a:p>
            <a:r>
              <a:rPr lang="en-US" sz="3600" dirty="0" smtClean="0">
                <a:solidFill>
                  <a:srgbClr val="FFC000"/>
                </a:solidFill>
              </a:rPr>
              <a:t>For </a:t>
            </a:r>
            <a:r>
              <a:rPr lang="en-US" sz="3600" dirty="0">
                <a:solidFill>
                  <a:srgbClr val="FFC000"/>
                </a:solidFill>
              </a:rPr>
              <a:t>this purpose, the animals were divided into equal groups, and the groups were given magnetized water at a density of </a:t>
            </a:r>
            <a:r>
              <a:rPr lang="en-US" sz="3600" b="1" dirty="0">
                <a:solidFill>
                  <a:srgbClr val="FFC000"/>
                </a:solidFill>
              </a:rPr>
              <a:t>250, 750, 1000, and 1500 Gauss every day for 30 days. </a:t>
            </a:r>
            <a:endParaRPr lang="en-US" sz="3600" b="1" dirty="0" smtClean="0">
              <a:solidFill>
                <a:srgbClr val="FFC000"/>
              </a:solidFill>
            </a:endParaRPr>
          </a:p>
        </p:txBody>
      </p:sp>
    </p:spTree>
    <p:extLst>
      <p:ext uri="{BB962C8B-B14F-4D97-AF65-F5344CB8AC3E}">
        <p14:creationId xmlns:p14="http://schemas.microsoft.com/office/powerpoint/2010/main" val="2553483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4212" y="685800"/>
            <a:ext cx="11183938" cy="3615267"/>
          </a:xfrm>
        </p:spPr>
        <p:txBody>
          <a:bodyPr>
            <a:noAutofit/>
          </a:bodyPr>
          <a:lstStyle/>
          <a:p>
            <a:endParaRPr lang="en-US" sz="3200" b="1" dirty="0" smtClean="0">
              <a:solidFill>
                <a:srgbClr val="FFC000"/>
              </a:solidFill>
              <a:effectLst>
                <a:outerShdw blurRad="38100" dist="38100" dir="2700000" algn="tl">
                  <a:srgbClr val="000000">
                    <a:alpha val="43137"/>
                  </a:srgbClr>
                </a:outerShdw>
              </a:effectLst>
            </a:endParaRPr>
          </a:p>
          <a:p>
            <a:endParaRPr lang="en-US" sz="3200" b="1" dirty="0">
              <a:solidFill>
                <a:srgbClr val="FFC000"/>
              </a:solidFill>
              <a:effectLst>
                <a:outerShdw blurRad="38100" dist="38100" dir="2700000" algn="tl">
                  <a:srgbClr val="000000">
                    <a:alpha val="43137"/>
                  </a:srgbClr>
                </a:outerShdw>
              </a:effectLst>
            </a:endParaRPr>
          </a:p>
          <a:p>
            <a:endParaRPr lang="en-US" sz="3200" b="1" dirty="0" smtClean="0">
              <a:solidFill>
                <a:srgbClr val="FFC000"/>
              </a:solidFill>
              <a:effectLst>
                <a:outerShdw blurRad="38100" dist="38100" dir="2700000" algn="tl">
                  <a:srgbClr val="000000">
                    <a:alpha val="43137"/>
                  </a:srgbClr>
                </a:outerShdw>
              </a:effectLst>
            </a:endParaRPr>
          </a:p>
          <a:p>
            <a:r>
              <a:rPr lang="en-US" sz="3200" b="1" dirty="0" smtClean="0">
                <a:solidFill>
                  <a:srgbClr val="FFC000"/>
                </a:solidFill>
                <a:effectLst>
                  <a:outerShdw blurRad="38100" dist="38100" dir="2700000" algn="tl">
                    <a:srgbClr val="000000">
                      <a:alpha val="43137"/>
                    </a:srgbClr>
                  </a:outerShdw>
                </a:effectLst>
              </a:rPr>
              <a:t>The </a:t>
            </a:r>
            <a:r>
              <a:rPr lang="en-US" sz="3200" b="1" dirty="0">
                <a:solidFill>
                  <a:srgbClr val="FFC000"/>
                </a:solidFill>
                <a:effectLst>
                  <a:outerShdw blurRad="38100" dist="38100" dir="2700000" algn="tl">
                    <a:srgbClr val="000000">
                      <a:alpha val="43137"/>
                    </a:srgbClr>
                  </a:outerShdw>
                </a:effectLst>
              </a:rPr>
              <a:t>tissue changes in the heart and lung were studied. The best result was at a density of 250 Gauss. The pathological tissues of the heart and lung did not show any clear pathological lesion in the mice treated with magnetized water. While the lung section belonging to the group of mice given magnetized water at a density of 750, 1000, and 1500 Gauss showed enlargement of the lymphatic tissue in the bronchioles wall and enlargement of the alveoli wall.</a:t>
            </a:r>
          </a:p>
          <a:p>
            <a:endParaRPr lang="en-US" sz="3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5696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336102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619543"/>
            <a:ext cx="10805746" cy="6186309"/>
          </a:xfrm>
          <a:prstGeom prst="rect">
            <a:avLst/>
          </a:prstGeom>
        </p:spPr>
        <p:txBody>
          <a:bodyPr wrap="square">
            <a:spAutoFit/>
          </a:bodyPr>
          <a:lstStyle/>
          <a:p>
            <a:pPr algn="just"/>
            <a:r>
              <a:rPr lang="en-US" sz="4400" dirty="0">
                <a:solidFill>
                  <a:schemeClr val="bg1"/>
                </a:solidFill>
                <a:latin typeface="Times New Roman" panose="02020603050405020304" pitchFamily="18" charset="0"/>
                <a:cs typeface="Times New Roman" panose="02020603050405020304" pitchFamily="18" charset="0"/>
              </a:rPr>
              <a:t>It is the water that is obtained after treating the water magnetically, by </a:t>
            </a:r>
            <a:r>
              <a:rPr lang="en-US" sz="4400" b="1" dirty="0">
                <a:solidFill>
                  <a:schemeClr val="bg1"/>
                </a:solidFill>
                <a:latin typeface="Times New Roman" panose="02020603050405020304" pitchFamily="18" charset="0"/>
                <a:cs typeface="Times New Roman" panose="02020603050405020304" pitchFamily="18" charset="0"/>
              </a:rPr>
              <a:t>placing a magnet inside the water or by passing a magnetic field in the water</a:t>
            </a:r>
            <a:r>
              <a:rPr lang="en-US" sz="4400" dirty="0">
                <a:solidFill>
                  <a:schemeClr val="bg1"/>
                </a:solidFill>
                <a:latin typeface="Times New Roman" panose="02020603050405020304" pitchFamily="18" charset="0"/>
                <a:cs typeface="Times New Roman" panose="02020603050405020304" pitchFamily="18" charset="0"/>
              </a:rPr>
              <a:t>, which in turn affects the chemical and physical properties of the water, and this process is done using </a:t>
            </a:r>
            <a:r>
              <a:rPr lang="en-US" sz="4400" b="1" dirty="0">
                <a:solidFill>
                  <a:schemeClr val="bg1"/>
                </a:solidFill>
                <a:latin typeface="Times New Roman" panose="02020603050405020304" pitchFamily="18" charset="0"/>
                <a:cs typeface="Times New Roman" panose="02020603050405020304" pitchFamily="18" charset="0"/>
              </a:rPr>
              <a:t>specialized devices</a:t>
            </a:r>
            <a:r>
              <a:rPr lang="en-US" sz="4400" dirty="0">
                <a:solidFill>
                  <a:schemeClr val="bg1"/>
                </a:solidFill>
                <a:latin typeface="Times New Roman" panose="02020603050405020304" pitchFamily="18" charset="0"/>
                <a:cs typeface="Times New Roman" panose="02020603050405020304" pitchFamily="18" charset="0"/>
              </a:rPr>
              <a:t>, where calcium and magnesium in the water are replaced with sodium; This is to purify hard water from high levels of minerals. </a:t>
            </a:r>
          </a:p>
        </p:txBody>
      </p:sp>
    </p:spTree>
    <p:extLst>
      <p:ext uri="{BB962C8B-B14F-4D97-AF65-F5344CB8AC3E}">
        <p14:creationId xmlns:p14="http://schemas.microsoft.com/office/powerpoint/2010/main" val="3159401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079163" cy="3615267"/>
          </a:xfrm>
        </p:spPr>
        <p:txBody>
          <a:bodyPr>
            <a:noAutofit/>
          </a:bodyPr>
          <a:lstStyle/>
          <a:p>
            <a:endParaRPr lang="ar-IQ" sz="4400" b="1" dirty="0" smtClean="0">
              <a:latin typeface="Times New Roman" panose="02020603050405020304" pitchFamily="18" charset="0"/>
              <a:cs typeface="Times New Roman" panose="02020603050405020304" pitchFamily="18" charset="0"/>
            </a:endParaRPr>
          </a:p>
          <a:p>
            <a:endParaRPr lang="ar-IQ" sz="4400" b="1" dirty="0">
              <a:latin typeface="Times New Roman" panose="02020603050405020304" pitchFamily="18" charset="0"/>
              <a:cs typeface="Times New Roman" panose="02020603050405020304" pitchFamily="18" charset="0"/>
            </a:endParaRPr>
          </a:p>
          <a:p>
            <a:pPr algn="just"/>
            <a:r>
              <a:rPr lang="en-US" sz="4400" b="1" dirty="0" smtClean="0">
                <a:latin typeface="Times New Roman" panose="02020603050405020304" pitchFamily="18" charset="0"/>
                <a:cs typeface="Times New Roman" panose="02020603050405020304" pitchFamily="18" charset="0"/>
              </a:rPr>
              <a:t>Magnetized </a:t>
            </a:r>
            <a:r>
              <a:rPr lang="en-US" sz="4400" b="1" dirty="0">
                <a:latin typeface="Times New Roman" panose="02020603050405020304" pitchFamily="18" charset="0"/>
                <a:cs typeface="Times New Roman" panose="02020603050405020304" pitchFamily="18" charset="0"/>
              </a:rPr>
              <a:t>water does not retain magnetism, as the water molecules are periodically changed by the magnetic field to form a new structure for the water molecules, this property is maintained for a certain period and returned to its original state, and accordingly, this water is called magnetized </a:t>
            </a:r>
            <a:r>
              <a:rPr lang="en-US" sz="4400" b="1" dirty="0" smtClean="0">
                <a:latin typeface="Times New Roman" panose="02020603050405020304" pitchFamily="18" charset="0"/>
                <a:cs typeface="Times New Roman" panose="02020603050405020304" pitchFamily="18" charset="0"/>
              </a:rPr>
              <a:t>water</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558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895350" y="323850"/>
            <a:ext cx="9848850" cy="6257925"/>
          </a:xfrm>
          <a:prstGeom prst="rect">
            <a:avLst/>
          </a:prstGeom>
        </p:spPr>
      </p:pic>
    </p:spTree>
    <p:extLst>
      <p:ext uri="{BB962C8B-B14F-4D97-AF65-F5344CB8AC3E}">
        <p14:creationId xmlns:p14="http://schemas.microsoft.com/office/powerpoint/2010/main" val="42047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888" y="149470"/>
            <a:ext cx="9514865" cy="112541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Magnetic water energy in nature</a:t>
            </a:r>
          </a:p>
        </p:txBody>
      </p:sp>
      <p:sp>
        <p:nvSpPr>
          <p:cNvPr id="3" name="Content Placeholder 2"/>
          <p:cNvSpPr>
            <a:spLocks noGrp="1"/>
          </p:cNvSpPr>
          <p:nvPr>
            <p:ph idx="1"/>
          </p:nvPr>
        </p:nvSpPr>
        <p:spPr>
          <a:xfrm>
            <a:off x="912812" y="2210451"/>
            <a:ext cx="11132650" cy="3615267"/>
          </a:xfrm>
        </p:spPr>
        <p:txBody>
          <a:bodyPr>
            <a:noAutofit/>
          </a:bodyPr>
          <a:lstStyle/>
          <a:p>
            <a:pPr marL="0" indent="0">
              <a:buNone/>
            </a:pPr>
            <a:r>
              <a:rPr lang="en-US" sz="3200" b="1" dirty="0" smtClean="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Whenever </a:t>
            </a:r>
            <a:r>
              <a:rPr lang="en-US" sz="32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is natural and no chemicals or pollutants interfere with it; Therefore, spring water and mountain water are the best that a person can drink, as they are naturally self-purified in the Earth's magnetic field, which does not stop at purity and enhancing the alkalinity and freshness of the water; but rather extends to loading this water with a magical positive energy, an energy that affects the human being and his psychological path before the </a:t>
            </a:r>
            <a:r>
              <a:rPr lang="en-US" sz="32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organic.A</a:t>
            </a:r>
            <a:r>
              <a:rPr lang="en-US" sz="32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Shapes of water crystals affected by </a:t>
            </a:r>
            <a:r>
              <a:rPr lang="en-US" sz="32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soundIncluding</a:t>
            </a:r>
            <a:r>
              <a:rPr lang="en-US" sz="32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Zamzam</a:t>
            </a:r>
            <a:r>
              <a:rPr lang="en-US" sz="32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water from the book Messages from </a:t>
            </a:r>
            <a:r>
              <a:rPr lang="en-US" sz="32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Waterby</a:t>
            </a:r>
            <a:r>
              <a:rPr lang="en-US" sz="32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Dr. Masaru </a:t>
            </a:r>
            <a:r>
              <a:rPr lang="en-US" sz="32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Emoto</a:t>
            </a:r>
            <a:endParaRPr lang="en-US" sz="32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63468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3086099" y="5512777"/>
            <a:ext cx="7495321" cy="1498600"/>
          </a:xfrm>
        </p:spPr>
        <p:txBody>
          <a:bodyPr>
            <a:normAutofit/>
          </a:bodyPr>
          <a:lstStyle/>
          <a:p>
            <a:r>
              <a:rPr lang="en-US" sz="2800" b="1" dirty="0" smtClean="0">
                <a:solidFill>
                  <a:srgbClr val="FFFF00"/>
                </a:solidFill>
                <a:effectLst>
                  <a:outerShdw blurRad="38100" dist="38100" dir="2700000" algn="tl">
                    <a:srgbClr val="000000">
                      <a:alpha val="43137"/>
                    </a:srgbClr>
                  </a:outerShdw>
                </a:effectLst>
              </a:rPr>
              <a:t>Magnetic water                 </a:t>
            </a:r>
            <a:r>
              <a:rPr lang="en-US" sz="2800" b="1" dirty="0" err="1" smtClean="0">
                <a:solidFill>
                  <a:srgbClr val="FFFF00"/>
                </a:solidFill>
                <a:effectLst>
                  <a:outerShdw blurRad="38100" dist="38100" dir="2700000" algn="tl">
                    <a:srgbClr val="000000">
                      <a:alpha val="43137"/>
                    </a:srgbClr>
                  </a:outerShdw>
                </a:effectLst>
              </a:rPr>
              <a:t>Zamzam</a:t>
            </a:r>
            <a:r>
              <a:rPr lang="en-US" sz="2800" b="1" dirty="0" smtClean="0">
                <a:solidFill>
                  <a:srgbClr val="FFFF00"/>
                </a:solidFill>
                <a:effectLst>
                  <a:outerShdw blurRad="38100" dist="38100" dir="2700000" algn="tl">
                    <a:srgbClr val="000000">
                      <a:alpha val="43137"/>
                    </a:srgbClr>
                  </a:outerShdw>
                </a:effectLst>
              </a:rPr>
              <a:t> water</a:t>
            </a:r>
            <a:endParaRPr lang="en-US" sz="2800" b="1" dirty="0">
              <a:solidFill>
                <a:srgbClr val="FFFF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4294967295"/>
          </p:nvPr>
        </p:nvPicPr>
        <p:blipFill>
          <a:blip r:embed="rId2"/>
          <a:stretch>
            <a:fillRect/>
          </a:stretch>
        </p:blipFill>
        <p:spPr>
          <a:xfrm>
            <a:off x="3175124" y="795520"/>
            <a:ext cx="3930650" cy="4643438"/>
          </a:xfrm>
          <a:prstGeom prst="rect">
            <a:avLst/>
          </a:prstGeom>
        </p:spPr>
      </p:pic>
      <p:pic>
        <p:nvPicPr>
          <p:cNvPr id="3" name="Picture 2"/>
          <p:cNvPicPr>
            <a:picLocks noChangeAspect="1"/>
          </p:cNvPicPr>
          <p:nvPr/>
        </p:nvPicPr>
        <p:blipFill>
          <a:blip r:embed="rId3"/>
          <a:stretch>
            <a:fillRect/>
          </a:stretch>
        </p:blipFill>
        <p:spPr>
          <a:xfrm>
            <a:off x="7105774" y="905608"/>
            <a:ext cx="4561618" cy="4607169"/>
          </a:xfrm>
          <a:prstGeom prst="rect">
            <a:avLst/>
          </a:prstGeom>
        </p:spPr>
      </p:pic>
      <p:pic>
        <p:nvPicPr>
          <p:cNvPr id="5" name="Picture 4"/>
          <p:cNvPicPr>
            <a:picLocks noChangeAspect="1"/>
          </p:cNvPicPr>
          <p:nvPr/>
        </p:nvPicPr>
        <p:blipFill>
          <a:blip r:embed="rId4"/>
          <a:stretch>
            <a:fillRect/>
          </a:stretch>
        </p:blipFill>
        <p:spPr>
          <a:xfrm>
            <a:off x="523750" y="1670538"/>
            <a:ext cx="2500804" cy="3534508"/>
          </a:xfrm>
          <a:prstGeom prst="rect">
            <a:avLst/>
          </a:prstGeom>
        </p:spPr>
      </p:pic>
    </p:spTree>
    <p:extLst>
      <p:ext uri="{BB962C8B-B14F-4D97-AF65-F5344CB8AC3E}">
        <p14:creationId xmlns:p14="http://schemas.microsoft.com/office/powerpoint/2010/main" val="61769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1">
                <a:lumMod val="5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858" y="434078"/>
            <a:ext cx="8534400" cy="75353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rmAutofit fontScale="90000"/>
          </a:bodyPr>
          <a:lstStyle/>
          <a:p>
            <a:pPr algn="r" rtl="1" fontAlgn="base"/>
            <a:r>
              <a:rPr lang="ar-IQ" b="1" dirty="0" smtClean="0"/>
              <a:t/>
            </a:r>
            <a:br>
              <a:rPr lang="ar-IQ" b="1" dirty="0" smtClean="0"/>
            </a:br>
            <a:r>
              <a:rPr lang="ar-IQ" b="1" dirty="0"/>
              <a:t/>
            </a:r>
            <a:br>
              <a:rPr lang="ar-IQ" b="1" dirty="0"/>
            </a:br>
            <a:r>
              <a:rPr lang="en-US" b="1" dirty="0" smtClean="0"/>
              <a:t>Water </a:t>
            </a:r>
            <a:r>
              <a:rPr lang="en-US" b="1" dirty="0"/>
              <a:t>magnetism and its properties</a:t>
            </a:r>
            <a:r>
              <a:rPr lang="ar-IQ" b="1" dirty="0"/>
              <a:t/>
            </a:r>
            <a:br>
              <a:rPr lang="ar-IQ" b="1" dirty="0"/>
            </a:br>
            <a:r>
              <a:rPr lang="ar-IQ" dirty="0"/>
              <a:t> </a:t>
            </a:r>
            <a:br>
              <a:rPr lang="ar-IQ" dirty="0"/>
            </a:br>
            <a:endParaRPr lang="en-US" dirty="0"/>
          </a:p>
        </p:txBody>
      </p:sp>
      <p:sp>
        <p:nvSpPr>
          <p:cNvPr id="4" name="Rectangle 3"/>
          <p:cNvSpPr/>
          <p:nvPr/>
        </p:nvSpPr>
        <p:spPr>
          <a:xfrm>
            <a:off x="474784" y="1187611"/>
            <a:ext cx="11192607" cy="5262979"/>
          </a:xfrm>
          <a:prstGeom prst="rect">
            <a:avLst/>
          </a:prstGeom>
        </p:spPr>
        <p:txBody>
          <a:bodyPr wrap="square">
            <a:spAutoFit/>
          </a:bodyPr>
          <a:lstStyle/>
          <a:p>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water magnetization process was carried out to restore the water to its natural state and its lost elements as a result of treatment processes, or as a result of other external factors such as </a:t>
            </a: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pollutants. </a:t>
            </a:r>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the water that has been magnetized retains new properties, the most important of which are the following</a:t>
            </a: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ar-IQ"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514350" indent="-514350">
              <a:buFont typeface="+mj-lt"/>
              <a:buAutoNum type="arabicPeriod"/>
            </a:pP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Easy </a:t>
            </a:r>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purity, due to the disintegration of water molecules and the fragmentation and breaking of salts</a:t>
            </a: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ar-IQ"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a:t>
            </a:r>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 as magnetization of water works to restore life to the main elements in it, which leads to an increase in its vitality</a:t>
            </a: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ar-IQ"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Easy </a:t>
            </a:r>
            <a:r>
              <a:rPr lang="en-US"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absorb, due to the disintegration of its molecules, the fragmentation of dissolved salts, and the improvement of the dissolution of elements.</a:t>
            </a:r>
          </a:p>
        </p:txBody>
      </p:sp>
    </p:spTree>
    <p:extLst>
      <p:ext uri="{BB962C8B-B14F-4D97-AF65-F5344CB8AC3E}">
        <p14:creationId xmlns:p14="http://schemas.microsoft.com/office/powerpoint/2010/main" val="3658316416"/>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189" y="583548"/>
            <a:ext cx="10517188" cy="111336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b="1" dirty="0">
                <a:effectLst>
                  <a:outerShdw blurRad="38100" dist="38100" dir="2700000" algn="tl">
                    <a:srgbClr val="000000">
                      <a:alpha val="43137"/>
                    </a:srgbClr>
                  </a:outerShdw>
                </a:effectLst>
              </a:rPr>
              <a:t>Some properties that water acquires through the process of magnetization</a:t>
            </a:r>
          </a:p>
        </p:txBody>
      </p:sp>
      <p:sp>
        <p:nvSpPr>
          <p:cNvPr id="3" name="Content Placeholder 2"/>
          <p:cNvSpPr>
            <a:spLocks noGrp="1"/>
          </p:cNvSpPr>
          <p:nvPr>
            <p:ph idx="1"/>
          </p:nvPr>
        </p:nvSpPr>
        <p:spPr>
          <a:xfrm>
            <a:off x="649042" y="2039816"/>
            <a:ext cx="10930427" cy="3615267"/>
          </a:xfrm>
        </p:spPr>
        <p:txBody>
          <a:bodyPr>
            <a:noAutofit/>
          </a:bodyPr>
          <a:lstStyle/>
          <a:p>
            <a:pPr marL="457200" indent="-457200">
              <a:buFont typeface="+mj-lt"/>
              <a:buAutoNum type="arabicPeriod"/>
            </a:pPr>
            <a:r>
              <a:rPr lang="en-US" sz="2800" b="1" dirty="0" smtClean="0">
                <a:solidFill>
                  <a:schemeClr val="bg1"/>
                </a:solidFill>
                <a:effectLst>
                  <a:outerShdw blurRad="38100" dist="38100" dir="2700000" algn="tl">
                    <a:srgbClr val="000000">
                      <a:alpha val="43137"/>
                    </a:srgbClr>
                  </a:outerShdw>
                </a:effectLst>
              </a:rPr>
              <a:t>Improve </a:t>
            </a:r>
            <a:r>
              <a:rPr lang="en-US" sz="2800" b="1" dirty="0">
                <a:solidFill>
                  <a:schemeClr val="bg1"/>
                </a:solidFill>
                <a:effectLst>
                  <a:outerShdw blurRad="38100" dist="38100" dir="2700000" algn="tl">
                    <a:srgbClr val="000000">
                      <a:alpha val="43137"/>
                    </a:srgbClr>
                  </a:outerShdw>
                </a:effectLst>
              </a:rPr>
              <a:t>electrical conductivity due to </a:t>
            </a:r>
            <a:r>
              <a:rPr lang="en-US" sz="2800" b="1" dirty="0" smtClean="0">
                <a:solidFill>
                  <a:schemeClr val="bg1"/>
                </a:solidFill>
                <a:effectLst>
                  <a:outerShdw blurRad="38100" dist="38100" dir="2700000" algn="tl">
                    <a:srgbClr val="000000">
                      <a:alpha val="43137"/>
                    </a:srgbClr>
                  </a:outerShdw>
                </a:effectLst>
              </a:rPr>
              <a:t>magnetic</a:t>
            </a:r>
          </a:p>
          <a:p>
            <a:pPr marL="457200" indent="-457200">
              <a:buFont typeface="+mj-lt"/>
              <a:buAutoNum type="arabicPeriod"/>
            </a:pPr>
            <a:r>
              <a:rPr lang="en-US" sz="2800" b="1" dirty="0" smtClean="0">
                <a:solidFill>
                  <a:schemeClr val="bg1"/>
                </a:solidFill>
                <a:effectLst>
                  <a:outerShdw blurRad="38100" dist="38100" dir="2700000" algn="tl">
                    <a:srgbClr val="000000">
                      <a:alpha val="43137"/>
                    </a:srgbClr>
                  </a:outerShdw>
                </a:effectLst>
              </a:rPr>
              <a:t>improves </a:t>
            </a:r>
            <a:r>
              <a:rPr lang="en-US" sz="2800" b="1" dirty="0">
                <a:solidFill>
                  <a:schemeClr val="bg1"/>
                </a:solidFill>
                <a:effectLst>
                  <a:outerShdw blurRad="38100" dist="38100" dir="2700000" algn="tl">
                    <a:srgbClr val="000000">
                      <a:alpha val="43137"/>
                    </a:srgbClr>
                  </a:outerShdw>
                </a:effectLst>
              </a:rPr>
              <a:t>the ability to </a:t>
            </a:r>
            <a:r>
              <a:rPr lang="en-US" sz="2800" b="1" dirty="0" smtClean="0">
                <a:solidFill>
                  <a:schemeClr val="bg1"/>
                </a:solidFill>
                <a:effectLst>
                  <a:outerShdw blurRad="38100" dist="38100" dir="2700000" algn="tl">
                    <a:srgbClr val="000000">
                      <a:alpha val="43137"/>
                    </a:srgbClr>
                  </a:outerShdw>
                </a:effectLst>
              </a:rPr>
              <a:t>dissolve</a:t>
            </a:r>
          </a:p>
          <a:p>
            <a:pPr marL="457200" indent="-457200">
              <a:buFont typeface="+mj-lt"/>
              <a:buAutoNum type="arabicPeriod"/>
            </a:pPr>
            <a:r>
              <a:rPr lang="en-US" sz="2800" b="1" dirty="0" smtClean="0">
                <a:solidFill>
                  <a:schemeClr val="bg1"/>
                </a:solidFill>
                <a:effectLst>
                  <a:outerShdw blurRad="38100" dist="38100" dir="2700000" algn="tl">
                    <a:srgbClr val="000000">
                      <a:alpha val="43137"/>
                    </a:srgbClr>
                  </a:outerShdw>
                </a:effectLst>
              </a:rPr>
              <a:t>Improves </a:t>
            </a:r>
            <a:r>
              <a:rPr lang="en-US" sz="2800" b="1" dirty="0">
                <a:solidFill>
                  <a:schemeClr val="bg1"/>
                </a:solidFill>
                <a:effectLst>
                  <a:outerShdw blurRad="38100" dist="38100" dir="2700000" algn="tl">
                    <a:srgbClr val="000000">
                      <a:alpha val="43137"/>
                    </a:srgbClr>
                  </a:outerShdw>
                </a:effectLst>
              </a:rPr>
              <a:t>the speed of chemical </a:t>
            </a:r>
            <a:r>
              <a:rPr lang="en-US" sz="2800" b="1" dirty="0" smtClean="0">
                <a:solidFill>
                  <a:schemeClr val="bg1"/>
                </a:solidFill>
                <a:effectLst>
                  <a:outerShdw blurRad="38100" dist="38100" dir="2700000" algn="tl">
                    <a:srgbClr val="000000">
                      <a:alpha val="43137"/>
                    </a:srgbClr>
                  </a:outerShdw>
                </a:effectLst>
              </a:rPr>
              <a:t>reactions </a:t>
            </a:r>
          </a:p>
          <a:p>
            <a:pPr marL="457200" indent="-457200">
              <a:buFont typeface="+mj-lt"/>
              <a:buAutoNum type="arabicPeriod"/>
            </a:pPr>
            <a:r>
              <a:rPr lang="en-US" sz="2800" b="1" dirty="0" smtClean="0">
                <a:solidFill>
                  <a:schemeClr val="bg1"/>
                </a:solidFill>
                <a:effectLst>
                  <a:outerShdw blurRad="38100" dist="38100" dir="2700000" algn="tl">
                    <a:srgbClr val="000000">
                      <a:alpha val="43137"/>
                    </a:srgbClr>
                  </a:outerShdw>
                </a:effectLst>
              </a:rPr>
              <a:t>Improves </a:t>
            </a:r>
            <a:r>
              <a:rPr lang="en-US" sz="2800" b="1" dirty="0">
                <a:solidFill>
                  <a:schemeClr val="bg1"/>
                </a:solidFill>
                <a:effectLst>
                  <a:outerShdw blurRad="38100" dist="38100" dir="2700000" algn="tl">
                    <a:srgbClr val="000000">
                      <a:alpha val="43137"/>
                    </a:srgbClr>
                  </a:outerShdw>
                </a:effectLst>
              </a:rPr>
              <a:t>the evaporation property of </a:t>
            </a:r>
            <a:r>
              <a:rPr lang="en-US" sz="2800" b="1" dirty="0" smtClean="0">
                <a:solidFill>
                  <a:schemeClr val="bg1"/>
                </a:solidFill>
                <a:effectLst>
                  <a:outerShdw blurRad="38100" dist="38100" dir="2700000" algn="tl">
                    <a:srgbClr val="000000">
                      <a:alpha val="43137"/>
                    </a:srgbClr>
                  </a:outerShdw>
                </a:effectLst>
              </a:rPr>
              <a:t>water</a:t>
            </a:r>
          </a:p>
          <a:p>
            <a:pPr marL="457200" indent="-457200">
              <a:buFont typeface="+mj-lt"/>
              <a:buAutoNum type="arabicPeriod"/>
            </a:pPr>
            <a:r>
              <a:rPr lang="en-US" sz="2800" b="1" dirty="0" smtClean="0">
                <a:solidFill>
                  <a:schemeClr val="bg1"/>
                </a:solidFill>
                <a:effectLst>
                  <a:outerShdw blurRad="38100" dist="38100" dir="2700000" algn="tl">
                    <a:srgbClr val="000000">
                      <a:alpha val="43137"/>
                    </a:srgbClr>
                  </a:outerShdw>
                </a:effectLst>
              </a:rPr>
              <a:t>Improves </a:t>
            </a:r>
            <a:r>
              <a:rPr lang="en-US" sz="2800" b="1" dirty="0">
                <a:solidFill>
                  <a:schemeClr val="bg1"/>
                </a:solidFill>
                <a:effectLst>
                  <a:outerShdw blurRad="38100" dist="38100" dir="2700000" algn="tl">
                    <a:srgbClr val="000000">
                      <a:alpha val="43137"/>
                    </a:srgbClr>
                  </a:outerShdw>
                </a:effectLst>
              </a:rPr>
              <a:t>and increases the </a:t>
            </a:r>
            <a:r>
              <a:rPr lang="en-US" sz="2800" b="1" dirty="0" smtClean="0">
                <a:solidFill>
                  <a:schemeClr val="bg1"/>
                </a:solidFill>
                <a:effectLst>
                  <a:outerShdw blurRad="38100" dist="38100" dir="2700000" algn="tl">
                    <a:srgbClr val="000000">
                      <a:alpha val="43137"/>
                    </a:srgbClr>
                  </a:outerShdw>
                </a:effectLst>
              </a:rPr>
              <a:t>permeability</a:t>
            </a:r>
          </a:p>
          <a:p>
            <a:pPr marL="457200" indent="-457200">
              <a:buFont typeface="+mj-lt"/>
              <a:buAutoNum type="arabicPeriod"/>
            </a:pPr>
            <a:r>
              <a:rPr lang="en-US" sz="2800" b="1" dirty="0" smtClean="0">
                <a:solidFill>
                  <a:schemeClr val="bg1"/>
                </a:solidFill>
                <a:effectLst>
                  <a:outerShdw blurRad="38100" dist="38100" dir="2700000" algn="tl">
                    <a:srgbClr val="000000">
                      <a:alpha val="43137"/>
                    </a:srgbClr>
                  </a:outerShdw>
                </a:effectLst>
              </a:rPr>
              <a:t>increases </a:t>
            </a:r>
            <a:r>
              <a:rPr lang="en-US" sz="2800" b="1" dirty="0">
                <a:solidFill>
                  <a:schemeClr val="bg1"/>
                </a:solidFill>
                <a:effectLst>
                  <a:outerShdw blurRad="38100" dist="38100" dir="2700000" algn="tl">
                    <a:srgbClr val="000000">
                      <a:alpha val="43137"/>
                    </a:srgbClr>
                  </a:outerShdw>
                </a:effectLst>
              </a:rPr>
              <a:t>the percentage of dissolved oxygen in </a:t>
            </a:r>
            <a:r>
              <a:rPr lang="en-US" sz="2800" b="1" dirty="0" smtClean="0">
                <a:solidFill>
                  <a:schemeClr val="bg1"/>
                </a:solidFill>
                <a:effectLst>
                  <a:outerShdw blurRad="38100" dist="38100" dir="2700000" algn="tl">
                    <a:srgbClr val="000000">
                      <a:alpha val="43137"/>
                    </a:srgbClr>
                  </a:outerShdw>
                </a:effectLst>
              </a:rPr>
              <a:t>it</a:t>
            </a:r>
          </a:p>
          <a:p>
            <a:pPr marL="457200" indent="-457200">
              <a:buFont typeface="+mj-lt"/>
              <a:buAutoNum type="arabicPeriod"/>
            </a:pPr>
            <a:r>
              <a:rPr lang="en-US" sz="2800" b="1" dirty="0" smtClean="0">
                <a:solidFill>
                  <a:schemeClr val="bg1"/>
                </a:solidFill>
                <a:effectLst>
                  <a:outerShdw blurRad="38100" dist="38100" dir="2700000" algn="tl">
                    <a:srgbClr val="000000">
                      <a:alpha val="43137"/>
                    </a:srgbClr>
                  </a:outerShdw>
                </a:effectLst>
              </a:rPr>
              <a:t>Increases </a:t>
            </a:r>
            <a:r>
              <a:rPr lang="en-US" sz="2800" b="1" dirty="0">
                <a:solidFill>
                  <a:schemeClr val="bg1"/>
                </a:solidFill>
                <a:effectLst>
                  <a:outerShdw blurRad="38100" dist="38100" dir="2700000" algn="tl">
                    <a:srgbClr val="000000">
                      <a:alpha val="43137"/>
                    </a:srgbClr>
                  </a:outerShdw>
                </a:effectLst>
              </a:rPr>
              <a:t>the surface tension of water</a:t>
            </a:r>
          </a:p>
        </p:txBody>
      </p:sp>
    </p:spTree>
    <p:extLst>
      <p:ext uri="{BB962C8B-B14F-4D97-AF65-F5344CB8AC3E}">
        <p14:creationId xmlns:p14="http://schemas.microsoft.com/office/powerpoint/2010/main" val="31240365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042" y="325316"/>
            <a:ext cx="10649073" cy="6172200"/>
          </a:xfr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b="1" dirty="0" smtClean="0">
                <a:solidFill>
                  <a:srgbClr val="FFC000"/>
                </a:solidFill>
                <a:latin typeface="Times New Roman" panose="02020603050405020304" pitchFamily="18" charset="0"/>
                <a:cs typeface="Times New Roman" panose="02020603050405020304" pitchFamily="18" charset="0"/>
              </a:rPr>
              <a:t>     Types </a:t>
            </a:r>
            <a:r>
              <a:rPr lang="en-US" b="1" dirty="0">
                <a:solidFill>
                  <a:srgbClr val="FFC000"/>
                </a:solidFill>
                <a:latin typeface="Times New Roman" panose="02020603050405020304" pitchFamily="18" charset="0"/>
                <a:cs typeface="Times New Roman" panose="02020603050405020304" pitchFamily="18" charset="0"/>
              </a:rPr>
              <a:t>of magnetized </a:t>
            </a:r>
            <a:r>
              <a:rPr lang="en-US" b="1" dirty="0" smtClean="0">
                <a:solidFill>
                  <a:srgbClr val="FFC000"/>
                </a:solidFill>
                <a:latin typeface="Times New Roman" panose="02020603050405020304" pitchFamily="18" charset="0"/>
                <a:cs typeface="Times New Roman" panose="02020603050405020304" pitchFamily="18" charset="0"/>
              </a:rPr>
              <a:t>water</a:t>
            </a:r>
            <a:endParaRPr lang="ar-IQ" b="1" dirty="0" smtClean="0">
              <a:solidFill>
                <a:srgbClr val="FFC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solidFill>
                  <a:srgbClr val="FFC000"/>
                </a:solidFill>
                <a:latin typeface="Times New Roman" panose="02020603050405020304" pitchFamily="18" charset="0"/>
                <a:cs typeface="Times New Roman" panose="02020603050405020304" pitchFamily="18" charset="0"/>
              </a:rPr>
              <a:t>Northern </a:t>
            </a:r>
            <a:r>
              <a:rPr lang="en-US" b="1" dirty="0">
                <a:solidFill>
                  <a:srgbClr val="FFC000"/>
                </a:solidFill>
                <a:latin typeface="Times New Roman" panose="02020603050405020304" pitchFamily="18" charset="0"/>
                <a:cs typeface="Times New Roman" panose="02020603050405020304" pitchFamily="18" charset="0"/>
              </a:rPr>
              <a:t>magnetized </a:t>
            </a:r>
            <a:r>
              <a:rPr lang="en-US" b="1" dirty="0" smtClean="0">
                <a:solidFill>
                  <a:srgbClr val="FFC000"/>
                </a:solidFill>
                <a:latin typeface="Times New Roman" panose="02020603050405020304" pitchFamily="18" charset="0"/>
                <a:cs typeface="Times New Roman" panose="02020603050405020304" pitchFamily="18" charset="0"/>
              </a:rPr>
              <a:t>water</a:t>
            </a:r>
            <a:r>
              <a:rPr lang="ar-IQ" b="1" dirty="0" smtClean="0">
                <a:solidFill>
                  <a:srgbClr val="FFC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mainly used to treat internal infections, such as urinary tract infections or ulcers, as well as external infections such as eczema. The northern magnetization has the properties of giving the body calm and the ability to fight pain, infection and </a:t>
            </a:r>
            <a:r>
              <a:rPr lang="en-US" dirty="0" smtClean="0">
                <a:latin typeface="Times New Roman" panose="02020603050405020304" pitchFamily="18" charset="0"/>
                <a:cs typeface="Times New Roman" panose="02020603050405020304" pitchFamily="18" charset="0"/>
              </a:rPr>
              <a:t>inflammation.</a:t>
            </a:r>
          </a:p>
          <a:p>
            <a:pPr marL="457200" indent="-457200">
              <a:buFont typeface="+mj-lt"/>
              <a:buAutoNum type="arabicPeriod"/>
            </a:pPr>
            <a:endParaRPr lang="en-US" b="1" dirty="0">
              <a:solidFill>
                <a:srgbClr val="FFC00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solidFill>
                  <a:srgbClr val="FFC000"/>
                </a:solidFill>
                <a:latin typeface="Times New Roman" panose="02020603050405020304" pitchFamily="18" charset="0"/>
                <a:cs typeface="Times New Roman" panose="02020603050405020304" pitchFamily="18" charset="0"/>
              </a:rPr>
              <a:t>Southern </a:t>
            </a:r>
            <a:r>
              <a:rPr lang="en-US" b="1" dirty="0">
                <a:solidFill>
                  <a:srgbClr val="FFC000"/>
                </a:solidFill>
                <a:latin typeface="Times New Roman" panose="02020603050405020304" pitchFamily="18" charset="0"/>
                <a:cs typeface="Times New Roman" panose="02020603050405020304" pitchFamily="18" charset="0"/>
              </a:rPr>
              <a:t>magnetized water </a:t>
            </a:r>
            <a:r>
              <a:rPr lang="en-US" dirty="0">
                <a:latin typeface="Times New Roman" panose="02020603050405020304" pitchFamily="18" charset="0"/>
                <a:cs typeface="Times New Roman" panose="02020603050405020304" pitchFamily="18" charset="0"/>
              </a:rPr>
              <a:t>is mainly used to treat diseases resulting from bacteria such as abscesses, boils, as well as to treat viral infections. If the patient suffers from abscesses and skin infections, it is recommended to use the water internally by drinking it, and externally by washing the affected area with it, in anticipation of more effective results</a:t>
            </a:r>
            <a:r>
              <a:rPr lang="en-US" dirty="0" smtClean="0">
                <a:latin typeface="Times New Roman" panose="02020603050405020304" pitchFamily="18" charset="0"/>
                <a:cs typeface="Times New Roman" panose="02020603050405020304" pitchFamily="18" charset="0"/>
              </a:rPr>
              <a:t>.</a:t>
            </a:r>
            <a:endParaRPr lang="ar-IQ"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Bipolar </a:t>
            </a: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a:t>
            </a:r>
            <a:r>
              <a:rPr lang="en-US"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magnetization: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used to treat many problems such as indigestion, urinary tract problems and to activate the body in general. This type of water is more suitable for those looking to activate their magnetic potential.</a:t>
            </a:r>
          </a:p>
        </p:txBody>
      </p:sp>
    </p:spTree>
    <p:extLst>
      <p:ext uri="{BB962C8B-B14F-4D97-AF65-F5344CB8AC3E}">
        <p14:creationId xmlns:p14="http://schemas.microsoft.com/office/powerpoint/2010/main" val="406926156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2030</TotalTime>
  <Words>1088</Words>
  <Application>Microsoft Office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Andalus</vt:lpstr>
      <vt:lpstr>Century Gothic</vt:lpstr>
      <vt:lpstr>Tahoma</vt:lpstr>
      <vt:lpstr>Times New Roman</vt:lpstr>
      <vt:lpstr>Wingdings 3</vt:lpstr>
      <vt:lpstr>Slice</vt:lpstr>
      <vt:lpstr>PowerPoint Presentation</vt:lpstr>
      <vt:lpstr>PowerPoint Presentation</vt:lpstr>
      <vt:lpstr>PowerPoint Presentation</vt:lpstr>
      <vt:lpstr>PowerPoint Presentation</vt:lpstr>
      <vt:lpstr>Magnetic water energy in nature</vt:lpstr>
      <vt:lpstr>PowerPoint Presentation</vt:lpstr>
      <vt:lpstr>  Water magnetism and its properties   </vt:lpstr>
      <vt:lpstr>Some properties that water acquires through the process of magnetization</vt:lpstr>
      <vt:lpstr>PowerPoint Presentation</vt:lpstr>
      <vt:lpstr>PowerPoint Presentation</vt:lpstr>
      <vt:lpstr>PowerPoint Presentation</vt:lpstr>
      <vt:lpstr>the effect of magnetizing water on the natural properties of cow's milk and goats:</vt:lpstr>
      <vt:lpstr> The effect of using magnetized water on agriculture and soil: </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المياه الممغنطة وتأثيرها</dc:title>
  <dc:creator>Maher</dc:creator>
  <cp:lastModifiedBy>Maher</cp:lastModifiedBy>
  <cp:revision>66</cp:revision>
  <dcterms:created xsi:type="dcterms:W3CDTF">2024-10-01T08:24:42Z</dcterms:created>
  <dcterms:modified xsi:type="dcterms:W3CDTF">2025-02-23T19:57:13Z</dcterms:modified>
</cp:coreProperties>
</file>