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6" Type="http://schemas.microsoft.com/office/2020/02/relationships/classificationlabels" Target="docMetadata/LabelInfo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3" r:id="rId5"/>
  </p:sldMasterIdLst>
  <p:notesMasterIdLst>
    <p:notesMasterId r:id="rId19"/>
  </p:notesMasterIdLst>
  <p:handoutMasterIdLst>
    <p:handoutMasterId r:id="rId20"/>
  </p:handoutMasterIdLst>
  <p:sldIdLst>
    <p:sldId id="259" r:id="rId6"/>
    <p:sldId id="304" r:id="rId7"/>
    <p:sldId id="307" r:id="rId8"/>
    <p:sldId id="281" r:id="rId9"/>
    <p:sldId id="314" r:id="rId10"/>
    <p:sldId id="282" r:id="rId11"/>
    <p:sldId id="315" r:id="rId12"/>
    <p:sldId id="317" r:id="rId13"/>
    <p:sldId id="319" r:id="rId14"/>
    <p:sldId id="321" r:id="rId15"/>
    <p:sldId id="318" r:id="rId16"/>
    <p:sldId id="322" r:id="rId17"/>
    <p:sldId id="297" r:id="rId1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DF8C8C"/>
    <a:srgbClr val="202C8F"/>
    <a:srgbClr val="FDFBF6"/>
    <a:srgbClr val="AAC4E9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5388" autoAdjust="0"/>
  </p:normalViewPr>
  <p:slideViewPr>
    <p:cSldViewPr snapToGrid="0" snapToObjects="1">
      <p:cViewPr varScale="1">
        <p:scale>
          <a:sx n="63" d="100"/>
          <a:sy n="63" d="100"/>
        </p:scale>
        <p:origin x="990" y="6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microsoft.com/office/2018/10/relationships/authors" Target="author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theme" Target="theme/theme1.xml" /><Relationship Id="rId10" Type="http://schemas.openxmlformats.org/officeDocument/2006/relationships/slide" Target="slides/slide5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0.svg" /><Relationship Id="rId4" Type="http://schemas.openxmlformats.org/officeDocument/2006/relationships/image" Target="../media/image9.png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3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2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9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27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2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2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3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2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72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51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8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43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1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0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30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17" Type="http://schemas.openxmlformats.org/officeDocument/2006/relationships/slideLayout" Target="../slideLayouts/slideLayout34.xml" /><Relationship Id="rId2" Type="http://schemas.openxmlformats.org/officeDocument/2006/relationships/slideLayout" Target="../slideLayouts/slideLayout19.xml" /><Relationship Id="rId16" Type="http://schemas.openxmlformats.org/officeDocument/2006/relationships/slideLayout" Target="../slideLayouts/slideLayout33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slideLayout" Target="../slideLayouts/slideLayout3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7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2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25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8C8C"/>
            </a:gs>
            <a:gs pos="100000">
              <a:srgbClr val="F5CDC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063" y="10"/>
            <a:ext cx="59769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6" y="78422"/>
            <a:ext cx="5815012" cy="336486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Efficacy of quercetin as an anti-inflammatory and immunomodulatory</a:t>
            </a:r>
            <a:b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</a:br>
            <a:b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Presented by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4157663"/>
            <a:ext cx="5815012" cy="1403032"/>
          </a:xfrm>
        </p:spPr>
        <p:txBody>
          <a:bodyPr>
            <a:normAutofit fontScale="92500"/>
          </a:bodyPr>
          <a:lstStyle/>
          <a:p>
            <a:r>
              <a:rPr lang="en-US" sz="3500" b="1" dirty="0">
                <a:solidFill>
                  <a:srgbClr val="002060"/>
                </a:solidFill>
              </a:rPr>
              <a:t>Prof. Ikram Abbas Aboud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Microbiology department\ Immunology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4" name="Picture 4" descr="Figure 2">
            <a:extLst>
              <a:ext uri="{FF2B5EF4-FFF2-40B4-BE49-F238E27FC236}">
                <a16:creationId xmlns:a16="http://schemas.microsoft.com/office/drawing/2014/main" id="{F48A82A6-5D45-FE8C-C75E-E5647480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1A1DFD-29D3-94B0-7C77-0CE7ECA5D9D6}"/>
              </a:ext>
            </a:extLst>
          </p:cNvPr>
          <p:cNvSpPr txBox="1"/>
          <p:nvPr/>
        </p:nvSpPr>
        <p:spPr>
          <a:xfrm>
            <a:off x="0" y="6365261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Antibacterial mechanism of quercetin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45C9C2-3FDC-8B9E-4E4B-7058B92928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E74AE6-EFE5-D28E-BD07-A2224189F25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0" y="-137159"/>
            <a:ext cx="12192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0652-2039-EE33-EEA6-E5E58BAA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CC88-BADD-23AA-871B-75FD0E4E74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6240" y="2331791"/>
            <a:ext cx="7421236" cy="3721817"/>
          </a:xfrm>
        </p:spPr>
        <p:txBody>
          <a:bodyPr>
            <a:normAutofit/>
          </a:bodyPr>
          <a:lstStyle/>
          <a:p>
            <a:pPr algn="just"/>
            <a:r>
              <a:rPr lang="en-US" sz="3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quercetin has anti-inflammatory and immunomodulatory potential in treating infections.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1615B5-3341-EB8D-5955-189D8163AF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AC478-0B99-4537-E196-BFCD1A551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Quercetin: What It Is, How Much You ...">
            <a:extLst>
              <a:ext uri="{FF2B5EF4-FFF2-40B4-BE49-F238E27FC236}">
                <a16:creationId xmlns:a16="http://schemas.microsoft.com/office/drawing/2014/main" id="{4BA3181E-4E4C-6BFF-6648-CF8CDDF9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4" y="3429000"/>
            <a:ext cx="32025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4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Source</a:t>
            </a:r>
          </a:p>
          <a:p>
            <a:r>
              <a:rPr lang="en-US" dirty="0"/>
              <a:t>Anti-Inflammation and Promotion of Immunity</a:t>
            </a:r>
          </a:p>
          <a:p>
            <a:r>
              <a:rPr lang="en-US" dirty="0"/>
              <a:t>Antimicrobial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00714D6-E945-90A1-5B73-1EDCC18ED1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87680" y="106680"/>
            <a:ext cx="4968240" cy="627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827691-0AD2-EE03-BEA6-DFAFE88DE050}"/>
              </a:ext>
            </a:extLst>
          </p:cNvPr>
          <p:cNvSpPr txBox="1"/>
          <p:nvPr/>
        </p:nvSpPr>
        <p:spPr>
          <a:xfrm>
            <a:off x="5455920" y="1007421"/>
            <a:ext cx="6492240" cy="481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marR="0" lvl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accent6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 :</a:t>
            </a:r>
          </a:p>
          <a:p>
            <a:pPr marL="36900" marR="0" lvl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Quercetin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accent6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a flavonoid (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yellow in color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accent6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found in nature, classified within the polyphenol family, and with properties that may enhance mental and physical performance and lower infection risk. Its potential health benefits include anti-carcinogenic, anti-inflammatory, antiviral, and antioxidant, This seminar reviews quercetin's impact on inflammation, immunity, and overall health.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59554" cy="619013"/>
          </a:xfrm>
        </p:spPr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1FC6B-3B5D-59AE-2BE2-70DFC3B9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5CC62D-8B87-2CF7-0BBA-48318CAB81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14194" y="1203960"/>
            <a:ext cx="4344695" cy="5654040"/>
          </a:xfrm>
        </p:spPr>
      </p:sp>
      <p:pic>
        <p:nvPicPr>
          <p:cNvPr id="1026" name="Picture 2" descr="Foods that contains quercetin, according to the database Phenol-Explore...  | Download Scientific Diagram">
            <a:extLst>
              <a:ext uri="{FF2B5EF4-FFF2-40B4-BE49-F238E27FC236}">
                <a16:creationId xmlns:a16="http://schemas.microsoft.com/office/drawing/2014/main" id="{E5DFC095-C6BA-4271-6C86-F58129DA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25"/>
            <a:ext cx="11758889" cy="64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31C7A2-A27B-D776-3131-72081DEA117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3459481" y="943928"/>
            <a:ext cx="8732520" cy="591407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25521-B530-CA8A-A082-F64F05ECD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212" y="0"/>
            <a:ext cx="815105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0" y="9649"/>
            <a:ext cx="9662159" cy="1472318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Anti-Inflammation and Promotion of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9840" y="1491243"/>
            <a:ext cx="9662159" cy="5357107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Quercetin was reported as a long-lasting anti-inflammatory substance that possesses strong anti-inflammatory capacities ,it possesses anti-inflammatory potential that can be expressed on different cell types, both in animal and human models.</a:t>
            </a:r>
          </a:p>
          <a:p>
            <a:pPr algn="just"/>
            <a:r>
              <a:rPr lang="en-US" sz="2800" b="1" dirty="0"/>
              <a:t>It is known to possess both mast cell stabilizing and gastrointestinal cytoprotective activity. It can also play a modulating, biphasic, and regulatory action on inflammation and immunity .</a:t>
            </a:r>
          </a:p>
          <a:p>
            <a:pPr algn="just"/>
            <a:r>
              <a:rPr lang="en-US" sz="2800" b="1" dirty="0"/>
              <a:t>Additionally, quercetin has an immunosuppressive effect on dendritic cells function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313"/>
            <a:ext cx="12192000" cy="71787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Anti-inflammatory mechanism of quercetin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F1356-E53A-D89D-A25A-76C730FBC8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FB276-4062-834A-DFE9-A7E2A1ADD2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Quercetin, Inflammation and Immunity">
            <a:extLst>
              <a:ext uri="{FF2B5EF4-FFF2-40B4-BE49-F238E27FC236}">
                <a16:creationId xmlns:a16="http://schemas.microsoft.com/office/drawing/2014/main" id="{916748E8-E0D1-372C-7213-5F25416C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2"/>
            <a:ext cx="12192000" cy="61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70F35-B702-8FEE-74FF-E5E37EB7260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932D8-2161-F147-D130-B0E522AC3F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AD8A6F5-5BC8-FD58-240E-BCFB9B2987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4298B-04A4-24B4-A67B-0015AD5B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198"/>
            <a:ext cx="12191998" cy="6400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C27CC0-2500-7EFE-9DFD-D234BF04B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" y="-67233"/>
            <a:ext cx="1229868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-31431"/>
            <a:ext cx="10645411" cy="11115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Antimicrobial Activity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3511CB-053A-3587-FF97-15C37DAC4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6589" y="1568091"/>
            <a:ext cx="10233931" cy="483271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Quercetin is antibacterial against a wide range of bacterial strains, particularly those affecting the gastrointestinal, respiratory, urinary, and integumentary systems.</a:t>
            </a:r>
          </a:p>
          <a:p>
            <a:pPr algn="just"/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Quercetin’s antibacterial ability has been linked to its solubility and its interplay with the bacterial cell membrane, which is largely determined by the presence of quercetin’s hydroxyl groups.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 /></Relationships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{DB42E919-E76A-4FD0-92CE-7003020157E8}tf78438558_win32</Template>
  <TotalTime>193</TotalTime>
  <Words>266</Words>
  <Application>Microsoft Office PowerPoint</Application>
  <PresentationFormat>شاشة عريضة</PresentationFormat>
  <Paragraphs>34</Paragraphs>
  <Slides>13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Custom</vt:lpstr>
      <vt:lpstr>SlateVTI</vt:lpstr>
      <vt:lpstr>Efficacy of quercetin as an anti-inflammatory and immunomodulatory  Presented by</vt:lpstr>
      <vt:lpstr>Content </vt:lpstr>
      <vt:lpstr>عرض تقديمي في PowerPoint</vt:lpstr>
      <vt:lpstr>source</vt:lpstr>
      <vt:lpstr>عرض تقديمي في PowerPoint</vt:lpstr>
      <vt:lpstr>Anti-Inflammation and Promotion of Immunity</vt:lpstr>
      <vt:lpstr>Anti-inflammatory mechanism of quercetin</vt:lpstr>
      <vt:lpstr>عرض تقديمي في PowerPoint</vt:lpstr>
      <vt:lpstr>Antimicrobial Activity</vt:lpstr>
      <vt:lpstr>عرض تقديمي في PowerPoint</vt:lpstr>
      <vt:lpstr>عرض تقديمي في PowerPoint</vt:lpstr>
      <vt:lpstr>Conclusion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of quercetin as an anti-inflammatory and immunomodulatory  Presented by</dc:title>
  <dc:subject/>
  <dc:creator>roua jassim</dc:creator>
  <cp:lastModifiedBy>مستخدم غير معروف</cp:lastModifiedBy>
  <cp:revision>5</cp:revision>
  <dcterms:created xsi:type="dcterms:W3CDTF">2025-01-20T15:41:43Z</dcterms:created>
  <dcterms:modified xsi:type="dcterms:W3CDTF">2025-05-14T09:52:44Z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