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0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858000" cy="9144000"/>
  <p:defaultText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snapToGrid="0">
      <p:cViewPr varScale="1">
        <p:scale>
          <a:sx n="82" d="100"/>
          <a:sy n="82" d="100"/>
        </p:scale>
        <p:origin x="691"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2C712FA6-7E2A-4C9C-93DF-0FF2666EB7C6}" type="datetimeFigureOut">
              <a:rPr lang="en-US" smtClean="0"/>
              <a:t>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41CFEE-394C-4080-B948-9E4B5139BD65}" type="slidenum">
              <a:rPr lang="en-US" smtClean="0"/>
              <a:t>‹#›</a:t>
            </a:fld>
            <a:endParaRPr lang="en-US"/>
          </a:p>
        </p:txBody>
      </p:sp>
    </p:spTree>
    <p:extLst>
      <p:ext uri="{BB962C8B-B14F-4D97-AF65-F5344CB8AC3E}">
        <p14:creationId xmlns:p14="http://schemas.microsoft.com/office/powerpoint/2010/main" val="32058540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صورة بانورامية مع تسمية توضيحية">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5" name="Date Placeholder 4"/>
          <p:cNvSpPr>
            <a:spLocks noGrp="1"/>
          </p:cNvSpPr>
          <p:nvPr>
            <p:ph type="dt" sz="half" idx="10"/>
          </p:nvPr>
        </p:nvSpPr>
        <p:spPr/>
        <p:txBody>
          <a:bodyPr/>
          <a:lstStyle/>
          <a:p>
            <a:fld id="{2C712FA6-7E2A-4C9C-93DF-0FF2666EB7C6}" type="datetimeFigureOut">
              <a:rPr lang="en-US" smtClean="0"/>
              <a:t>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41CFEE-394C-4080-B948-9E4B5139BD65}" type="slidenum">
              <a:rPr lang="en-US" smtClean="0"/>
              <a:t>‹#›</a:t>
            </a:fld>
            <a:endParaRPr lang="en-US"/>
          </a:p>
        </p:txBody>
      </p:sp>
    </p:spTree>
    <p:extLst>
      <p:ext uri="{BB962C8B-B14F-4D97-AF65-F5344CB8AC3E}">
        <p14:creationId xmlns:p14="http://schemas.microsoft.com/office/powerpoint/2010/main" val="12080893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ar-SA" smtClean="0"/>
              <a:t>انقر لتحرير نمط العنوان الرئيسي</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5" name="Date Placeholder 4"/>
          <p:cNvSpPr>
            <a:spLocks noGrp="1"/>
          </p:cNvSpPr>
          <p:nvPr>
            <p:ph type="dt" sz="half" idx="10"/>
          </p:nvPr>
        </p:nvSpPr>
        <p:spPr/>
        <p:txBody>
          <a:bodyPr/>
          <a:lstStyle/>
          <a:p>
            <a:fld id="{2C712FA6-7E2A-4C9C-93DF-0FF2666EB7C6}" type="datetimeFigureOut">
              <a:rPr lang="en-US" smtClean="0"/>
              <a:t>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41CFEE-394C-4080-B948-9E4B5139BD65}" type="slidenum">
              <a:rPr lang="en-US" smtClean="0"/>
              <a:t>‹#›</a:t>
            </a:fld>
            <a:endParaRPr lang="en-US"/>
          </a:p>
        </p:txBody>
      </p:sp>
    </p:spTree>
    <p:extLst>
      <p:ext uri="{BB962C8B-B14F-4D97-AF65-F5344CB8AC3E}">
        <p14:creationId xmlns:p14="http://schemas.microsoft.com/office/powerpoint/2010/main" val="26889376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ar-SA" smtClean="0"/>
              <a:t>انقر لتحرير نمط العنوان الرئيسي</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5" name="Date Placeholder 4"/>
          <p:cNvSpPr>
            <a:spLocks noGrp="1"/>
          </p:cNvSpPr>
          <p:nvPr>
            <p:ph type="dt" sz="half" idx="10"/>
          </p:nvPr>
        </p:nvSpPr>
        <p:spPr/>
        <p:txBody>
          <a:bodyPr/>
          <a:lstStyle/>
          <a:p>
            <a:fld id="{2C712FA6-7E2A-4C9C-93DF-0FF2666EB7C6}" type="datetimeFigureOut">
              <a:rPr lang="en-US" smtClean="0"/>
              <a:t>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41CFEE-394C-4080-B948-9E4B5139BD65}" type="slidenum">
              <a:rPr lang="en-US" smtClean="0"/>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4933568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ar-SA" smtClean="0"/>
              <a:t>انقر لتحرير نمط العنوان الرئيسي</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5" name="Date Placeholder 4"/>
          <p:cNvSpPr>
            <a:spLocks noGrp="1"/>
          </p:cNvSpPr>
          <p:nvPr>
            <p:ph type="dt" sz="half" idx="10"/>
          </p:nvPr>
        </p:nvSpPr>
        <p:spPr/>
        <p:txBody>
          <a:bodyPr/>
          <a:lstStyle/>
          <a:p>
            <a:fld id="{2C712FA6-7E2A-4C9C-93DF-0FF2666EB7C6}" type="datetimeFigureOut">
              <a:rPr lang="en-US" smtClean="0"/>
              <a:t>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41CFEE-394C-4080-B948-9E4B5139BD65}" type="slidenum">
              <a:rPr lang="en-US" smtClean="0"/>
              <a:t>‹#›</a:t>
            </a:fld>
            <a:endParaRPr lang="en-US"/>
          </a:p>
        </p:txBody>
      </p:sp>
    </p:spTree>
    <p:extLst>
      <p:ext uri="{BB962C8B-B14F-4D97-AF65-F5344CB8AC3E}">
        <p14:creationId xmlns:p14="http://schemas.microsoft.com/office/powerpoint/2010/main" val="416575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أعمدة">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ar-SA" smtClean="0"/>
              <a:t>انقر لتحرير نمط العنوان الرئيسي</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3" name="Date Placeholder 2"/>
          <p:cNvSpPr>
            <a:spLocks noGrp="1"/>
          </p:cNvSpPr>
          <p:nvPr>
            <p:ph type="dt" sz="half" idx="10"/>
          </p:nvPr>
        </p:nvSpPr>
        <p:spPr/>
        <p:txBody>
          <a:bodyPr/>
          <a:lstStyle/>
          <a:p>
            <a:fld id="{2C712FA6-7E2A-4C9C-93DF-0FF2666EB7C6}" type="datetimeFigureOut">
              <a:rPr lang="en-US" smtClean="0"/>
              <a:t>2/9/2025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41CFEE-394C-4080-B948-9E4B5139BD65}" type="slidenum">
              <a:rPr lang="en-US" smtClean="0"/>
              <a:t>‹#›</a:t>
            </a:fld>
            <a:endParaRPr lang="en-US"/>
          </a:p>
        </p:txBody>
      </p:sp>
    </p:spTree>
    <p:extLst>
      <p:ext uri="{BB962C8B-B14F-4D97-AF65-F5344CB8AC3E}">
        <p14:creationId xmlns:p14="http://schemas.microsoft.com/office/powerpoint/2010/main" val="993746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أعمدة صور">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ar-SA" smtClean="0"/>
              <a:t>انقر لتحرير نمط العنوان الرئيسي</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3" name="Date Placeholder 2"/>
          <p:cNvSpPr>
            <a:spLocks noGrp="1"/>
          </p:cNvSpPr>
          <p:nvPr>
            <p:ph type="dt" sz="half" idx="10"/>
          </p:nvPr>
        </p:nvSpPr>
        <p:spPr/>
        <p:txBody>
          <a:bodyPr/>
          <a:lstStyle/>
          <a:p>
            <a:fld id="{2C712FA6-7E2A-4C9C-93DF-0FF2666EB7C6}" type="datetimeFigureOut">
              <a:rPr lang="en-US" smtClean="0"/>
              <a:t>2/9/2025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41CFEE-394C-4080-B948-9E4B5139BD65}" type="slidenum">
              <a:rPr lang="en-US" smtClean="0"/>
              <a:t>‹#›</a:t>
            </a:fld>
            <a:endParaRPr lang="en-US"/>
          </a:p>
        </p:txBody>
      </p:sp>
    </p:spTree>
    <p:extLst>
      <p:ext uri="{BB962C8B-B14F-4D97-AF65-F5344CB8AC3E}">
        <p14:creationId xmlns:p14="http://schemas.microsoft.com/office/powerpoint/2010/main" val="32698616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2C712FA6-7E2A-4C9C-93DF-0FF2666EB7C6}" type="datetimeFigureOut">
              <a:rPr lang="en-US" smtClean="0"/>
              <a:t>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41CFEE-394C-4080-B948-9E4B5139BD65}" type="slidenum">
              <a:rPr lang="en-US" smtClean="0"/>
              <a:t>‹#›</a:t>
            </a:fld>
            <a:endParaRPr lang="en-US"/>
          </a:p>
        </p:txBody>
      </p:sp>
    </p:spTree>
    <p:extLst>
      <p:ext uri="{BB962C8B-B14F-4D97-AF65-F5344CB8AC3E}">
        <p14:creationId xmlns:p14="http://schemas.microsoft.com/office/powerpoint/2010/main" val="33355886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ar-SA" smtClean="0"/>
              <a:t>انقر لتحرير نمط العنوان الرئيسي</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2C712FA6-7E2A-4C9C-93DF-0FF2666EB7C6}" type="datetimeFigureOut">
              <a:rPr lang="en-US" smtClean="0"/>
              <a:t>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41CFEE-394C-4080-B948-9E4B5139BD65}" type="slidenum">
              <a:rPr lang="en-US" smtClean="0"/>
              <a:t>‹#›</a:t>
            </a:fld>
            <a:endParaRPr lang="en-US"/>
          </a:p>
        </p:txBody>
      </p:sp>
    </p:spTree>
    <p:extLst>
      <p:ext uri="{BB962C8B-B14F-4D97-AF65-F5344CB8AC3E}">
        <p14:creationId xmlns:p14="http://schemas.microsoft.com/office/powerpoint/2010/main" val="4145329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2C712FA6-7E2A-4C9C-93DF-0FF2666EB7C6}" type="datetimeFigureOut">
              <a:rPr lang="en-US" smtClean="0"/>
              <a:t>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41CFEE-394C-4080-B948-9E4B5139BD65}" type="slidenum">
              <a:rPr lang="en-US" smtClean="0"/>
              <a:t>‹#›</a:t>
            </a:fld>
            <a:endParaRPr lang="en-US"/>
          </a:p>
        </p:txBody>
      </p:sp>
    </p:spTree>
    <p:extLst>
      <p:ext uri="{BB962C8B-B14F-4D97-AF65-F5344CB8AC3E}">
        <p14:creationId xmlns:p14="http://schemas.microsoft.com/office/powerpoint/2010/main" val="3322723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smtClean="0"/>
              <a:t>تحرير أنماط النص الرئيسي</a:t>
            </a:r>
          </a:p>
        </p:txBody>
      </p:sp>
      <p:sp>
        <p:nvSpPr>
          <p:cNvPr id="4" name="Date Placeholder 3"/>
          <p:cNvSpPr>
            <a:spLocks noGrp="1"/>
          </p:cNvSpPr>
          <p:nvPr>
            <p:ph type="dt" sz="half" idx="10"/>
          </p:nvPr>
        </p:nvSpPr>
        <p:spPr/>
        <p:txBody>
          <a:bodyPr/>
          <a:lstStyle/>
          <a:p>
            <a:fld id="{2C712FA6-7E2A-4C9C-93DF-0FF2666EB7C6}" type="datetimeFigureOut">
              <a:rPr lang="en-US" smtClean="0"/>
              <a:t>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41CFEE-394C-4080-B948-9E4B5139BD65}" type="slidenum">
              <a:rPr lang="en-US" smtClean="0"/>
              <a:t>‹#›</a:t>
            </a:fld>
            <a:endParaRPr lang="en-US"/>
          </a:p>
        </p:txBody>
      </p:sp>
    </p:spTree>
    <p:extLst>
      <p:ext uri="{BB962C8B-B14F-4D97-AF65-F5344CB8AC3E}">
        <p14:creationId xmlns:p14="http://schemas.microsoft.com/office/powerpoint/2010/main" val="3764516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ar-SA" smtClean="0"/>
              <a:t>انقر لتحرير نمط العنوان الرئيسي</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2C712FA6-7E2A-4C9C-93DF-0FF2666EB7C6}" type="datetimeFigureOut">
              <a:rPr lang="en-US" smtClean="0"/>
              <a:t>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41CFEE-394C-4080-B948-9E4B5139BD65}" type="slidenum">
              <a:rPr lang="en-US" smtClean="0"/>
              <a:t>‹#›</a:t>
            </a:fld>
            <a:endParaRPr lang="en-US"/>
          </a:p>
        </p:txBody>
      </p:sp>
    </p:spTree>
    <p:extLst>
      <p:ext uri="{BB962C8B-B14F-4D97-AF65-F5344CB8AC3E}">
        <p14:creationId xmlns:p14="http://schemas.microsoft.com/office/powerpoint/2010/main" val="4270948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12" name="Content Placeholder 3"/>
          <p:cNvSpPr>
            <a:spLocks noGrp="1"/>
          </p:cNvSpPr>
          <p:nvPr>
            <p:ph sz="quarter" idx="13"/>
          </p:nvPr>
        </p:nvSpPr>
        <p:spPr>
          <a:xfrm>
            <a:off x="913774" y="3051012"/>
            <a:ext cx="5106027" cy="2740187"/>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13" name="Content Placeholder 5"/>
          <p:cNvSpPr>
            <a:spLocks noGrp="1"/>
          </p:cNvSpPr>
          <p:nvPr>
            <p:ph sz="quarter" idx="14"/>
          </p:nvPr>
        </p:nvSpPr>
        <p:spPr>
          <a:xfrm>
            <a:off x="6172200" y="3051012"/>
            <a:ext cx="5105401" cy="2740187"/>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2C712FA6-7E2A-4C9C-93DF-0FF2666EB7C6}" type="datetimeFigureOut">
              <a:rPr lang="en-US" smtClean="0"/>
              <a:t>2/9/2025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41CFEE-394C-4080-B948-9E4B5139BD65}" type="slidenum">
              <a:rPr lang="en-US" smtClean="0"/>
              <a:t>‹#›</a:t>
            </a:fld>
            <a:endParaRPr lang="en-US"/>
          </a:p>
        </p:txBody>
      </p:sp>
    </p:spTree>
    <p:extLst>
      <p:ext uri="{BB962C8B-B14F-4D97-AF65-F5344CB8AC3E}">
        <p14:creationId xmlns:p14="http://schemas.microsoft.com/office/powerpoint/2010/main" val="752403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2C712FA6-7E2A-4C9C-93DF-0FF2666EB7C6}" type="datetimeFigureOut">
              <a:rPr lang="en-US" smtClean="0"/>
              <a:t>2/9/2025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41CFEE-394C-4080-B948-9E4B5139BD65}" type="slidenum">
              <a:rPr lang="en-US" smtClean="0"/>
              <a:t>‹#›</a:t>
            </a:fld>
            <a:endParaRPr lang="en-US"/>
          </a:p>
        </p:txBody>
      </p:sp>
    </p:spTree>
    <p:extLst>
      <p:ext uri="{BB962C8B-B14F-4D97-AF65-F5344CB8AC3E}">
        <p14:creationId xmlns:p14="http://schemas.microsoft.com/office/powerpoint/2010/main" val="16044756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2C712FA6-7E2A-4C9C-93DF-0FF2666EB7C6}" type="datetimeFigureOut">
              <a:rPr lang="en-US" smtClean="0"/>
              <a:t>2/9/2025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41CFEE-394C-4080-B948-9E4B5139BD65}" type="slidenum">
              <a:rPr lang="en-US" smtClean="0"/>
              <a:t>‹#›</a:t>
            </a:fld>
            <a:endParaRPr lang="en-US"/>
          </a:p>
        </p:txBody>
      </p:sp>
    </p:spTree>
    <p:extLst>
      <p:ext uri="{BB962C8B-B14F-4D97-AF65-F5344CB8AC3E}">
        <p14:creationId xmlns:p14="http://schemas.microsoft.com/office/powerpoint/2010/main" val="19803364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ar-SA" smtClean="0"/>
              <a:t>انقر لتحرير نمط العنوان الرئيسي</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5" name="Date Placeholder 4"/>
          <p:cNvSpPr>
            <a:spLocks noGrp="1"/>
          </p:cNvSpPr>
          <p:nvPr>
            <p:ph type="dt" sz="half" idx="10"/>
          </p:nvPr>
        </p:nvSpPr>
        <p:spPr/>
        <p:txBody>
          <a:bodyPr/>
          <a:lstStyle/>
          <a:p>
            <a:fld id="{2C712FA6-7E2A-4C9C-93DF-0FF2666EB7C6}" type="datetimeFigureOut">
              <a:rPr lang="en-US" smtClean="0"/>
              <a:t>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41CFEE-394C-4080-B948-9E4B5139BD65}" type="slidenum">
              <a:rPr lang="en-US" smtClean="0"/>
              <a:t>‹#›</a:t>
            </a:fld>
            <a:endParaRPr lang="en-US"/>
          </a:p>
        </p:txBody>
      </p:sp>
    </p:spTree>
    <p:extLst>
      <p:ext uri="{BB962C8B-B14F-4D97-AF65-F5344CB8AC3E}">
        <p14:creationId xmlns:p14="http://schemas.microsoft.com/office/powerpoint/2010/main" val="4138027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5" name="Date Placeholder 4"/>
          <p:cNvSpPr>
            <a:spLocks noGrp="1"/>
          </p:cNvSpPr>
          <p:nvPr>
            <p:ph type="dt" sz="half" idx="10"/>
          </p:nvPr>
        </p:nvSpPr>
        <p:spPr/>
        <p:txBody>
          <a:bodyPr/>
          <a:lstStyle/>
          <a:p>
            <a:fld id="{2C712FA6-7E2A-4C9C-93DF-0FF2666EB7C6}" type="datetimeFigureOut">
              <a:rPr lang="en-US" smtClean="0"/>
              <a:t>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41CFEE-394C-4080-B948-9E4B5139BD65}" type="slidenum">
              <a:rPr lang="en-US" smtClean="0"/>
              <a:t>‹#›</a:t>
            </a:fld>
            <a:endParaRPr lang="en-US"/>
          </a:p>
        </p:txBody>
      </p:sp>
    </p:spTree>
    <p:extLst>
      <p:ext uri="{BB962C8B-B14F-4D97-AF65-F5344CB8AC3E}">
        <p14:creationId xmlns:p14="http://schemas.microsoft.com/office/powerpoint/2010/main" val="25716552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2C712FA6-7E2A-4C9C-93DF-0FF2666EB7C6}" type="datetimeFigureOut">
              <a:rPr lang="en-US" smtClean="0"/>
              <a:t>2/9/2025</a:t>
            </a:fld>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3641CFEE-394C-4080-B948-9E4B5139BD65}" type="slidenum">
              <a:rPr lang="en-US" smtClean="0"/>
              <a:t>‹#›</a:t>
            </a:fld>
            <a:endParaRPr lang="en-US"/>
          </a:p>
        </p:txBody>
      </p:sp>
    </p:spTree>
    <p:extLst>
      <p:ext uri="{BB962C8B-B14F-4D97-AF65-F5344CB8AC3E}">
        <p14:creationId xmlns:p14="http://schemas.microsoft.com/office/powerpoint/2010/main" val="2728065986"/>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2026314" y="966488"/>
            <a:ext cx="8689976" cy="2509213"/>
          </a:xfrm>
        </p:spPr>
        <p:style>
          <a:lnRef idx="2">
            <a:schemeClr val="accent2">
              <a:shade val="50000"/>
            </a:schemeClr>
          </a:lnRef>
          <a:fillRef idx="1">
            <a:schemeClr val="accent2"/>
          </a:fillRef>
          <a:effectRef idx="0">
            <a:schemeClr val="accent2"/>
          </a:effectRef>
          <a:fontRef idx="minor">
            <a:schemeClr val="lt1"/>
          </a:fontRef>
        </p:style>
        <p:txBody>
          <a:bodyPr>
            <a:normAutofit/>
          </a:bodyPr>
          <a:lstStyle/>
          <a:p>
            <a:r>
              <a:rPr lang="ar-EG" sz="5400" b="1" smtClean="0">
                <a:solidFill>
                  <a:schemeClr val="tx1"/>
                </a:solidFill>
              </a:rPr>
              <a:t>دورة تدريبية تحكيمية بكرة اليد</a:t>
            </a:r>
            <a:endParaRPr lang="en-US" sz="5400" b="1" dirty="0">
              <a:solidFill>
                <a:schemeClr val="tx1"/>
              </a:solidFill>
            </a:endParaRPr>
          </a:p>
        </p:txBody>
      </p:sp>
      <p:sp>
        <p:nvSpPr>
          <p:cNvPr id="3" name="عنوان فرعي 2"/>
          <p:cNvSpPr>
            <a:spLocks noGrp="1"/>
          </p:cNvSpPr>
          <p:nvPr>
            <p:ph type="subTitle" idx="1"/>
          </p:nvPr>
        </p:nvSpPr>
        <p:spPr>
          <a:xfrm>
            <a:off x="1751012" y="3886200"/>
            <a:ext cx="8689976" cy="2455606"/>
          </a:xfrm>
        </p:spPr>
        <p:txBody>
          <a:bodyPr>
            <a:noAutofit/>
          </a:bodyPr>
          <a:lstStyle/>
          <a:p>
            <a:r>
              <a:rPr lang="ar-IQ" sz="2800" b="1" dirty="0" smtClean="0">
                <a:solidFill>
                  <a:schemeClr val="tx1"/>
                </a:solidFill>
              </a:rPr>
              <a:t>اعداد</a:t>
            </a:r>
          </a:p>
          <a:p>
            <a:r>
              <a:rPr lang="ar-IQ" sz="2800" b="1" dirty="0" err="1" smtClean="0">
                <a:solidFill>
                  <a:schemeClr val="tx1"/>
                </a:solidFill>
              </a:rPr>
              <a:t>أ.د</a:t>
            </a:r>
            <a:r>
              <a:rPr lang="ar-IQ" sz="2800" b="1" dirty="0" smtClean="0">
                <a:solidFill>
                  <a:schemeClr val="tx1"/>
                </a:solidFill>
              </a:rPr>
              <a:t> اقبال عبد الحسين                   </a:t>
            </a:r>
            <a:r>
              <a:rPr lang="ar-IQ" sz="2800" b="1" dirty="0" err="1" smtClean="0">
                <a:solidFill>
                  <a:schemeClr val="tx1"/>
                </a:solidFill>
              </a:rPr>
              <a:t>م.د</a:t>
            </a:r>
            <a:r>
              <a:rPr lang="ar-IQ" sz="2800" b="1" dirty="0" smtClean="0">
                <a:solidFill>
                  <a:schemeClr val="tx1"/>
                </a:solidFill>
              </a:rPr>
              <a:t> سجى خالد </a:t>
            </a:r>
          </a:p>
          <a:p>
            <a:r>
              <a:rPr lang="ar-IQ" sz="2800" b="1" dirty="0" err="1" smtClean="0">
                <a:solidFill>
                  <a:schemeClr val="tx1"/>
                </a:solidFill>
              </a:rPr>
              <a:t>م.م</a:t>
            </a:r>
            <a:r>
              <a:rPr lang="ar-IQ" sz="2800" b="1" dirty="0" smtClean="0">
                <a:solidFill>
                  <a:schemeClr val="tx1"/>
                </a:solidFill>
              </a:rPr>
              <a:t> </a:t>
            </a:r>
            <a:r>
              <a:rPr lang="ar-IQ" sz="2800" b="1" dirty="0" err="1" smtClean="0">
                <a:solidFill>
                  <a:schemeClr val="tx1"/>
                </a:solidFill>
              </a:rPr>
              <a:t>زبيده</a:t>
            </a:r>
            <a:r>
              <a:rPr lang="ar-IQ" sz="2800" b="1" dirty="0" smtClean="0">
                <a:solidFill>
                  <a:schemeClr val="tx1"/>
                </a:solidFill>
              </a:rPr>
              <a:t> صلاح</a:t>
            </a:r>
            <a:endParaRPr lang="en-US" sz="2800" b="1" dirty="0">
              <a:solidFill>
                <a:schemeClr val="tx1"/>
              </a:solidFill>
            </a:endParaRPr>
          </a:p>
        </p:txBody>
      </p:sp>
    </p:spTree>
    <p:extLst>
      <p:ext uri="{BB962C8B-B14F-4D97-AF65-F5344CB8AC3E}">
        <p14:creationId xmlns:p14="http://schemas.microsoft.com/office/powerpoint/2010/main" val="33868468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a:stretch>
            <a:fillRect/>
          </a:stretch>
        </p:blipFill>
        <p:spPr>
          <a:xfrm>
            <a:off x="5899355" y="172065"/>
            <a:ext cx="5945363" cy="6685935"/>
          </a:xfrm>
          <a:prstGeom prst="rect">
            <a:avLst/>
          </a:prstGeom>
        </p:spPr>
        <p:style>
          <a:lnRef idx="1">
            <a:schemeClr val="accent1"/>
          </a:lnRef>
          <a:fillRef idx="2">
            <a:schemeClr val="accent1"/>
          </a:fillRef>
          <a:effectRef idx="1">
            <a:schemeClr val="accent1"/>
          </a:effectRef>
          <a:fontRef idx="minor">
            <a:schemeClr val="dk1"/>
          </a:fontRef>
        </p:style>
      </p:pic>
      <p:pic>
        <p:nvPicPr>
          <p:cNvPr id="5" name="صورة 4"/>
          <p:cNvPicPr>
            <a:picLocks noChangeAspect="1"/>
          </p:cNvPicPr>
          <p:nvPr/>
        </p:nvPicPr>
        <p:blipFill>
          <a:blip r:embed="rId3"/>
          <a:stretch>
            <a:fillRect/>
          </a:stretch>
        </p:blipFill>
        <p:spPr>
          <a:xfrm>
            <a:off x="2163097" y="387496"/>
            <a:ext cx="2471205" cy="2091109"/>
          </a:xfrm>
          <a:prstGeom prst="rect">
            <a:avLst/>
          </a:prstGeom>
        </p:spPr>
      </p:pic>
      <p:pic>
        <p:nvPicPr>
          <p:cNvPr id="6" name="صورة 5"/>
          <p:cNvPicPr>
            <a:picLocks noChangeAspect="1"/>
          </p:cNvPicPr>
          <p:nvPr/>
        </p:nvPicPr>
        <p:blipFill>
          <a:blip r:embed="rId4"/>
          <a:stretch>
            <a:fillRect/>
          </a:stretch>
        </p:blipFill>
        <p:spPr>
          <a:xfrm>
            <a:off x="2005782" y="3100512"/>
            <a:ext cx="2668148" cy="3543635"/>
          </a:xfrm>
          <a:prstGeom prst="rect">
            <a:avLst/>
          </a:prstGeom>
        </p:spPr>
      </p:pic>
    </p:spTree>
    <p:extLst>
      <p:ext uri="{BB962C8B-B14F-4D97-AF65-F5344CB8AC3E}">
        <p14:creationId xmlns:p14="http://schemas.microsoft.com/office/powerpoint/2010/main" val="25451974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a:stretch>
            <a:fillRect/>
          </a:stretch>
        </p:blipFill>
        <p:spPr>
          <a:xfrm>
            <a:off x="7787148" y="540774"/>
            <a:ext cx="3341182" cy="4097860"/>
          </a:xfrm>
          <a:prstGeom prst="rect">
            <a:avLst/>
          </a:prstGeom>
        </p:spPr>
      </p:pic>
      <p:pic>
        <p:nvPicPr>
          <p:cNvPr id="5" name="صورة 4"/>
          <p:cNvPicPr>
            <a:picLocks noChangeAspect="1"/>
          </p:cNvPicPr>
          <p:nvPr/>
        </p:nvPicPr>
        <p:blipFill>
          <a:blip r:embed="rId3"/>
          <a:stretch>
            <a:fillRect/>
          </a:stretch>
        </p:blipFill>
        <p:spPr>
          <a:xfrm>
            <a:off x="2615380" y="540774"/>
            <a:ext cx="4002315" cy="4339137"/>
          </a:xfrm>
          <a:prstGeom prst="rect">
            <a:avLst/>
          </a:prstGeom>
        </p:spPr>
      </p:pic>
    </p:spTree>
    <p:extLst>
      <p:ext uri="{BB962C8B-B14F-4D97-AF65-F5344CB8AC3E}">
        <p14:creationId xmlns:p14="http://schemas.microsoft.com/office/powerpoint/2010/main" val="41472532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AE" b="1" i="1" dirty="0"/>
              <a:t>استمارة التسجيل بكرة اليد </a:t>
            </a:r>
            <a:endParaRPr lang="en-US" b="1" i="1" dirty="0"/>
          </a:p>
        </p:txBody>
      </p:sp>
      <p:sp>
        <p:nvSpPr>
          <p:cNvPr id="3" name="عنصر نائب للمحتوى 2"/>
          <p:cNvSpPr>
            <a:spLocks noGrp="1"/>
          </p:cNvSpPr>
          <p:nvPr>
            <p:ph sz="quarter" idx="13"/>
          </p:nvPr>
        </p:nvSpPr>
        <p:spPr/>
        <p:style>
          <a:lnRef idx="2">
            <a:schemeClr val="accent2">
              <a:shade val="50000"/>
            </a:schemeClr>
          </a:lnRef>
          <a:fillRef idx="1">
            <a:schemeClr val="accent2"/>
          </a:fillRef>
          <a:effectRef idx="0">
            <a:schemeClr val="accent2"/>
          </a:effectRef>
          <a:fontRef idx="minor">
            <a:schemeClr val="lt1"/>
          </a:fontRef>
        </p:style>
        <p:txBody>
          <a:bodyPr/>
          <a:lstStyle/>
          <a:p>
            <a:pPr algn="ctr" rtl="1"/>
            <a:r>
              <a:rPr lang="ar-SA" sz="2400" b="1" dirty="0">
                <a:solidFill>
                  <a:schemeClr val="tx1"/>
                </a:solidFill>
              </a:rPr>
              <a:t>تتكون استمارة التسجيل من استمارتين الاستمارة رقم ١ وتملا </a:t>
            </a:r>
            <a:r>
              <a:rPr lang="ar-SA" sz="2400" b="1" dirty="0" err="1">
                <a:solidFill>
                  <a:schemeClr val="tx1"/>
                </a:solidFill>
              </a:rPr>
              <a:t>هاي</a:t>
            </a:r>
            <a:r>
              <a:rPr lang="ar-SA" sz="2400" b="1" dirty="0">
                <a:solidFill>
                  <a:schemeClr val="tx1"/>
                </a:solidFill>
              </a:rPr>
              <a:t> الاستمارة في بداية المباراة ونهاية المباراة. </a:t>
            </a:r>
            <a:endParaRPr lang="en-US" sz="2400" dirty="0">
              <a:solidFill>
                <a:schemeClr val="tx1"/>
              </a:solidFill>
            </a:endParaRPr>
          </a:p>
          <a:p>
            <a:pPr algn="ctr" rtl="1"/>
            <a:r>
              <a:rPr lang="ar-SA" sz="2400" b="1" dirty="0">
                <a:solidFill>
                  <a:schemeClr val="tx1"/>
                </a:solidFill>
              </a:rPr>
              <a:t>الاستمارة رقم ٢ تملا هذه الاستمارة اثناء سير المباراة باللعب .</a:t>
            </a:r>
            <a:endParaRPr lang="en-US" sz="2400" dirty="0">
              <a:solidFill>
                <a:schemeClr val="tx1"/>
              </a:solidFill>
            </a:endParaRPr>
          </a:p>
          <a:p>
            <a:pPr algn="ctr" rtl="1"/>
            <a:r>
              <a:rPr lang="ar-SA" sz="2400" b="1" dirty="0">
                <a:solidFill>
                  <a:schemeClr val="tx1"/>
                </a:solidFill>
              </a:rPr>
              <a:t>وتعد استمارة التسجيل بكرة اليد من الاستمارات السهلة بكرة اليد لكنها تتطلب انتباه وتركيز عالي من قبل المسجل وذلك بسبب ١- سرعة إيقاع اللعب بكرة اليد. </a:t>
            </a:r>
            <a:endParaRPr lang="en-US" sz="2400" dirty="0">
              <a:solidFill>
                <a:schemeClr val="tx1"/>
              </a:solidFill>
            </a:endParaRPr>
          </a:p>
          <a:p>
            <a:pPr algn="ctr" rtl="1"/>
            <a:r>
              <a:rPr lang="ar-SA" sz="2400" b="1" dirty="0">
                <a:solidFill>
                  <a:schemeClr val="tx1"/>
                </a:solidFill>
              </a:rPr>
              <a:t>٢- تغير مجريات اللعب </a:t>
            </a:r>
            <a:r>
              <a:rPr lang="ar-SA" sz="2400" b="1" dirty="0" err="1">
                <a:solidFill>
                  <a:schemeClr val="tx1"/>
                </a:solidFill>
              </a:rPr>
              <a:t>بااستمرار</a:t>
            </a:r>
            <a:r>
              <a:rPr lang="ar-SA" sz="2400" b="1" dirty="0">
                <a:solidFill>
                  <a:schemeClr val="tx1"/>
                </a:solidFill>
              </a:rPr>
              <a:t>.</a:t>
            </a:r>
            <a:endParaRPr lang="en-US" sz="2400" dirty="0">
              <a:solidFill>
                <a:schemeClr val="tx1"/>
              </a:solidFill>
            </a:endParaRPr>
          </a:p>
          <a:p>
            <a:endParaRPr lang="en-US" dirty="0"/>
          </a:p>
        </p:txBody>
      </p:sp>
    </p:spTree>
    <p:extLst>
      <p:ext uri="{BB962C8B-B14F-4D97-AF65-F5344CB8AC3E}">
        <p14:creationId xmlns:p14="http://schemas.microsoft.com/office/powerpoint/2010/main" val="18247414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491613" y="554630"/>
            <a:ext cx="11366091" cy="5504071"/>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nSpc>
                <a:spcPct val="115000"/>
              </a:lnSpc>
              <a:spcAft>
                <a:spcPts val="800"/>
              </a:spcAft>
            </a:pPr>
            <a:r>
              <a:rPr lang="ar-SA" sz="2000" b="1" kern="100" dirty="0">
                <a:solidFill>
                  <a:schemeClr val="tx1"/>
                </a:solidFill>
                <a:latin typeface="Aptos"/>
                <a:ea typeface="Times New Roman" panose="02020603050405020304" pitchFamily="18" charset="0"/>
              </a:rPr>
              <a:t>تملا الاستمارة رقم واحد من قبل المسجل بعد ان يزود بها من قبل مندوب الاتحاد </a:t>
            </a:r>
            <a:r>
              <a:rPr lang="ar-SA" sz="2000" b="1" kern="100" dirty="0" err="1">
                <a:solidFill>
                  <a:schemeClr val="tx1"/>
                </a:solidFill>
                <a:latin typeface="Aptos"/>
                <a:ea typeface="Times New Roman" panose="02020603050405020304" pitchFamily="18" charset="0"/>
              </a:rPr>
              <a:t>المسؤل</a:t>
            </a:r>
            <a:r>
              <a:rPr lang="ar-SA" sz="2000" b="1" kern="100" dirty="0">
                <a:solidFill>
                  <a:schemeClr val="tx1"/>
                </a:solidFill>
                <a:latin typeface="Aptos"/>
                <a:ea typeface="Times New Roman" panose="02020603050405020304" pitchFamily="18" charset="0"/>
              </a:rPr>
              <a:t> وتشمل:-</a:t>
            </a:r>
            <a:endParaRPr lang="en-US" b="1" kern="100" dirty="0" smtClean="0">
              <a:solidFill>
                <a:schemeClr val="tx1"/>
              </a:solidFill>
              <a:effectLst/>
              <a:latin typeface="Aptos"/>
              <a:ea typeface="Times New Roman" panose="02020603050405020304" pitchFamily="18" charset="0"/>
              <a:cs typeface="Arial" panose="020B0604020202020204" pitchFamily="34" charset="0"/>
            </a:endParaRPr>
          </a:p>
          <a:p>
            <a:pPr marL="342900" lvl="0" indent="-342900">
              <a:lnSpc>
                <a:spcPct val="115000"/>
              </a:lnSpc>
              <a:buFont typeface="+mj-cs"/>
              <a:buAutoNum type="arabicDbPlain"/>
            </a:pPr>
            <a:r>
              <a:rPr lang="ar-SA" sz="2000" b="1" kern="100" dirty="0">
                <a:solidFill>
                  <a:schemeClr val="tx1"/>
                </a:solidFill>
                <a:latin typeface="Aptos"/>
                <a:ea typeface="Times New Roman" panose="02020603050405020304" pitchFamily="18" charset="0"/>
              </a:rPr>
              <a:t>اسماء الفرقين .</a:t>
            </a:r>
            <a:endParaRPr lang="en-US" b="1" kern="100" dirty="0" smtClean="0">
              <a:solidFill>
                <a:schemeClr val="tx1"/>
              </a:solidFill>
              <a:effectLst/>
              <a:latin typeface="Aptos"/>
              <a:ea typeface="Times New Roman" panose="02020603050405020304" pitchFamily="18" charset="0"/>
              <a:cs typeface="Arial" panose="020B0604020202020204" pitchFamily="34" charset="0"/>
            </a:endParaRPr>
          </a:p>
          <a:p>
            <a:pPr marL="342900" lvl="0" indent="-342900">
              <a:lnSpc>
                <a:spcPct val="115000"/>
              </a:lnSpc>
              <a:buFont typeface="+mj-cs"/>
              <a:buAutoNum type="arabicDbPlain"/>
            </a:pPr>
            <a:r>
              <a:rPr lang="ar-SA" sz="2000" b="1" kern="100" dirty="0">
                <a:solidFill>
                  <a:schemeClr val="tx1"/>
                </a:solidFill>
                <a:latin typeface="Aptos"/>
                <a:ea typeface="Times New Roman" panose="02020603050405020304" pitchFamily="18" charset="0"/>
              </a:rPr>
              <a:t>رقم المباراة ضمن تسلسلها بالدوري. </a:t>
            </a:r>
            <a:endParaRPr lang="en-US" b="1" kern="100" dirty="0" smtClean="0">
              <a:solidFill>
                <a:schemeClr val="tx1"/>
              </a:solidFill>
              <a:effectLst/>
              <a:latin typeface="Aptos"/>
              <a:ea typeface="Times New Roman" panose="02020603050405020304" pitchFamily="18" charset="0"/>
              <a:cs typeface="Arial" panose="020B0604020202020204" pitchFamily="34" charset="0"/>
            </a:endParaRPr>
          </a:p>
          <a:p>
            <a:pPr marL="342900" lvl="0" indent="-342900">
              <a:lnSpc>
                <a:spcPct val="115000"/>
              </a:lnSpc>
              <a:buFont typeface="+mj-cs"/>
              <a:buAutoNum type="arabicDbPlain"/>
            </a:pPr>
            <a:r>
              <a:rPr lang="ar-SA" sz="2000" b="1" kern="100" dirty="0">
                <a:solidFill>
                  <a:schemeClr val="tx1"/>
                </a:solidFill>
                <a:latin typeface="Aptos"/>
                <a:ea typeface="Times New Roman" panose="02020603050405020304" pitchFamily="18" charset="0"/>
              </a:rPr>
              <a:t>رقم المباراة </a:t>
            </a:r>
            <a:endParaRPr lang="en-US" b="1" kern="100" dirty="0" smtClean="0">
              <a:solidFill>
                <a:schemeClr val="tx1"/>
              </a:solidFill>
              <a:effectLst/>
              <a:latin typeface="Aptos"/>
              <a:ea typeface="Times New Roman" panose="02020603050405020304" pitchFamily="18" charset="0"/>
              <a:cs typeface="Arial" panose="020B0604020202020204" pitchFamily="34" charset="0"/>
            </a:endParaRPr>
          </a:p>
          <a:p>
            <a:pPr marL="342900" lvl="0" indent="-342900">
              <a:lnSpc>
                <a:spcPct val="115000"/>
              </a:lnSpc>
              <a:buFont typeface="+mj-cs"/>
              <a:buAutoNum type="arabicDbPlain"/>
            </a:pPr>
            <a:r>
              <a:rPr lang="ar-SA" sz="2000" b="1" kern="100" dirty="0">
                <a:solidFill>
                  <a:schemeClr val="tx1"/>
                </a:solidFill>
                <a:latin typeface="Aptos"/>
                <a:ea typeface="Times New Roman" panose="02020603050405020304" pitchFamily="18" charset="0"/>
              </a:rPr>
              <a:t>المكان وتشمل اسم المدينة او المحافظة </a:t>
            </a:r>
            <a:r>
              <a:rPr lang="en-US" sz="2000" b="1" kern="100" dirty="0" smtClean="0">
                <a:solidFill>
                  <a:schemeClr val="tx1"/>
                </a:solidFill>
                <a:effectLst/>
                <a:latin typeface="Aptos"/>
                <a:ea typeface="Times New Roman" panose="02020603050405020304" pitchFamily="18" charset="0"/>
                <a:cs typeface="Arial" panose="020B0604020202020204" pitchFamily="34" charset="0"/>
              </a:rPr>
              <a:t>.</a:t>
            </a:r>
            <a:endParaRPr lang="en-US" b="1" kern="100" dirty="0" smtClean="0">
              <a:solidFill>
                <a:schemeClr val="tx1"/>
              </a:solidFill>
              <a:effectLst/>
              <a:latin typeface="Aptos"/>
              <a:ea typeface="Times New Roman" panose="02020603050405020304" pitchFamily="18" charset="0"/>
              <a:cs typeface="Arial" panose="020B0604020202020204" pitchFamily="34" charset="0"/>
            </a:endParaRPr>
          </a:p>
          <a:p>
            <a:pPr marL="342900" lvl="0" indent="-342900">
              <a:lnSpc>
                <a:spcPct val="115000"/>
              </a:lnSpc>
              <a:buFont typeface="+mj-cs"/>
              <a:buAutoNum type="arabicDbPlain"/>
            </a:pPr>
            <a:r>
              <a:rPr lang="ar-SA" sz="2000" b="1" kern="100" dirty="0">
                <a:solidFill>
                  <a:schemeClr val="tx1"/>
                </a:solidFill>
                <a:latin typeface="Aptos"/>
                <a:ea typeface="Times New Roman" panose="02020603050405020304" pitchFamily="18" charset="0"/>
              </a:rPr>
              <a:t>اسم الصالة أو القاعة .</a:t>
            </a:r>
            <a:endParaRPr lang="en-US" b="1" kern="100" dirty="0" smtClean="0">
              <a:solidFill>
                <a:schemeClr val="tx1"/>
              </a:solidFill>
              <a:effectLst/>
              <a:latin typeface="Aptos"/>
              <a:ea typeface="Times New Roman" panose="02020603050405020304" pitchFamily="18" charset="0"/>
              <a:cs typeface="Arial" panose="020B0604020202020204" pitchFamily="34" charset="0"/>
            </a:endParaRPr>
          </a:p>
          <a:p>
            <a:pPr marL="342900" lvl="0" indent="-342900">
              <a:lnSpc>
                <a:spcPct val="115000"/>
              </a:lnSpc>
              <a:buFont typeface="+mj-cs"/>
              <a:buAutoNum type="arabicDbPlain"/>
            </a:pPr>
            <a:r>
              <a:rPr lang="ar-SA" sz="2000" b="1" kern="100" dirty="0">
                <a:solidFill>
                  <a:schemeClr val="tx1"/>
                </a:solidFill>
                <a:latin typeface="Aptos"/>
                <a:ea typeface="Times New Roman" panose="02020603050405020304" pitchFamily="18" charset="0"/>
              </a:rPr>
              <a:t>التاريخ.</a:t>
            </a:r>
            <a:endParaRPr lang="en-US" b="1" kern="100" dirty="0" smtClean="0">
              <a:solidFill>
                <a:schemeClr val="tx1"/>
              </a:solidFill>
              <a:effectLst/>
              <a:latin typeface="Aptos"/>
              <a:ea typeface="Times New Roman" panose="02020603050405020304" pitchFamily="18" charset="0"/>
              <a:cs typeface="Arial" panose="020B0604020202020204" pitchFamily="34" charset="0"/>
            </a:endParaRPr>
          </a:p>
          <a:p>
            <a:pPr marL="342900" lvl="0" indent="-342900">
              <a:lnSpc>
                <a:spcPct val="115000"/>
              </a:lnSpc>
              <a:buFont typeface="+mj-cs"/>
              <a:buAutoNum type="arabicDbPlain"/>
            </a:pPr>
            <a:r>
              <a:rPr lang="ar-SA" sz="2000" b="1" kern="100" dirty="0">
                <a:solidFill>
                  <a:schemeClr val="tx1"/>
                </a:solidFill>
                <a:latin typeface="Aptos"/>
                <a:ea typeface="Times New Roman" panose="02020603050405020304" pitchFamily="18" charset="0"/>
              </a:rPr>
              <a:t>الوقت الذي تلعب به المباراة.</a:t>
            </a:r>
            <a:endParaRPr lang="en-US" b="1" kern="100" dirty="0" smtClean="0">
              <a:solidFill>
                <a:schemeClr val="tx1"/>
              </a:solidFill>
              <a:effectLst/>
              <a:latin typeface="Aptos"/>
              <a:ea typeface="Times New Roman" panose="02020603050405020304" pitchFamily="18" charset="0"/>
              <a:cs typeface="Arial" panose="020B0604020202020204" pitchFamily="34" charset="0"/>
            </a:endParaRPr>
          </a:p>
          <a:p>
            <a:pPr marL="342900" lvl="0" indent="-342900">
              <a:lnSpc>
                <a:spcPct val="115000"/>
              </a:lnSpc>
              <a:buFont typeface="+mj-cs"/>
              <a:buAutoNum type="arabicDbPlain"/>
            </a:pPr>
            <a:r>
              <a:rPr lang="ar-SA" sz="2000" b="1" kern="100" dirty="0">
                <a:solidFill>
                  <a:schemeClr val="tx1"/>
                </a:solidFill>
                <a:latin typeface="Aptos"/>
                <a:ea typeface="Times New Roman" panose="02020603050405020304" pitchFamily="18" charset="0"/>
              </a:rPr>
              <a:t>الجمهور عدد الجمهور. </a:t>
            </a:r>
            <a:endParaRPr lang="en-US" b="1" kern="100" dirty="0" smtClean="0">
              <a:solidFill>
                <a:schemeClr val="tx1"/>
              </a:solidFill>
              <a:effectLst/>
              <a:latin typeface="Aptos"/>
              <a:ea typeface="Times New Roman" panose="02020603050405020304" pitchFamily="18" charset="0"/>
              <a:cs typeface="Arial" panose="020B0604020202020204" pitchFamily="34" charset="0"/>
            </a:endParaRPr>
          </a:p>
          <a:p>
            <a:pPr marL="342900" lvl="0" indent="-342900">
              <a:lnSpc>
                <a:spcPct val="115000"/>
              </a:lnSpc>
              <a:buFont typeface="+mj-cs"/>
              <a:buAutoNum type="arabicDbPlain"/>
            </a:pPr>
            <a:r>
              <a:rPr lang="ar-SA" sz="2000" b="1" kern="100" dirty="0">
                <a:solidFill>
                  <a:schemeClr val="tx1"/>
                </a:solidFill>
                <a:latin typeface="Aptos"/>
                <a:ea typeface="Times New Roman" panose="02020603050405020304" pitchFamily="18" charset="0"/>
              </a:rPr>
              <a:t>الطاقم الإداري والفني للفريق.</a:t>
            </a:r>
            <a:endParaRPr lang="en-US" b="1" kern="100" dirty="0" smtClean="0">
              <a:solidFill>
                <a:schemeClr val="tx1"/>
              </a:solidFill>
              <a:effectLst/>
              <a:latin typeface="Aptos"/>
              <a:ea typeface="Times New Roman" panose="02020603050405020304" pitchFamily="18" charset="0"/>
              <a:cs typeface="Arial" panose="020B0604020202020204" pitchFamily="34" charset="0"/>
            </a:endParaRPr>
          </a:p>
          <a:p>
            <a:pPr marL="342900" lvl="0" indent="-342900">
              <a:lnSpc>
                <a:spcPct val="115000"/>
              </a:lnSpc>
              <a:buFont typeface="+mj-cs"/>
              <a:buAutoNum type="arabicDbPlain"/>
            </a:pPr>
            <a:r>
              <a:rPr lang="ar-SA" sz="2000" b="1" kern="100" dirty="0">
                <a:solidFill>
                  <a:schemeClr val="tx1"/>
                </a:solidFill>
                <a:latin typeface="Aptos"/>
                <a:ea typeface="Times New Roman" panose="02020603050405020304" pitchFamily="18" charset="0"/>
              </a:rPr>
              <a:t>الحكام </a:t>
            </a:r>
            <a:r>
              <a:rPr lang="en-US" sz="2000" b="1" kern="100" dirty="0" smtClean="0">
                <a:solidFill>
                  <a:schemeClr val="tx1"/>
                </a:solidFill>
                <a:effectLst/>
                <a:latin typeface="Aptos"/>
                <a:ea typeface="Times New Roman" panose="02020603050405020304" pitchFamily="18" charset="0"/>
                <a:cs typeface="Arial" panose="020B0604020202020204" pitchFamily="34" charset="0"/>
              </a:rPr>
              <a:t>.</a:t>
            </a:r>
            <a:endParaRPr lang="en-US" b="1" kern="100" dirty="0" smtClean="0">
              <a:solidFill>
                <a:schemeClr val="tx1"/>
              </a:solidFill>
              <a:effectLst/>
              <a:latin typeface="Aptos"/>
              <a:ea typeface="Times New Roman" panose="02020603050405020304" pitchFamily="18" charset="0"/>
              <a:cs typeface="Arial" panose="020B0604020202020204" pitchFamily="34" charset="0"/>
            </a:endParaRPr>
          </a:p>
          <a:p>
            <a:pPr marL="342900" lvl="0" indent="-342900">
              <a:lnSpc>
                <a:spcPct val="115000"/>
              </a:lnSpc>
              <a:buFont typeface="+mj-cs"/>
              <a:buAutoNum type="arabicDbPlain"/>
            </a:pPr>
            <a:r>
              <a:rPr lang="ar-SA" sz="2000" b="1" kern="100" dirty="0">
                <a:solidFill>
                  <a:schemeClr val="tx1"/>
                </a:solidFill>
                <a:latin typeface="Aptos"/>
                <a:ea typeface="Times New Roman" panose="02020603050405020304" pitchFamily="18" charset="0"/>
              </a:rPr>
              <a:t>المشرفيين الفنين للفريق. </a:t>
            </a:r>
            <a:endParaRPr lang="en-US" b="1" kern="100" dirty="0" smtClean="0">
              <a:solidFill>
                <a:schemeClr val="tx1"/>
              </a:solidFill>
              <a:effectLst/>
              <a:latin typeface="Aptos"/>
              <a:ea typeface="Times New Roman" panose="02020603050405020304" pitchFamily="18" charset="0"/>
              <a:cs typeface="Arial" panose="020B0604020202020204" pitchFamily="34" charset="0"/>
            </a:endParaRPr>
          </a:p>
          <a:p>
            <a:pPr marL="457200">
              <a:lnSpc>
                <a:spcPct val="115000"/>
              </a:lnSpc>
            </a:pPr>
            <a:r>
              <a:rPr lang="ar-SA" sz="2000" b="1" kern="100" dirty="0">
                <a:solidFill>
                  <a:schemeClr val="tx1"/>
                </a:solidFill>
                <a:latin typeface="Aptos"/>
                <a:ea typeface="Times New Roman" panose="02020603050405020304" pitchFamily="18" charset="0"/>
              </a:rPr>
              <a:t>٢- البيانات والمعلومات الاخرى التي يزود بها من قبل </a:t>
            </a:r>
            <a:r>
              <a:rPr lang="ar-SA" sz="2000" b="1" kern="100" dirty="0" err="1">
                <a:solidFill>
                  <a:schemeClr val="tx1"/>
                </a:solidFill>
                <a:latin typeface="Aptos"/>
                <a:ea typeface="Times New Roman" panose="02020603050405020304" pitchFamily="18" charset="0"/>
              </a:rPr>
              <a:t>المسؤل</a:t>
            </a:r>
            <a:r>
              <a:rPr lang="ar-SA" sz="2000" b="1" kern="100" dirty="0">
                <a:solidFill>
                  <a:schemeClr val="tx1"/>
                </a:solidFill>
                <a:latin typeface="Aptos"/>
                <a:ea typeface="Times New Roman" panose="02020603050405020304" pitchFamily="18" charset="0"/>
              </a:rPr>
              <a:t> عن الفريق وتتضمن </a:t>
            </a:r>
            <a:endParaRPr lang="en-US" b="1" kern="100" dirty="0" smtClean="0">
              <a:solidFill>
                <a:schemeClr val="tx1"/>
              </a:solidFill>
              <a:effectLst/>
              <a:latin typeface="Aptos"/>
              <a:ea typeface="Times New Roman" panose="02020603050405020304" pitchFamily="18" charset="0"/>
              <a:cs typeface="Arial" panose="020B0604020202020204" pitchFamily="34" charset="0"/>
            </a:endParaRPr>
          </a:p>
          <a:p>
            <a:pPr marL="742950" lvl="1" indent="-285750">
              <a:lnSpc>
                <a:spcPct val="115000"/>
              </a:lnSpc>
              <a:buFont typeface="+mj-cs"/>
              <a:buAutoNum type="arabicDbPlain"/>
            </a:pPr>
            <a:r>
              <a:rPr lang="ar-SA" sz="2000" b="1" kern="100" dirty="0">
                <a:solidFill>
                  <a:schemeClr val="tx1"/>
                </a:solidFill>
                <a:latin typeface="Aptos"/>
                <a:ea typeface="Times New Roman" panose="02020603050405020304" pitchFamily="18" charset="0"/>
              </a:rPr>
              <a:t>اسماء الاعبين.</a:t>
            </a:r>
            <a:endParaRPr lang="en-US" b="1" kern="100" dirty="0" smtClean="0">
              <a:solidFill>
                <a:schemeClr val="tx1"/>
              </a:solidFill>
              <a:effectLst/>
              <a:latin typeface="Aptos"/>
              <a:ea typeface="Times New Roman" panose="02020603050405020304" pitchFamily="18" charset="0"/>
              <a:cs typeface="Arial" panose="020B0604020202020204" pitchFamily="34" charset="0"/>
            </a:endParaRPr>
          </a:p>
          <a:p>
            <a:pPr marL="742950" lvl="1" indent="-285750">
              <a:lnSpc>
                <a:spcPct val="115000"/>
              </a:lnSpc>
              <a:spcAft>
                <a:spcPts val="800"/>
              </a:spcAft>
              <a:buFont typeface="+mj-cs"/>
              <a:buAutoNum type="arabicDbPlain"/>
            </a:pPr>
            <a:r>
              <a:rPr lang="ar-SA" sz="2000" b="1" kern="100" dirty="0">
                <a:solidFill>
                  <a:schemeClr val="tx1"/>
                </a:solidFill>
                <a:latin typeface="Aptos"/>
                <a:ea typeface="Times New Roman" panose="02020603050405020304" pitchFamily="18" charset="0"/>
              </a:rPr>
              <a:t>أرقام </a:t>
            </a:r>
            <a:r>
              <a:rPr lang="ar-SA" sz="2000" b="1" kern="100" dirty="0" smtClean="0">
                <a:solidFill>
                  <a:schemeClr val="tx1"/>
                </a:solidFill>
                <a:latin typeface="Aptos"/>
                <a:ea typeface="Times New Roman" panose="02020603050405020304" pitchFamily="18" charset="0"/>
              </a:rPr>
              <a:t>اللاعبين</a:t>
            </a:r>
            <a:endParaRPr lang="en-US" b="1" kern="100" dirty="0" smtClean="0">
              <a:solidFill>
                <a:schemeClr val="tx1"/>
              </a:solidFill>
              <a:effectLst/>
              <a:latin typeface="Aptos"/>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6371713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884903" y="264475"/>
            <a:ext cx="10795820" cy="6524863"/>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r>
              <a:rPr lang="ar-AE" sz="2000" b="1" dirty="0" smtClean="0">
                <a:solidFill>
                  <a:schemeClr val="tx1"/>
                </a:solidFill>
              </a:rPr>
              <a:t>الاستمارة رقم ٢ تملأ اثناء سير المباراة والتي تعتبر </a:t>
            </a:r>
            <a:r>
              <a:rPr lang="ar-AE" sz="2000" b="1" dirty="0" err="1" smtClean="0">
                <a:solidFill>
                  <a:schemeClr val="tx1"/>
                </a:solidFill>
              </a:rPr>
              <a:t>مجهوله</a:t>
            </a:r>
            <a:r>
              <a:rPr lang="ar-AE" sz="2000" b="1" dirty="0" smtClean="0">
                <a:solidFill>
                  <a:schemeClr val="tx1"/>
                </a:solidFill>
              </a:rPr>
              <a:t> في بداية المباراة وتشمل </a:t>
            </a:r>
          </a:p>
          <a:p>
            <a:r>
              <a:rPr lang="ar-AE" sz="2000" b="1" dirty="0" smtClean="0">
                <a:solidFill>
                  <a:schemeClr val="tx1"/>
                </a:solidFill>
              </a:rPr>
              <a:t>１-	اهداف الاعبين </a:t>
            </a:r>
          </a:p>
          <a:p>
            <a:r>
              <a:rPr lang="ar-AE" sz="2000" b="1" dirty="0" smtClean="0">
                <a:solidFill>
                  <a:schemeClr val="tx1"/>
                </a:solidFill>
              </a:rPr>
              <a:t>２-	العقوبات الخاصة باللاعبين</a:t>
            </a:r>
          </a:p>
          <a:p>
            <a:r>
              <a:rPr lang="ar-AE" sz="2000" b="1" dirty="0" smtClean="0">
                <a:solidFill>
                  <a:schemeClr val="tx1"/>
                </a:solidFill>
              </a:rPr>
              <a:t>３-	الأوقات المستقطعة</a:t>
            </a:r>
          </a:p>
          <a:p>
            <a:r>
              <a:rPr lang="ar-AE" sz="2000" b="1" dirty="0" smtClean="0">
                <a:solidFill>
                  <a:schemeClr val="tx1"/>
                </a:solidFill>
              </a:rPr>
              <a:t>هنالك ملاحظات مهمة عند ملئ الاستمارة هي توحيد </a:t>
            </a:r>
            <a:r>
              <a:rPr lang="ar-AE" sz="2000" b="1" dirty="0" err="1" smtClean="0">
                <a:solidFill>
                  <a:schemeClr val="tx1"/>
                </a:solidFill>
              </a:rPr>
              <a:t>الكتابه</a:t>
            </a:r>
            <a:r>
              <a:rPr lang="ar-AE" sz="2000" b="1" dirty="0" smtClean="0">
                <a:solidFill>
                  <a:schemeClr val="tx1"/>
                </a:solidFill>
              </a:rPr>
              <a:t> اما باللغة العربية او الانكليزية</a:t>
            </a:r>
          </a:p>
          <a:p>
            <a:r>
              <a:rPr lang="ar-AE" sz="2000" b="1" dirty="0" smtClean="0">
                <a:solidFill>
                  <a:schemeClr val="tx1"/>
                </a:solidFill>
              </a:rPr>
              <a:t>التسلسل للأرقام اللاعبين اما بشكل تصاعدي او تنازلي.</a:t>
            </a:r>
          </a:p>
          <a:p>
            <a:r>
              <a:rPr lang="ar-AE" sz="2000" b="1" dirty="0" smtClean="0">
                <a:solidFill>
                  <a:schemeClr val="tx1"/>
                </a:solidFill>
              </a:rPr>
              <a:t>بالاستمارة رقم واحد بالأسفل اسفل اسماء اللاعبين يكون هنالك حقل خاص </a:t>
            </a:r>
            <a:r>
              <a:rPr lang="ar-AE" sz="2000" b="1" dirty="0" err="1" smtClean="0">
                <a:solidFill>
                  <a:schemeClr val="tx1"/>
                </a:solidFill>
              </a:rPr>
              <a:t>بااسماء</a:t>
            </a:r>
            <a:r>
              <a:rPr lang="ar-AE" sz="2000" b="1" dirty="0" smtClean="0">
                <a:solidFill>
                  <a:schemeClr val="tx1"/>
                </a:solidFill>
              </a:rPr>
              <a:t> </a:t>
            </a:r>
          </a:p>
          <a:p>
            <a:r>
              <a:rPr lang="ar-AE" sz="2000" b="1" dirty="0" smtClean="0">
                <a:solidFill>
                  <a:schemeClr val="tx1"/>
                </a:solidFill>
              </a:rPr>
              <a:t>１-	مدرب الفريق رمزه</a:t>
            </a:r>
            <a:r>
              <a:rPr lang="en-US" sz="2000" b="1" dirty="0" smtClean="0">
                <a:solidFill>
                  <a:schemeClr val="tx1"/>
                </a:solidFill>
              </a:rPr>
              <a:t>A </a:t>
            </a:r>
          </a:p>
          <a:p>
            <a:r>
              <a:rPr lang="en-US" sz="2000" b="1" dirty="0" smtClean="0">
                <a:solidFill>
                  <a:schemeClr val="tx1"/>
                </a:solidFill>
              </a:rPr>
              <a:t>２-	</a:t>
            </a:r>
            <a:r>
              <a:rPr lang="ar-AE" sz="2000" b="1" dirty="0" smtClean="0">
                <a:solidFill>
                  <a:schemeClr val="tx1"/>
                </a:solidFill>
              </a:rPr>
              <a:t>مساعد مدرب الفريق  رمزة</a:t>
            </a:r>
            <a:r>
              <a:rPr lang="en-US" sz="2000" b="1" dirty="0" smtClean="0">
                <a:solidFill>
                  <a:schemeClr val="tx1"/>
                </a:solidFill>
              </a:rPr>
              <a:t>B </a:t>
            </a:r>
          </a:p>
          <a:p>
            <a:r>
              <a:rPr lang="en-US" sz="2000" b="1" dirty="0" smtClean="0">
                <a:solidFill>
                  <a:schemeClr val="tx1"/>
                </a:solidFill>
              </a:rPr>
              <a:t>３-	</a:t>
            </a:r>
            <a:r>
              <a:rPr lang="ar-AE" sz="2000" b="1" dirty="0" smtClean="0">
                <a:solidFill>
                  <a:schemeClr val="tx1"/>
                </a:solidFill>
              </a:rPr>
              <a:t>الإداري </a:t>
            </a:r>
            <a:r>
              <a:rPr lang="en-US" sz="2000" b="1" dirty="0" smtClean="0">
                <a:solidFill>
                  <a:schemeClr val="tx1"/>
                </a:solidFill>
              </a:rPr>
              <a:t>c</a:t>
            </a:r>
          </a:p>
          <a:p>
            <a:r>
              <a:rPr lang="en-US" sz="2000" b="1" dirty="0" smtClean="0">
                <a:solidFill>
                  <a:schemeClr val="tx1"/>
                </a:solidFill>
              </a:rPr>
              <a:t>４-	</a:t>
            </a:r>
            <a:r>
              <a:rPr lang="ar-AE" sz="2000" b="1" dirty="0" smtClean="0">
                <a:solidFill>
                  <a:schemeClr val="tx1"/>
                </a:solidFill>
              </a:rPr>
              <a:t>الطبيب او المعالج </a:t>
            </a:r>
            <a:r>
              <a:rPr lang="en-US" sz="2000" b="1" dirty="0" smtClean="0">
                <a:solidFill>
                  <a:schemeClr val="tx1"/>
                </a:solidFill>
              </a:rPr>
              <a:t>D</a:t>
            </a:r>
          </a:p>
          <a:p>
            <a:r>
              <a:rPr lang="ar-AE" sz="2000" b="1" dirty="0" smtClean="0">
                <a:solidFill>
                  <a:schemeClr val="tx1"/>
                </a:solidFill>
              </a:rPr>
              <a:t>بعدها حقل خاص نائب عن الفريق الذي هو الوحيد لديه صلاحية بالاعتراض عن القرارات ويكون احد الكادر التدريبي للفريق. </a:t>
            </a:r>
          </a:p>
          <a:p>
            <a:r>
              <a:rPr lang="ar-AE" sz="2000" b="1" dirty="0" smtClean="0">
                <a:solidFill>
                  <a:schemeClr val="tx1"/>
                </a:solidFill>
              </a:rPr>
              <a:t>بعدها بالأسفل </a:t>
            </a:r>
          </a:p>
          <a:p>
            <a:r>
              <a:rPr lang="ar-AE" sz="2000" b="1" dirty="0" smtClean="0">
                <a:solidFill>
                  <a:schemeClr val="tx1"/>
                </a:solidFill>
              </a:rPr>
              <a:t>１-	حكم الأول.</a:t>
            </a:r>
          </a:p>
          <a:p>
            <a:r>
              <a:rPr lang="ar-AE" sz="2000" b="1" dirty="0" smtClean="0">
                <a:solidFill>
                  <a:schemeClr val="tx1"/>
                </a:solidFill>
              </a:rPr>
              <a:t>２-	حكم الثاني.</a:t>
            </a:r>
          </a:p>
          <a:p>
            <a:r>
              <a:rPr lang="ar-AE" sz="2000" b="1" dirty="0" smtClean="0">
                <a:solidFill>
                  <a:schemeClr val="tx1"/>
                </a:solidFill>
              </a:rPr>
              <a:t>３-	المسجل.</a:t>
            </a:r>
          </a:p>
          <a:p>
            <a:r>
              <a:rPr lang="ar-AE" sz="2000" b="1" dirty="0" smtClean="0">
                <a:solidFill>
                  <a:schemeClr val="tx1"/>
                </a:solidFill>
              </a:rPr>
              <a:t>４-	الميقاتي.</a:t>
            </a:r>
          </a:p>
          <a:p>
            <a:r>
              <a:rPr lang="ar-AE" sz="2000" b="1" dirty="0" smtClean="0">
                <a:solidFill>
                  <a:schemeClr val="tx1"/>
                </a:solidFill>
              </a:rPr>
              <a:t>الجانب الآخر </a:t>
            </a:r>
          </a:p>
          <a:p>
            <a:r>
              <a:rPr lang="ar-AE" sz="2000" b="1" dirty="0" smtClean="0">
                <a:solidFill>
                  <a:schemeClr val="tx1"/>
                </a:solidFill>
              </a:rPr>
              <a:t>１-	مراقب فني .</a:t>
            </a:r>
          </a:p>
          <a:p>
            <a:r>
              <a:rPr lang="ar-AE" sz="2000" b="1" dirty="0" smtClean="0">
                <a:solidFill>
                  <a:schemeClr val="tx1"/>
                </a:solidFill>
              </a:rPr>
              <a:t>２-	مراقب إداري.</a:t>
            </a:r>
          </a:p>
          <a:p>
            <a:r>
              <a:rPr lang="ar-AE" sz="2000" b="1" dirty="0" smtClean="0">
                <a:solidFill>
                  <a:schemeClr val="tx1"/>
                </a:solidFill>
              </a:rPr>
              <a:t>يعين من قبل الاتحاد وتكون </a:t>
            </a:r>
            <a:r>
              <a:rPr lang="ar-AE" sz="2000" b="1" dirty="0" err="1" smtClean="0">
                <a:solidFill>
                  <a:schemeClr val="tx1"/>
                </a:solidFill>
              </a:rPr>
              <a:t>مسؤليات</a:t>
            </a:r>
            <a:r>
              <a:rPr lang="ar-AE" sz="2000" b="1" dirty="0" smtClean="0">
                <a:solidFill>
                  <a:schemeClr val="tx1"/>
                </a:solidFill>
              </a:rPr>
              <a:t> الإشراف على المباراة من البداية لنهاية المباراة ويكون له خبرة كاملة بلعبة كرة اليد</a:t>
            </a:r>
            <a:endParaRPr lang="ar-AE" sz="2000" b="1" dirty="0">
              <a:solidFill>
                <a:schemeClr val="tx1"/>
              </a:solidFill>
            </a:endParaRPr>
          </a:p>
        </p:txBody>
      </p:sp>
    </p:spTree>
    <p:extLst>
      <p:ext uri="{BB962C8B-B14F-4D97-AF65-F5344CB8AC3E}">
        <p14:creationId xmlns:p14="http://schemas.microsoft.com/office/powerpoint/2010/main" val="12778285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p:nvPr/>
        </p:nvPicPr>
        <p:blipFill>
          <a:blip r:embed="rId2">
            <a:extLst>
              <a:ext uri="{28A0092B-C50C-407E-A947-70E740481C1C}">
                <a14:useLocalDpi xmlns:a14="http://schemas.microsoft.com/office/drawing/2010/main" val="0"/>
              </a:ext>
            </a:extLst>
          </a:blip>
          <a:stretch>
            <a:fillRect/>
          </a:stretch>
        </p:blipFill>
        <p:spPr>
          <a:xfrm>
            <a:off x="1278193" y="481782"/>
            <a:ext cx="10117393" cy="5673212"/>
          </a:xfrm>
          <a:prstGeom prst="rect">
            <a:avLst/>
          </a:prstGeom>
        </p:spPr>
      </p:pic>
    </p:spTree>
    <p:extLst>
      <p:ext uri="{BB962C8B-B14F-4D97-AF65-F5344CB8AC3E}">
        <p14:creationId xmlns:p14="http://schemas.microsoft.com/office/powerpoint/2010/main" val="32200383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p:nvPr/>
        </p:nvPicPr>
        <p:blipFill>
          <a:blip r:embed="rId2">
            <a:extLst>
              <a:ext uri="{28A0092B-C50C-407E-A947-70E740481C1C}">
                <a14:useLocalDpi xmlns:a14="http://schemas.microsoft.com/office/drawing/2010/main" val="0"/>
              </a:ext>
            </a:extLst>
          </a:blip>
          <a:stretch>
            <a:fillRect/>
          </a:stretch>
        </p:blipFill>
        <p:spPr>
          <a:xfrm>
            <a:off x="1356851" y="304799"/>
            <a:ext cx="9792929" cy="6204155"/>
          </a:xfrm>
          <a:prstGeom prst="rect">
            <a:avLst/>
          </a:prstGeom>
        </p:spPr>
      </p:pic>
    </p:spTree>
    <p:extLst>
      <p:ext uri="{BB962C8B-B14F-4D97-AF65-F5344CB8AC3E}">
        <p14:creationId xmlns:p14="http://schemas.microsoft.com/office/powerpoint/2010/main" val="12779679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024284" y="1081549"/>
            <a:ext cx="5752496" cy="4859572"/>
          </a:xfrm>
        </p:spPr>
        <p:style>
          <a:lnRef idx="0">
            <a:scrgbClr r="0" g="0" b="0"/>
          </a:lnRef>
          <a:fillRef idx="1003">
            <a:schemeClr val="dk2"/>
          </a:fillRef>
          <a:effectRef idx="0">
            <a:scrgbClr r="0" g="0" b="0"/>
          </a:effectRef>
          <a:fontRef idx="major"/>
        </p:style>
        <p:txBody>
          <a:bodyPr>
            <a:normAutofit fontScale="90000"/>
          </a:bodyPr>
          <a:lstStyle/>
          <a:p>
            <a:r>
              <a:rPr lang="ar-AE" b="1" dirty="0"/>
              <a:t>هنالك 4 حكام أساسيين في كرة اليد يتمركز الحكام قطريًا على أرض الملعب لمراقبة خط جانبي، واعتمادًا على من يهاجم، يُطلق على أحدهما اسم حكم الميدان والآخر حكم المرمى . يستخدم الحكام صافرة و18 إشارة يدوية لتوصيل القرار الذي تم اتخاذه ويستخدمون نظامًا أصفر وأحمر لتحذير اللاعبين أو إخراجهم.</a:t>
            </a:r>
            <a:br>
              <a:rPr lang="ar-AE" b="1" dirty="0"/>
            </a:br>
            <a:r>
              <a:rPr lang="ar-AE" b="1" dirty="0"/>
              <a:t>يدير كل مباراة حكمان متساويان في الصلاحية ويساعدهما مسجل وميقاتي.</a:t>
            </a:r>
            <a:r>
              <a:rPr lang="ar-AE" dirty="0"/>
              <a:t/>
            </a:r>
            <a:br>
              <a:rPr lang="ar-AE" dirty="0"/>
            </a:br>
            <a:endParaRPr lang="en-US" dirty="0"/>
          </a:p>
        </p:txBody>
      </p:sp>
      <p:pic>
        <p:nvPicPr>
          <p:cNvPr id="4" name="صورة 3"/>
          <p:cNvPicPr>
            <a:picLocks noChangeAspect="1"/>
          </p:cNvPicPr>
          <p:nvPr/>
        </p:nvPicPr>
        <p:blipFill>
          <a:blip r:embed="rId2"/>
          <a:stretch>
            <a:fillRect/>
          </a:stretch>
        </p:blipFill>
        <p:spPr>
          <a:xfrm>
            <a:off x="363792" y="1081549"/>
            <a:ext cx="4037371" cy="4037371"/>
          </a:xfrm>
          <a:prstGeom prst="rect">
            <a:avLst/>
          </a:prstGeom>
        </p:spPr>
      </p:pic>
    </p:spTree>
    <p:extLst>
      <p:ext uri="{BB962C8B-B14F-4D97-AF65-F5344CB8AC3E}">
        <p14:creationId xmlns:p14="http://schemas.microsoft.com/office/powerpoint/2010/main" val="7754112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228408" y="1052052"/>
            <a:ext cx="10364451" cy="5279923"/>
          </a:xfrm>
        </p:spPr>
        <p:style>
          <a:lnRef idx="0">
            <a:schemeClr val="accent3"/>
          </a:lnRef>
          <a:fillRef idx="3">
            <a:schemeClr val="accent3"/>
          </a:fillRef>
          <a:effectRef idx="3">
            <a:schemeClr val="accent3"/>
          </a:effectRef>
          <a:fontRef idx="minor">
            <a:schemeClr val="lt1"/>
          </a:fontRef>
        </p:style>
        <p:txBody>
          <a:bodyPr>
            <a:normAutofit fontScale="90000"/>
          </a:bodyPr>
          <a:lstStyle/>
          <a:p>
            <a:r>
              <a:rPr lang="ar-AE" b="1" dirty="0">
                <a:solidFill>
                  <a:schemeClr val="tx1"/>
                </a:solidFill>
              </a:rPr>
              <a:t>و</a:t>
            </a:r>
            <a:r>
              <a:rPr lang="ar-AE" sz="4400" b="1" dirty="0">
                <a:solidFill>
                  <a:schemeClr val="tx1"/>
                </a:solidFill>
              </a:rPr>
              <a:t>اجبات الحكام:-</a:t>
            </a:r>
            <a:r>
              <a:rPr lang="ar-AE" sz="2700" b="1" dirty="0">
                <a:solidFill>
                  <a:schemeClr val="tx1"/>
                </a:solidFill>
              </a:rPr>
              <a:t/>
            </a:r>
            <a:br>
              <a:rPr lang="ar-AE" sz="2700" b="1" dirty="0">
                <a:solidFill>
                  <a:schemeClr val="tx1"/>
                </a:solidFill>
              </a:rPr>
            </a:br>
            <a:r>
              <a:rPr lang="ar-AE" sz="2700" b="1" dirty="0">
                <a:solidFill>
                  <a:schemeClr val="tx1"/>
                </a:solidFill>
              </a:rPr>
              <a:t/>
            </a:r>
            <a:br>
              <a:rPr lang="ar-AE" sz="2700" b="1" dirty="0">
                <a:solidFill>
                  <a:schemeClr val="tx1"/>
                </a:solidFill>
              </a:rPr>
            </a:br>
            <a:r>
              <a:rPr lang="ar-AE" sz="2700" b="1" dirty="0">
                <a:solidFill>
                  <a:schemeClr val="tx1"/>
                </a:solidFill>
              </a:rPr>
              <a:t> 	يراقب الحكام سلوك اللاعبين </a:t>
            </a:r>
            <a:r>
              <a:rPr lang="ar-AE" sz="2700" b="1" dirty="0" err="1">
                <a:solidFill>
                  <a:schemeClr val="tx1"/>
                </a:solidFill>
              </a:rPr>
              <a:t>وإداريي</a:t>
            </a:r>
            <a:r>
              <a:rPr lang="ar-AE" sz="2700" b="1" dirty="0">
                <a:solidFill>
                  <a:schemeClr val="tx1"/>
                </a:solidFill>
              </a:rPr>
              <a:t> الفريق من لحظة دخولهم المبنى وحتى مغادرتهم.</a:t>
            </a:r>
            <a:br>
              <a:rPr lang="ar-AE" sz="2700" b="1" dirty="0">
                <a:solidFill>
                  <a:schemeClr val="tx1"/>
                </a:solidFill>
              </a:rPr>
            </a:br>
            <a:r>
              <a:rPr lang="ar-AE" sz="2700" b="1" dirty="0">
                <a:solidFill>
                  <a:schemeClr val="tx1"/>
                </a:solidFill>
              </a:rPr>
              <a:t/>
            </a:r>
            <a:br>
              <a:rPr lang="ar-AE" sz="2700" b="1" dirty="0">
                <a:solidFill>
                  <a:schemeClr val="tx1"/>
                </a:solidFill>
              </a:rPr>
            </a:br>
            <a:r>
              <a:rPr lang="ar-AE" sz="2700" b="1" dirty="0">
                <a:solidFill>
                  <a:schemeClr val="tx1"/>
                </a:solidFill>
              </a:rPr>
              <a:t> 	يكون مسؤولية الحكام عن فحص الملعب المرميين والكرات قبل بداية المباراة، ويقرران أي الكرات سوف يتم استخدامها في المباراة .</a:t>
            </a:r>
            <a:br>
              <a:rPr lang="ar-AE" sz="2700" b="1" dirty="0">
                <a:solidFill>
                  <a:schemeClr val="tx1"/>
                </a:solidFill>
              </a:rPr>
            </a:br>
            <a:r>
              <a:rPr lang="ar-AE" sz="2700" b="1" dirty="0">
                <a:solidFill>
                  <a:schemeClr val="tx1"/>
                </a:solidFill>
              </a:rPr>
              <a:t/>
            </a:r>
            <a:br>
              <a:rPr lang="ar-AE" sz="2700" b="1" dirty="0">
                <a:solidFill>
                  <a:schemeClr val="tx1"/>
                </a:solidFill>
              </a:rPr>
            </a:br>
            <a:r>
              <a:rPr lang="ar-AE" sz="2700" b="1" dirty="0">
                <a:solidFill>
                  <a:schemeClr val="tx1"/>
                </a:solidFill>
              </a:rPr>
              <a:t> 	كما يتأكد الحكام أيضاً من حضور كلا الفريق بالزي الموحد المناسب، ويدققان في استمارة التسجيل وتجهيزات اللاعبين. والتأكد من عدد اللاعبين والإداريين في منطقة البدلاء ضمن الحدود المنصوص عليها وعليهم التأكد من حضور إداري الفريق السؤول لكل فريق وهويته وإن أي مخالفات يجب تصحيحها .</a:t>
            </a:r>
            <a:br>
              <a:rPr lang="ar-AE" sz="2700" b="1" dirty="0">
                <a:solidFill>
                  <a:schemeClr val="tx1"/>
                </a:solidFill>
              </a:rPr>
            </a:br>
            <a:r>
              <a:rPr lang="ar-AE" sz="2700" b="1" dirty="0">
                <a:solidFill>
                  <a:schemeClr val="tx1"/>
                </a:solidFill>
              </a:rPr>
              <a:t/>
            </a:r>
            <a:br>
              <a:rPr lang="ar-AE" sz="2700" b="1" dirty="0">
                <a:solidFill>
                  <a:schemeClr val="tx1"/>
                </a:solidFill>
              </a:rPr>
            </a:br>
            <a:r>
              <a:rPr lang="ar-AE" sz="2700" b="1" dirty="0">
                <a:solidFill>
                  <a:schemeClr val="tx1"/>
                </a:solidFill>
              </a:rPr>
              <a:t> 	تجرى القرعة من قبل أحد الحكمين وبحضور الحكم الآخر وإداري الفريق المسؤول لكل فريق، أو إداري الفريق أو لاعب مثلاً (رئيس الفريق ) نيابة عن إداري الفريق المسؤول.</a:t>
            </a:r>
            <a:br>
              <a:rPr lang="ar-AE" sz="2700" b="1" dirty="0">
                <a:solidFill>
                  <a:schemeClr val="tx1"/>
                </a:solidFill>
              </a:rPr>
            </a:br>
            <a:r>
              <a:rPr lang="ar-AE" sz="2700" b="1" dirty="0">
                <a:solidFill>
                  <a:schemeClr val="tx1"/>
                </a:solidFill>
              </a:rPr>
              <a:t/>
            </a:r>
            <a:br>
              <a:rPr lang="ar-AE" sz="2700" b="1" dirty="0">
                <a:solidFill>
                  <a:schemeClr val="tx1"/>
                </a:solidFill>
              </a:rPr>
            </a:br>
            <a:r>
              <a:rPr lang="ar-AE" sz="2700" b="1" dirty="0">
                <a:solidFill>
                  <a:schemeClr val="tx1"/>
                </a:solidFill>
              </a:rPr>
              <a:t> 	</a:t>
            </a:r>
            <a:r>
              <a:rPr lang="ar-AE" sz="3100" b="1" dirty="0" err="1">
                <a:solidFill>
                  <a:schemeClr val="tx1"/>
                </a:solidFill>
              </a:rPr>
              <a:t>كمبدا</a:t>
            </a:r>
            <a:r>
              <a:rPr lang="ar-AE" sz="3100" b="1" dirty="0">
                <a:solidFill>
                  <a:schemeClr val="tx1"/>
                </a:solidFill>
              </a:rPr>
              <a:t> يجب أن تستمر المباراة كاملة بنفس الحكمين.</a:t>
            </a:r>
            <a:br>
              <a:rPr lang="ar-AE" sz="3100" b="1" dirty="0">
                <a:solidFill>
                  <a:schemeClr val="tx1"/>
                </a:solidFill>
              </a:rPr>
            </a:br>
            <a:r>
              <a:rPr lang="ar-AE" b="1" dirty="0">
                <a:solidFill>
                  <a:schemeClr val="tx1"/>
                </a:solidFill>
              </a:rPr>
              <a:t/>
            </a:r>
            <a:br>
              <a:rPr lang="ar-AE" b="1" dirty="0">
                <a:solidFill>
                  <a:schemeClr val="tx1"/>
                </a:solidFill>
              </a:rPr>
            </a:br>
            <a:endParaRPr lang="en-US" b="1" dirty="0">
              <a:solidFill>
                <a:schemeClr val="tx1"/>
              </a:solidFill>
            </a:endParaRPr>
          </a:p>
        </p:txBody>
      </p:sp>
    </p:spTree>
    <p:extLst>
      <p:ext uri="{BB962C8B-B14F-4D97-AF65-F5344CB8AC3E}">
        <p14:creationId xmlns:p14="http://schemas.microsoft.com/office/powerpoint/2010/main" val="32047978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p:cNvSpPr/>
          <p:nvPr/>
        </p:nvSpPr>
        <p:spPr>
          <a:xfrm>
            <a:off x="127819" y="0"/>
            <a:ext cx="11975690" cy="695575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endParaRPr lang="ar-AE" dirty="0" smtClean="0"/>
          </a:p>
          <a:p>
            <a:pPr marL="285750" indent="-285750" algn="ctr">
              <a:buFont typeface="Wingdings" panose="05000000000000000000" pitchFamily="2" charset="2"/>
              <a:buChar char="Ø"/>
            </a:pPr>
            <a:r>
              <a:rPr lang="ar-AE" dirty="0" smtClean="0"/>
              <a:t> 	</a:t>
            </a:r>
            <a:r>
              <a:rPr lang="ar-IQ" sz="2000" dirty="0" smtClean="0"/>
              <a:t>-</a:t>
            </a:r>
            <a:r>
              <a:rPr lang="ar-AE" sz="2400" b="1" dirty="0" smtClean="0">
                <a:solidFill>
                  <a:schemeClr val="tx1"/>
                </a:solidFill>
              </a:rPr>
              <a:t>ان مسئوليتهما في التأكد من أن المباراة للعب وفقا للقوانين، ويجب عليهما معاقبة أي مخالفات .</a:t>
            </a:r>
          </a:p>
          <a:p>
            <a:pPr marL="342900" indent="-342900" algn="ctr">
              <a:buFont typeface="Wingdings" panose="05000000000000000000" pitchFamily="2" charset="2"/>
              <a:buChar char="Ø"/>
            </a:pPr>
            <a:endParaRPr lang="ar-AE" sz="2400" b="1" dirty="0" smtClean="0">
              <a:solidFill>
                <a:schemeClr val="tx1"/>
              </a:solidFill>
            </a:endParaRPr>
          </a:p>
          <a:p>
            <a:pPr marL="342900" indent="-342900" algn="ctr">
              <a:buFont typeface="Wingdings" panose="05000000000000000000" pitchFamily="2" charset="2"/>
              <a:buChar char="Ø"/>
            </a:pPr>
            <a:r>
              <a:rPr lang="ar-AE" sz="2400" b="1" dirty="0" smtClean="0">
                <a:solidFill>
                  <a:schemeClr val="tx1"/>
                </a:solidFill>
              </a:rPr>
              <a:t> 	إذا أصبح أحد الحكمين غير قادر على الكمال المباراة  فإن الحكم الآخر سيواصل المباراة بمفرده.</a:t>
            </a:r>
          </a:p>
          <a:p>
            <a:pPr marL="342900" indent="-342900" algn="ctr">
              <a:buFont typeface="Wingdings" panose="05000000000000000000" pitchFamily="2" charset="2"/>
              <a:buChar char="Ø"/>
            </a:pPr>
            <a:endParaRPr lang="ar-AE" sz="2400" b="1" dirty="0" smtClean="0">
              <a:solidFill>
                <a:schemeClr val="tx1"/>
              </a:solidFill>
            </a:endParaRPr>
          </a:p>
          <a:p>
            <a:pPr marL="342900" indent="-342900" algn="ctr">
              <a:buFont typeface="Wingdings" panose="05000000000000000000" pitchFamily="2" charset="2"/>
              <a:buChar char="Ø"/>
            </a:pPr>
            <a:r>
              <a:rPr lang="ar-AE" sz="2400" b="1" dirty="0" smtClean="0">
                <a:solidFill>
                  <a:schemeClr val="tx1"/>
                </a:solidFill>
              </a:rPr>
              <a:t> 	اذا أطلق كلا الحكمين صافرتهما لمخالفة ما، واتفقا على الفريق الذي يجب معاقبته ولكن لكل منهما له رأى مختلف حول شدة العقوبة ، عندئذ يجب أن تعطى إحدى أشد العقوبتين.</a:t>
            </a:r>
          </a:p>
          <a:p>
            <a:pPr algn="ctr"/>
            <a:endParaRPr lang="ar-AE" sz="2400" b="1" dirty="0" smtClean="0">
              <a:solidFill>
                <a:schemeClr val="tx1"/>
              </a:solidFill>
            </a:endParaRPr>
          </a:p>
          <a:p>
            <a:pPr marL="342900" indent="-342900" algn="ctr">
              <a:buFont typeface="Wingdings" panose="05000000000000000000" pitchFamily="2" charset="2"/>
              <a:buChar char="Ø"/>
            </a:pPr>
            <a:r>
              <a:rPr lang="ar-AE" sz="2400" b="1" dirty="0" smtClean="0">
                <a:solidFill>
                  <a:schemeClr val="tx1"/>
                </a:solidFill>
              </a:rPr>
              <a:t> 	إذا أطلق كلا الحكمين صافرتهما على مخالفه ما، أو أن الكرة خرجت من الملعب، واختلف الحكمين في الرأي حول الفريق الذي يجب أن يستحوذ على الكرة، عندئذ سيتم تطبيق القرار المشترك الذي يتوصل اليه الحكمين بعد التشاور مع بعضهما البعض وإذا لم يتمكنوا من الوصول إلى قرار مشترك عندئذ سوف يطبق رأي حكم الملعب.</a:t>
            </a:r>
          </a:p>
          <a:p>
            <a:pPr marL="342900" indent="-342900" algn="ctr">
              <a:buFont typeface="Wingdings" panose="05000000000000000000" pitchFamily="2" charset="2"/>
              <a:buChar char="Ø"/>
            </a:pPr>
            <a:endParaRPr lang="ar-AE" sz="2400" b="1" dirty="0" smtClean="0">
              <a:solidFill>
                <a:schemeClr val="tx1"/>
              </a:solidFill>
            </a:endParaRPr>
          </a:p>
          <a:p>
            <a:pPr marL="342900" indent="-342900" algn="ctr">
              <a:buFont typeface="Wingdings" panose="05000000000000000000" pitchFamily="2" charset="2"/>
              <a:buChar char="Ø"/>
            </a:pPr>
            <a:r>
              <a:rPr lang="ar-AE" sz="2400" b="1" dirty="0" smtClean="0">
                <a:solidFill>
                  <a:schemeClr val="tx1"/>
                </a:solidFill>
              </a:rPr>
              <a:t> 	كلا الحكمين مسؤولان على تسجيل الأهداف، كما يقومان أيضا بتدوين الملاحظات حول الإنذارات </a:t>
            </a:r>
            <a:r>
              <a:rPr lang="ar-AE" sz="2400" b="1" dirty="0" err="1" smtClean="0">
                <a:solidFill>
                  <a:schemeClr val="tx1"/>
                </a:solidFill>
              </a:rPr>
              <a:t>والايقافات</a:t>
            </a:r>
            <a:r>
              <a:rPr lang="ar-AE" sz="2400" b="1" dirty="0" smtClean="0">
                <a:solidFill>
                  <a:schemeClr val="tx1"/>
                </a:solidFill>
              </a:rPr>
              <a:t> </a:t>
            </a:r>
            <a:r>
              <a:rPr lang="ar-AE" sz="2400" b="1" dirty="0" err="1" smtClean="0">
                <a:solidFill>
                  <a:schemeClr val="tx1"/>
                </a:solidFill>
              </a:rPr>
              <a:t>والاستبعادات</a:t>
            </a:r>
            <a:r>
              <a:rPr lang="ar-AE" sz="2400" b="1" dirty="0" smtClean="0">
                <a:solidFill>
                  <a:schemeClr val="tx1"/>
                </a:solidFill>
              </a:rPr>
              <a:t>.</a:t>
            </a:r>
          </a:p>
          <a:p>
            <a:pPr marL="342900" indent="-342900" algn="ctr">
              <a:buFont typeface="Wingdings" panose="05000000000000000000" pitchFamily="2" charset="2"/>
              <a:buChar char="Ø"/>
            </a:pPr>
            <a:r>
              <a:rPr lang="ar-AE" sz="2400" b="1" dirty="0" smtClean="0">
                <a:solidFill>
                  <a:schemeClr val="tx1"/>
                </a:solidFill>
              </a:rPr>
              <a:t> 	كلا الحكمين مسؤولين عن مراقبة زمن اللعب، اذ كان هناك أي شك حول دقة التوقيت على الحكمين التوصل لقرار مشترك.</a:t>
            </a:r>
          </a:p>
          <a:p>
            <a:pPr marL="342900" indent="-342900" algn="ctr">
              <a:buFont typeface="Wingdings" panose="05000000000000000000" pitchFamily="2" charset="2"/>
              <a:buChar char="Ø"/>
            </a:pPr>
            <a:r>
              <a:rPr lang="ar-AE" sz="2400" b="1" dirty="0" smtClean="0">
                <a:solidFill>
                  <a:schemeClr val="tx1"/>
                </a:solidFill>
              </a:rPr>
              <a:t> 	يكون الحكمين مسؤولان بعد المباراة عن التأكد بأن استمارة التسجيل كاملة وصحيحة، ويجب توضيح </a:t>
            </a:r>
            <a:r>
              <a:rPr lang="ar-AE" sz="2400" b="1" dirty="0" err="1" smtClean="0">
                <a:solidFill>
                  <a:schemeClr val="tx1"/>
                </a:solidFill>
              </a:rPr>
              <a:t>الاستبعادات</a:t>
            </a:r>
            <a:r>
              <a:rPr lang="ar-AE" sz="2400" b="1" dirty="0" smtClean="0">
                <a:solidFill>
                  <a:schemeClr val="tx1"/>
                </a:solidFill>
              </a:rPr>
              <a:t> من النوع المشار تقرير المباراة.</a:t>
            </a:r>
          </a:p>
          <a:p>
            <a:pPr marL="285750" indent="-285750" algn="ctr">
              <a:buFont typeface="Wingdings" panose="05000000000000000000" pitchFamily="2" charset="2"/>
              <a:buChar char="Ø"/>
            </a:pPr>
            <a:endParaRPr lang="ar-AE" sz="2000" dirty="0"/>
          </a:p>
        </p:txBody>
      </p:sp>
    </p:spTree>
    <p:extLst>
      <p:ext uri="{BB962C8B-B14F-4D97-AF65-F5344CB8AC3E}">
        <p14:creationId xmlns:p14="http://schemas.microsoft.com/office/powerpoint/2010/main" val="23135880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1317522" y="645734"/>
            <a:ext cx="10412361" cy="5262979"/>
          </a:xfrm>
          <a:prstGeom prst="rect">
            <a:avLst/>
          </a:prstGeom>
        </p:spPr>
        <p:style>
          <a:lnRef idx="0">
            <a:scrgbClr r="0" g="0" b="0"/>
          </a:lnRef>
          <a:fillRef idx="1002">
            <a:schemeClr val="lt1"/>
          </a:fillRef>
          <a:effectRef idx="0">
            <a:scrgbClr r="0" g="0" b="0"/>
          </a:effectRef>
          <a:fontRef idx="major"/>
        </p:style>
        <p:txBody>
          <a:bodyPr wrap="square">
            <a:spAutoFit/>
          </a:bodyPr>
          <a:lstStyle/>
          <a:p>
            <a:endParaRPr lang="ar-AE" dirty="0" smtClean="0"/>
          </a:p>
          <a:p>
            <a:pPr marL="285750" indent="-285750">
              <a:buFont typeface="Wingdings" panose="05000000000000000000" pitchFamily="2" charset="2"/>
              <a:buChar char="Ø"/>
            </a:pPr>
            <a:r>
              <a:rPr lang="ar-AE" dirty="0" smtClean="0"/>
              <a:t> 	</a:t>
            </a:r>
            <a:r>
              <a:rPr lang="ar-AE" sz="2400" b="1" dirty="0" smtClean="0"/>
              <a:t>القرارات التي يتخذها الحكام أو المراقبين بناء على مشاهدتهم للحقائق أو أحكامهم تكون نهائية. ويمكن تقديم الاستئناف فقط ضد القرارات التي لا تتوافق مع القانون. وأثناء المباراة يحق فقط الإداري الفريق المسؤول المعني في مخاطبة الحكام.</a:t>
            </a:r>
          </a:p>
          <a:p>
            <a:pPr marL="285750" indent="-285750">
              <a:buFont typeface="Wingdings" panose="05000000000000000000" pitchFamily="2" charset="2"/>
              <a:buChar char="Ø"/>
            </a:pPr>
            <a:endParaRPr lang="ar-AE" sz="2400" b="1" dirty="0" smtClean="0"/>
          </a:p>
          <a:p>
            <a:pPr marL="285750" indent="-285750">
              <a:buFont typeface="Wingdings" panose="05000000000000000000" pitchFamily="2" charset="2"/>
              <a:buChar char="Ø"/>
            </a:pPr>
            <a:r>
              <a:rPr lang="ar-AE" sz="2400" b="1" dirty="0" smtClean="0"/>
              <a:t> 	الحكام لهم الحق في إيقاف المباراة مؤقتا أو نهائياً، ويجب أن تبذل كافة الجهود الممكنة لمواصلة المباراة قبل اتخاذ قرار بإيقافها نهائيا. </a:t>
            </a:r>
          </a:p>
          <a:p>
            <a:pPr marL="285750" indent="-285750">
              <a:buFont typeface="Wingdings" panose="05000000000000000000" pitchFamily="2" charset="2"/>
              <a:buChar char="Ø"/>
            </a:pPr>
            <a:endParaRPr lang="ar-AE" sz="2400" b="1" dirty="0" smtClean="0"/>
          </a:p>
          <a:p>
            <a:pPr marL="285750" indent="-285750">
              <a:buFont typeface="Wingdings" panose="05000000000000000000" pitchFamily="2" charset="2"/>
              <a:buChar char="Ø"/>
            </a:pPr>
            <a:r>
              <a:rPr lang="ar-AE" sz="2400" b="1" dirty="0" smtClean="0"/>
              <a:t> 	يخصص الزي الأسود الحكام بشكل أساسي.</a:t>
            </a:r>
          </a:p>
          <a:p>
            <a:pPr marL="285750" indent="-285750">
              <a:buFont typeface="Wingdings" panose="05000000000000000000" pitchFamily="2" charset="2"/>
              <a:buChar char="Ø"/>
            </a:pPr>
            <a:endParaRPr lang="ar-AE" sz="2400" b="1" dirty="0" smtClean="0"/>
          </a:p>
          <a:p>
            <a:pPr marL="285750" indent="-285750">
              <a:buFont typeface="Wingdings" panose="05000000000000000000" pitchFamily="2" charset="2"/>
              <a:buChar char="Ø"/>
            </a:pPr>
            <a:r>
              <a:rPr lang="ar-AE" sz="2400" b="1" dirty="0" smtClean="0"/>
              <a:t> 	الحكام والمراقبين يمكنهم استخدام الأجهزة الالكترونية في اتصالاتهم الداخلية، ويتم تحديد القوانين المتعلقة في استخدامهم من قبل الاتحاد الخاصة بهم.</a:t>
            </a:r>
          </a:p>
          <a:p>
            <a:endParaRPr lang="ar-AE" dirty="0" smtClean="0"/>
          </a:p>
          <a:p>
            <a:endParaRPr lang="ar-AE" dirty="0" smtClean="0"/>
          </a:p>
          <a:p>
            <a:endParaRPr lang="ar-AE" dirty="0"/>
          </a:p>
        </p:txBody>
      </p:sp>
    </p:spTree>
    <p:extLst>
      <p:ext uri="{BB962C8B-B14F-4D97-AF65-F5344CB8AC3E}">
        <p14:creationId xmlns:p14="http://schemas.microsoft.com/office/powerpoint/2010/main" val="12235001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206478" y="0"/>
            <a:ext cx="11857704" cy="6093976"/>
          </a:xfrm>
          <a:prstGeom prst="rect">
            <a:avLst/>
          </a:prstGeom>
        </p:spPr>
        <p:txBody>
          <a:bodyPr wrap="square">
            <a:spAutoFit/>
          </a:bodyPr>
          <a:lstStyle/>
          <a:p>
            <a:r>
              <a:rPr lang="ar-AE" sz="2400" b="1" dirty="0" smtClean="0">
                <a:solidFill>
                  <a:srgbClr val="C00000"/>
                </a:solidFill>
              </a:rPr>
              <a:t>واجبات الميقاتي والمسجل :</a:t>
            </a:r>
          </a:p>
          <a:p>
            <a:endParaRPr lang="ar-AE" sz="2000" b="1" dirty="0" smtClean="0"/>
          </a:p>
          <a:p>
            <a:r>
              <a:rPr lang="ar-AE" sz="2000" b="1" dirty="0" smtClean="0"/>
              <a:t> 	أن مسئولية الميقاتي الرئيسية هي زمن اللعب والأوقات المستقطعة وزمن ايقاف اللاعبين الموقوفين. </a:t>
            </a:r>
          </a:p>
          <a:p>
            <a:r>
              <a:rPr lang="ar-AE" sz="2000" b="1" dirty="0" smtClean="0"/>
              <a:t> 	وان مسئولية المسجل الرئيسية هي قوائم الفريق، كاستمارة التسجيل دخول اللاعبين الذين يصلون بعد بداية المباراة ، ودخول اللاعبين الذين لا يحق لهم الاشتراك.</a:t>
            </a:r>
          </a:p>
          <a:p>
            <a:endParaRPr lang="ar-AE" sz="2000" b="1" dirty="0" smtClean="0"/>
          </a:p>
          <a:p>
            <a:r>
              <a:rPr lang="ar-AE" sz="2800" b="1" dirty="0" smtClean="0">
                <a:solidFill>
                  <a:srgbClr val="C00000"/>
                </a:solidFill>
              </a:rPr>
              <a:t>وهناك مسؤوليات مشتركة بينهم: </a:t>
            </a:r>
          </a:p>
          <a:p>
            <a:pPr marL="342900" indent="-342900">
              <a:buFont typeface="Wingdings" panose="05000000000000000000" pitchFamily="2" charset="2"/>
              <a:buChar char="§"/>
            </a:pPr>
            <a:endParaRPr lang="ar-AE" sz="2000" b="1" dirty="0" smtClean="0"/>
          </a:p>
          <a:p>
            <a:pPr marL="342900" indent="-342900">
              <a:buFont typeface="Wingdings" panose="05000000000000000000" pitchFamily="2" charset="2"/>
              <a:buChar char="§"/>
            </a:pPr>
            <a:r>
              <a:rPr lang="ar-AE" sz="2000" b="1" dirty="0" smtClean="0"/>
              <a:t> 	مراقبة عدد اللاعبين </a:t>
            </a:r>
            <a:r>
              <a:rPr lang="ar-AE" sz="2000" b="1" dirty="0" err="1" smtClean="0"/>
              <a:t>وإداريي</a:t>
            </a:r>
            <a:r>
              <a:rPr lang="ar-AE" sz="2000" b="1" dirty="0" smtClean="0"/>
              <a:t> الفريق في منطقة التبديل، ودخول وخروج اللاعبين البدلاء بالإضافة إلى احتساب الهجمات بعد تقديم العلاج في الملعب </a:t>
            </a:r>
          </a:p>
          <a:p>
            <a:pPr marL="342900" indent="-342900">
              <a:buFont typeface="Wingdings" panose="05000000000000000000" pitchFamily="2" charset="2"/>
              <a:buChar char="§"/>
            </a:pPr>
            <a:endParaRPr lang="ar-AE" sz="2000" b="1" dirty="0" smtClean="0"/>
          </a:p>
          <a:p>
            <a:pPr marL="342900" indent="-342900">
              <a:buFont typeface="Wingdings" panose="05000000000000000000" pitchFamily="2" charset="2"/>
              <a:buChar char="§"/>
            </a:pPr>
            <a:r>
              <a:rPr lang="ar-AE" sz="2000" b="1" dirty="0" smtClean="0"/>
              <a:t> 	وبشكل عام يجب أن يقوم </a:t>
            </a:r>
            <a:r>
              <a:rPr lang="ar-AE" sz="2000" b="1" dirty="0" err="1" smtClean="0"/>
              <a:t>الميقاني</a:t>
            </a:r>
            <a:r>
              <a:rPr lang="ar-AE" sz="2000" b="1" dirty="0" smtClean="0"/>
              <a:t> أو عند تواجد المراقب الفني من الاتحاد المسؤول بإيقاف المباراة عندما يكون ذلك ضروريا فقط .</a:t>
            </a:r>
          </a:p>
          <a:p>
            <a:pPr marL="342900" indent="-342900">
              <a:buFont typeface="Wingdings" panose="05000000000000000000" pitchFamily="2" charset="2"/>
              <a:buChar char="§"/>
            </a:pPr>
            <a:r>
              <a:rPr lang="ar-AE" sz="2000" b="1" dirty="0" smtClean="0"/>
              <a:t> 	اذا لم يتوفر هناك ساعة مرئية بلوحة تسجيل الأهداف عندئذ يجب على الميقاتي المواصلة في ابلاغ" إداري الفريق المسؤول" لكل فريق عن الوقت الذي مضى من زمن اللعب ، أو الوقت المتبقي خاصة بعد الأوقات المستقطعة. </a:t>
            </a:r>
          </a:p>
          <a:p>
            <a:pPr marL="342900" indent="-342900">
              <a:buFont typeface="Wingdings" panose="05000000000000000000" pitchFamily="2" charset="2"/>
              <a:buChar char="§"/>
            </a:pPr>
            <a:r>
              <a:rPr lang="ar-AE" sz="2000" b="1" dirty="0" smtClean="0"/>
              <a:t> 	اذ لم يتوفر هناك ساعة بلوحة تسجيل الأهداف مع إشارة اليه ، يتولى </a:t>
            </a:r>
            <a:r>
              <a:rPr lang="ar-AE" sz="2000" b="1" dirty="0" err="1" smtClean="0"/>
              <a:t>الميقاني</a:t>
            </a:r>
            <a:r>
              <a:rPr lang="ar-AE" sz="2000" b="1" dirty="0" smtClean="0"/>
              <a:t> المسئولية عن إعطاء الإشارة النهائية عند نهاية الشوط الأول وعند نهاية المباراة.</a:t>
            </a:r>
          </a:p>
          <a:p>
            <a:pPr marL="342900" indent="-342900">
              <a:buFont typeface="Wingdings" panose="05000000000000000000" pitchFamily="2" charset="2"/>
              <a:buChar char="§"/>
            </a:pPr>
            <a:r>
              <a:rPr lang="ar-AE" sz="2000" b="1" dirty="0" smtClean="0"/>
              <a:t> 	اذا كانت لوحة تسجيل الأهداف غير قابلة أيضا لعرض زمن </a:t>
            </a:r>
            <a:r>
              <a:rPr lang="ar-AE" sz="2000" b="1" dirty="0" err="1" smtClean="0"/>
              <a:t>الايقافات</a:t>
            </a:r>
            <a:r>
              <a:rPr lang="ar-AE" sz="2000" b="1" dirty="0" smtClean="0"/>
              <a:t> ( لثلاث لاعبين على الأقل لكل فريق خلال مسابقات الاتحاد الدولي لكرة اليد ) ينبغي على الميقاتي عرض بطاقة على طاولة الميقاتي ، يوضح فيه معاً زمن انتهاء كل إيقاف مع رقم اللاعب.</a:t>
            </a:r>
          </a:p>
          <a:p>
            <a:endParaRPr lang="ar-AE" dirty="0"/>
          </a:p>
        </p:txBody>
      </p:sp>
    </p:spTree>
    <p:extLst>
      <p:ext uri="{BB962C8B-B14F-4D97-AF65-F5344CB8AC3E}">
        <p14:creationId xmlns:p14="http://schemas.microsoft.com/office/powerpoint/2010/main" val="28938549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1">
            <a:schemeClr val="accent4"/>
          </a:lnRef>
          <a:fillRef idx="3">
            <a:schemeClr val="accent4"/>
          </a:fillRef>
          <a:effectRef idx="2">
            <a:schemeClr val="accent4"/>
          </a:effectRef>
          <a:fontRef idx="minor">
            <a:schemeClr val="lt1"/>
          </a:fontRef>
        </p:style>
        <p:txBody>
          <a:bodyPr>
            <a:normAutofit/>
          </a:bodyPr>
          <a:lstStyle/>
          <a:p>
            <a:r>
              <a:rPr lang="ar-IQ" sz="4000" b="1" dirty="0" smtClean="0">
                <a:solidFill>
                  <a:schemeClr val="tx1"/>
                </a:solidFill>
              </a:rPr>
              <a:t>إشارات اليد</a:t>
            </a:r>
            <a:endParaRPr lang="en-US" sz="4000" b="1" dirty="0">
              <a:solidFill>
                <a:schemeClr val="tx1"/>
              </a:solidFill>
            </a:endParaRPr>
          </a:p>
        </p:txBody>
      </p:sp>
      <p:pic>
        <p:nvPicPr>
          <p:cNvPr id="6" name="عنصر نائب للمحتوى 5"/>
          <p:cNvPicPr>
            <a:picLocks noGrp="1" noChangeAspect="1"/>
          </p:cNvPicPr>
          <p:nvPr>
            <p:ph sz="quarter" idx="13"/>
          </p:nvPr>
        </p:nvPicPr>
        <p:blipFill>
          <a:blip r:embed="rId2"/>
          <a:stretch>
            <a:fillRect/>
          </a:stretch>
        </p:blipFill>
        <p:spPr>
          <a:xfrm>
            <a:off x="1484671" y="2366963"/>
            <a:ext cx="9340645" cy="3896185"/>
          </a:xfrm>
          <a:prstGeom prst="rect">
            <a:avLst/>
          </a:prstGeom>
        </p:spPr>
      </p:pic>
    </p:spTree>
    <p:extLst>
      <p:ext uri="{BB962C8B-B14F-4D97-AF65-F5344CB8AC3E}">
        <p14:creationId xmlns:p14="http://schemas.microsoft.com/office/powerpoint/2010/main" val="24231408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p:cNvPicPr>
            <a:picLocks noChangeAspect="1"/>
          </p:cNvPicPr>
          <p:nvPr/>
        </p:nvPicPr>
        <p:blipFill>
          <a:blip r:embed="rId2"/>
          <a:stretch>
            <a:fillRect/>
          </a:stretch>
        </p:blipFill>
        <p:spPr>
          <a:xfrm>
            <a:off x="589935" y="67433"/>
            <a:ext cx="10953135" cy="6451354"/>
          </a:xfrm>
          <a:prstGeom prst="rect">
            <a:avLst/>
          </a:prstGeom>
        </p:spPr>
        <p:style>
          <a:lnRef idx="1">
            <a:schemeClr val="accent3"/>
          </a:lnRef>
          <a:fillRef idx="3">
            <a:schemeClr val="accent3"/>
          </a:fillRef>
          <a:effectRef idx="2">
            <a:schemeClr val="accent3"/>
          </a:effectRef>
          <a:fontRef idx="minor">
            <a:schemeClr val="lt1"/>
          </a:fontRef>
        </p:style>
      </p:pic>
    </p:spTree>
    <p:extLst>
      <p:ext uri="{BB962C8B-B14F-4D97-AF65-F5344CB8AC3E}">
        <p14:creationId xmlns:p14="http://schemas.microsoft.com/office/powerpoint/2010/main" val="37974119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صورة 5"/>
          <p:cNvPicPr>
            <a:picLocks noChangeAspect="1"/>
          </p:cNvPicPr>
          <p:nvPr/>
        </p:nvPicPr>
        <p:blipFill>
          <a:blip r:embed="rId2"/>
          <a:stretch>
            <a:fillRect/>
          </a:stretch>
        </p:blipFill>
        <p:spPr>
          <a:xfrm>
            <a:off x="9120430" y="583065"/>
            <a:ext cx="1639966" cy="1975275"/>
          </a:xfrm>
          <a:prstGeom prst="rect">
            <a:avLst/>
          </a:prstGeom>
        </p:spPr>
      </p:pic>
      <p:pic>
        <p:nvPicPr>
          <p:cNvPr id="7" name="صورة 6"/>
          <p:cNvPicPr>
            <a:picLocks noChangeAspect="1"/>
          </p:cNvPicPr>
          <p:nvPr/>
        </p:nvPicPr>
        <p:blipFill>
          <a:blip r:embed="rId3"/>
          <a:stretch>
            <a:fillRect/>
          </a:stretch>
        </p:blipFill>
        <p:spPr>
          <a:xfrm>
            <a:off x="-147485" y="295951"/>
            <a:ext cx="10559846" cy="7445970"/>
          </a:xfrm>
          <a:prstGeom prst="rect">
            <a:avLst/>
          </a:prstGeom>
        </p:spPr>
      </p:pic>
    </p:spTree>
    <p:extLst>
      <p:ext uri="{BB962C8B-B14F-4D97-AF65-F5344CB8AC3E}">
        <p14:creationId xmlns:p14="http://schemas.microsoft.com/office/powerpoint/2010/main" val="3687243238"/>
      </p:ext>
    </p:extLst>
  </p:cSld>
  <p:clrMapOvr>
    <a:masterClrMapping/>
  </p:clrMapOvr>
</p:sld>
</file>

<file path=ppt/theme/theme1.xml><?xml version="1.0" encoding="utf-8"?>
<a:theme xmlns:a="http://schemas.openxmlformats.org/drawingml/2006/main" name="قطرة">
  <a:themeElements>
    <a:clrScheme name="قطرة">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قطرة">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قطرة">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docProps/app.xml><?xml version="1.0" encoding="utf-8"?>
<Properties xmlns="http://schemas.openxmlformats.org/officeDocument/2006/extended-properties" xmlns:vt="http://schemas.openxmlformats.org/officeDocument/2006/docPropsVTypes">
  <Template>قطرة</Template>
  <TotalTime>28</TotalTime>
  <Words>242</Words>
  <Application>Microsoft Office PowerPoint</Application>
  <PresentationFormat>شاشة عريضة</PresentationFormat>
  <Paragraphs>82</Paragraphs>
  <Slides>16</Slides>
  <Notes>0</Notes>
  <HiddenSlides>0</HiddenSlides>
  <MMClips>0</MMClips>
  <ScaleCrop>false</ScaleCrop>
  <HeadingPairs>
    <vt:vector size="6" baseType="variant">
      <vt:variant>
        <vt:lpstr>الخطوط المستخدمة</vt:lpstr>
      </vt:variant>
      <vt:variant>
        <vt:i4>5</vt:i4>
      </vt:variant>
      <vt:variant>
        <vt:lpstr>نسق</vt:lpstr>
      </vt:variant>
      <vt:variant>
        <vt:i4>1</vt:i4>
      </vt:variant>
      <vt:variant>
        <vt:lpstr>عناوين الشرائح</vt:lpstr>
      </vt:variant>
      <vt:variant>
        <vt:i4>16</vt:i4>
      </vt:variant>
    </vt:vector>
  </HeadingPairs>
  <TitlesOfParts>
    <vt:vector size="22" baseType="lpstr">
      <vt:lpstr>Aptos</vt:lpstr>
      <vt:lpstr>Arial</vt:lpstr>
      <vt:lpstr>Times New Roman</vt:lpstr>
      <vt:lpstr>Tw Cen MT</vt:lpstr>
      <vt:lpstr>Wingdings</vt:lpstr>
      <vt:lpstr>قطرة</vt:lpstr>
      <vt:lpstr>دورة تدريبية تحكيمية بكرة اليد</vt:lpstr>
      <vt:lpstr>هنالك 4 حكام أساسيين في كرة اليد يتمركز الحكام قطريًا على أرض الملعب لمراقبة خط جانبي، واعتمادًا على من يهاجم، يُطلق على أحدهما اسم حكم الميدان والآخر حكم المرمى . يستخدم الحكام صافرة و18 إشارة يدوية لتوصيل القرار الذي تم اتخاذه ويستخدمون نظامًا أصفر وأحمر لتحذير اللاعبين أو إخراجهم. يدير كل مباراة حكمان متساويان في الصلاحية ويساعدهما مسجل وميقاتي. </vt:lpstr>
      <vt:lpstr>واجبات الحكام:-    يراقب الحكام سلوك اللاعبين وإداريي الفريق من لحظة دخولهم المبنى وحتى مغادرتهم.    يكون مسؤولية الحكام عن فحص الملعب المرميين والكرات قبل بداية المباراة، ويقرران أي الكرات سوف يتم استخدامها في المباراة .    كما يتأكد الحكام أيضاً من حضور كلا الفريق بالزي الموحد المناسب، ويدققان في استمارة التسجيل وتجهيزات اللاعبين. والتأكد من عدد اللاعبين والإداريين في منطقة البدلاء ضمن الحدود المنصوص عليها وعليهم التأكد من حضور إداري الفريق السؤول لكل فريق وهويته وإن أي مخالفات يجب تصحيحها .    تجرى القرعة من قبل أحد الحكمين وبحضور الحكم الآخر وإداري الفريق المسؤول لكل فريق، أو إداري الفريق أو لاعب مثلاً (رئيس الفريق ) نيابة عن إداري الفريق المسؤول.    كمبدا يجب أن تستمر المباراة كاملة بنفس الحكمين.  </vt:lpstr>
      <vt:lpstr>عرض تقديمي في PowerPoint</vt:lpstr>
      <vt:lpstr>عرض تقديمي في PowerPoint</vt:lpstr>
      <vt:lpstr>عرض تقديمي في PowerPoint</vt:lpstr>
      <vt:lpstr>إشارات اليد</vt:lpstr>
      <vt:lpstr>عرض تقديمي في PowerPoint</vt:lpstr>
      <vt:lpstr>عرض تقديمي في PowerPoint</vt:lpstr>
      <vt:lpstr>عرض تقديمي في PowerPoint</vt:lpstr>
      <vt:lpstr>عرض تقديمي في PowerPoint</vt:lpstr>
      <vt:lpstr>استمارة التسجيل بكرة اليد </vt:lpstr>
      <vt:lpstr>عرض تقديمي في PowerPoint</vt:lpstr>
      <vt:lpstr>عرض تقديمي في PowerPoint</vt:lpstr>
      <vt:lpstr>عرض تقديمي في PowerPoint</vt:lpstr>
      <vt:lpstr>عرض تقديمي في PowerPoint</vt:lpstr>
    </vt:vector>
  </TitlesOfParts>
  <Company>SACC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واجبات الحكام والمسجل والميقاتي في كرة اليد واستمارة التسجيل</dc:title>
  <dc:creator>Maher</dc:creator>
  <cp:lastModifiedBy>Lenovo</cp:lastModifiedBy>
  <cp:revision>5</cp:revision>
  <dcterms:created xsi:type="dcterms:W3CDTF">2025-02-07T19:43:37Z</dcterms:created>
  <dcterms:modified xsi:type="dcterms:W3CDTF">2025-02-09T09:25:57Z</dcterms:modified>
</cp:coreProperties>
</file>