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sldIdLst>
    <p:sldId id="307" r:id="rId2"/>
    <p:sldId id="308" r:id="rId3"/>
    <p:sldId id="268" r:id="rId4"/>
    <p:sldId id="279" r:id="rId5"/>
    <p:sldId id="294" r:id="rId6"/>
    <p:sldId id="288" r:id="rId7"/>
    <p:sldId id="271" r:id="rId8"/>
    <p:sldId id="276" r:id="rId9"/>
    <p:sldId id="290" r:id="rId10"/>
    <p:sldId id="305" r:id="rId11"/>
    <p:sldId id="267" r:id="rId12"/>
    <p:sldId id="289" r:id="rId13"/>
    <p:sldId id="277" r:id="rId14"/>
    <p:sldId id="295" r:id="rId15"/>
    <p:sldId id="296" r:id="rId16"/>
    <p:sldId id="265" r:id="rId17"/>
    <p:sldId id="280" r:id="rId18"/>
    <p:sldId id="304" r:id="rId19"/>
    <p:sldId id="297" r:id="rId20"/>
    <p:sldId id="299" r:id="rId21"/>
    <p:sldId id="298" r:id="rId22"/>
    <p:sldId id="300" r:id="rId23"/>
    <p:sldId id="283" r:id="rId24"/>
    <p:sldId id="291" r:id="rId25"/>
    <p:sldId id="301" r:id="rId26"/>
    <p:sldId id="284" r:id="rId27"/>
    <p:sldId id="302" r:id="rId28"/>
    <p:sldId id="286" r:id="rId29"/>
    <p:sldId id="287" r:id="rId30"/>
    <p:sldId id="306" r:id="rId31"/>
    <p:sldId id="293" r:id="rId32"/>
  </p:sldIdLst>
  <p:sldSz cx="9144000" cy="6858000" type="screen4x3"/>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412" autoAdjust="0"/>
    <p:restoredTop sz="94671" autoAdjust="0"/>
  </p:normalViewPr>
  <p:slideViewPr>
    <p:cSldViewPr>
      <p:cViewPr varScale="1">
        <p:scale>
          <a:sx n="60" d="100"/>
          <a:sy n="60" d="100"/>
        </p:scale>
        <p:origin x="1460" y="64"/>
      </p:cViewPr>
      <p:guideLst>
        <p:guide orient="horz" pos="2160"/>
        <p:guide pos="2880"/>
      </p:guideLst>
    </p:cSldViewPr>
  </p:slideViewPr>
  <p:outlineViewPr>
    <p:cViewPr>
      <p:scale>
        <a:sx n="33" d="100"/>
        <a:sy n="33" d="100"/>
      </p:scale>
      <p:origin x="12"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a:t>انقر لتحرير نمط العنوان الثانوي الرئيسي</a:t>
            </a:r>
            <a:endParaRPr lang="en-US" dirty="0"/>
          </a:p>
        </p:txBody>
      </p:sp>
      <p:sp>
        <p:nvSpPr>
          <p:cNvPr id="4" name="Date Placeholder 3"/>
          <p:cNvSpPr>
            <a:spLocks noGrp="1"/>
          </p:cNvSpPr>
          <p:nvPr>
            <p:ph type="dt" sz="half" idx="10"/>
          </p:nvPr>
        </p:nvSpPr>
        <p:spPr/>
        <p:txBody>
          <a:bodyPr/>
          <a:lstStyle/>
          <a:p>
            <a:fld id="{370987E0-6D24-43BA-A39B-B65121CE6C46}" type="datetimeFigureOut">
              <a:rPr lang="ar-IQ" smtClean="0"/>
              <a:t>12/11/1446</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C9D29EEE-8928-45FC-A30F-812B1DCFEE70}" type="slidenum">
              <a:rPr lang="ar-IQ" smtClean="0"/>
              <a:t>‹#›</a:t>
            </a:fld>
            <a:endParaRPr lang="ar-IQ"/>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ar-SA"/>
              <a:t>انقر لتحرير نمط العنوان الرئيسي</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العنوان الرئيسي</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Date Placeholder 3"/>
          <p:cNvSpPr>
            <a:spLocks noGrp="1"/>
          </p:cNvSpPr>
          <p:nvPr>
            <p:ph type="dt" sz="half" idx="10"/>
          </p:nvPr>
        </p:nvSpPr>
        <p:spPr/>
        <p:txBody>
          <a:bodyPr/>
          <a:lstStyle/>
          <a:p>
            <a:fld id="{370987E0-6D24-43BA-A39B-B65121CE6C46}" type="datetimeFigureOut">
              <a:rPr lang="ar-IQ" smtClean="0"/>
              <a:t>12/11/1446</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C9D29EEE-8928-45FC-A30F-812B1DCFEE70}" type="slidenum">
              <a:rPr lang="ar-IQ" smtClean="0"/>
              <a:t>‹#›</a:t>
            </a:fld>
            <a:endParaRPr lang="ar-IQ"/>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ar-SA"/>
              <a:t>انقر لتحرير نمط العنوان الرئيسي</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370987E0-6D24-43BA-A39B-B65121CE6C46}" type="datetimeFigureOut">
              <a:rPr lang="ar-IQ" smtClean="0"/>
              <a:t>12/11/1446</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C9D29EEE-8928-45FC-A30F-812B1DCFEE70}" type="slidenum">
              <a:rPr lang="ar-IQ" smtClean="0"/>
              <a:t>‹#›</a:t>
            </a:fld>
            <a:endParaRPr lang="ar-IQ"/>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370987E0-6D24-43BA-A39B-B65121CE6C46}" type="datetimeFigureOut">
              <a:rPr lang="ar-IQ" smtClean="0"/>
              <a:t>12/11/1446</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C9D29EEE-8928-45FC-A30F-812B1DCFEE70}" type="slidenum">
              <a:rPr lang="ar-IQ" smtClean="0"/>
              <a:t>‹#›</a:t>
            </a:fld>
            <a:endParaRPr lang="ar-IQ"/>
          </a:p>
        </p:txBody>
      </p:sp>
      <p:sp>
        <p:nvSpPr>
          <p:cNvPr id="8" name="Title 7"/>
          <p:cNvSpPr>
            <a:spLocks noGrp="1"/>
          </p:cNvSpPr>
          <p:nvPr>
            <p:ph type="title"/>
          </p:nvPr>
        </p:nvSpPr>
        <p:spPr/>
        <p:txBody>
          <a:bodyPr/>
          <a:lstStyle/>
          <a:p>
            <a:r>
              <a:rPr lang="ar-SA"/>
              <a:t>انقر لتحرير نمط العنوان الرئيسي</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ar-SA"/>
              <a:t>انقر لتحرير نمط العنوان الرئيسي</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النص الرئيسي</a:t>
            </a:r>
          </a:p>
        </p:txBody>
      </p:sp>
      <p:sp>
        <p:nvSpPr>
          <p:cNvPr id="4" name="Date Placeholder 3"/>
          <p:cNvSpPr>
            <a:spLocks noGrp="1"/>
          </p:cNvSpPr>
          <p:nvPr>
            <p:ph type="dt" sz="half" idx="10"/>
          </p:nvPr>
        </p:nvSpPr>
        <p:spPr/>
        <p:txBody>
          <a:bodyPr/>
          <a:lstStyle/>
          <a:p>
            <a:fld id="{370987E0-6D24-43BA-A39B-B65121CE6C46}" type="datetimeFigureOut">
              <a:rPr lang="ar-IQ" smtClean="0"/>
              <a:t>12/11/1446</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C9D29EEE-8928-45FC-A30F-812B1DCFEE70}" type="slidenum">
              <a:rPr lang="ar-IQ" smtClean="0"/>
              <a:t>‹#›</a:t>
            </a:fld>
            <a:endParaRPr lang="ar-IQ"/>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370987E0-6D24-43BA-A39B-B65121CE6C46}" type="datetimeFigureOut">
              <a:rPr lang="ar-IQ" smtClean="0"/>
              <a:t>12/11/1446</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C9D29EEE-8928-45FC-A30F-812B1DCFEE70}" type="slidenum">
              <a:rPr lang="ar-IQ" smtClean="0"/>
              <a:t>‹#›</a:t>
            </a:fld>
            <a:endParaRPr lang="ar-IQ"/>
          </a:p>
        </p:txBody>
      </p:sp>
      <p:sp>
        <p:nvSpPr>
          <p:cNvPr id="8" name="Title 7"/>
          <p:cNvSpPr>
            <a:spLocks noGrp="1"/>
          </p:cNvSpPr>
          <p:nvPr>
            <p:ph type="title"/>
          </p:nvPr>
        </p:nvSpPr>
        <p:spPr/>
        <p:txBody>
          <a:bodyPr/>
          <a:lstStyle/>
          <a:p>
            <a:r>
              <a:rPr lang="ar-SA"/>
              <a:t>انقر لتحرير نمط العنوان الرئيسي</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ar-SA"/>
              <a:t>انقر لتحرير أنماط النص الرئيسي</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7" name="Date Placeholder 6"/>
          <p:cNvSpPr>
            <a:spLocks noGrp="1"/>
          </p:cNvSpPr>
          <p:nvPr>
            <p:ph type="dt" sz="half" idx="10"/>
          </p:nvPr>
        </p:nvSpPr>
        <p:spPr/>
        <p:txBody>
          <a:bodyPr/>
          <a:lstStyle/>
          <a:p>
            <a:fld id="{370987E0-6D24-43BA-A39B-B65121CE6C46}" type="datetimeFigureOut">
              <a:rPr lang="ar-IQ" smtClean="0"/>
              <a:t>12/11/1446</a:t>
            </a:fld>
            <a:endParaRPr lang="ar-IQ"/>
          </a:p>
        </p:txBody>
      </p:sp>
      <p:sp>
        <p:nvSpPr>
          <p:cNvPr id="8" name="Footer Placeholder 7"/>
          <p:cNvSpPr>
            <a:spLocks noGrp="1"/>
          </p:cNvSpPr>
          <p:nvPr>
            <p:ph type="ftr" sz="quarter" idx="11"/>
          </p:nvPr>
        </p:nvSpPr>
        <p:spPr/>
        <p:txBody>
          <a:bodyPr/>
          <a:lstStyle/>
          <a:p>
            <a:endParaRPr lang="ar-IQ"/>
          </a:p>
        </p:txBody>
      </p:sp>
      <p:sp>
        <p:nvSpPr>
          <p:cNvPr id="9" name="Slide Number Placeholder 8"/>
          <p:cNvSpPr>
            <a:spLocks noGrp="1"/>
          </p:cNvSpPr>
          <p:nvPr>
            <p:ph type="sldNum" sz="quarter" idx="12"/>
          </p:nvPr>
        </p:nvSpPr>
        <p:spPr/>
        <p:txBody>
          <a:bodyPr/>
          <a:lstStyle/>
          <a:p>
            <a:fld id="{C9D29EEE-8928-45FC-A30F-812B1DCFEE70}" type="slidenum">
              <a:rPr lang="ar-IQ" smtClean="0"/>
              <a:t>‹#›</a:t>
            </a:fld>
            <a:endParaRPr lang="ar-IQ"/>
          </a:p>
        </p:txBody>
      </p:sp>
      <p:sp>
        <p:nvSpPr>
          <p:cNvPr id="10" name="Title 9"/>
          <p:cNvSpPr>
            <a:spLocks noGrp="1"/>
          </p:cNvSpPr>
          <p:nvPr>
            <p:ph type="title"/>
          </p:nvPr>
        </p:nvSpPr>
        <p:spPr/>
        <p:txBody>
          <a:bodyPr/>
          <a:lstStyle/>
          <a:p>
            <a:r>
              <a:rPr lang="ar-SA"/>
              <a:t>انقر لتحرير نمط العنوان الرئيسي</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العنوان الرئيسي</a:t>
            </a:r>
            <a:endParaRPr lang="en-US" dirty="0"/>
          </a:p>
        </p:txBody>
      </p:sp>
      <p:sp>
        <p:nvSpPr>
          <p:cNvPr id="3" name="Date Placeholder 2"/>
          <p:cNvSpPr>
            <a:spLocks noGrp="1"/>
          </p:cNvSpPr>
          <p:nvPr>
            <p:ph type="dt" sz="half" idx="10"/>
          </p:nvPr>
        </p:nvSpPr>
        <p:spPr/>
        <p:txBody>
          <a:bodyPr/>
          <a:lstStyle/>
          <a:p>
            <a:fld id="{370987E0-6D24-43BA-A39B-B65121CE6C46}" type="datetimeFigureOut">
              <a:rPr lang="ar-IQ" smtClean="0"/>
              <a:t>12/11/1446</a:t>
            </a:fld>
            <a:endParaRPr lang="ar-IQ"/>
          </a:p>
        </p:txBody>
      </p:sp>
      <p:sp>
        <p:nvSpPr>
          <p:cNvPr id="4" name="Footer Placeholder 3"/>
          <p:cNvSpPr>
            <a:spLocks noGrp="1"/>
          </p:cNvSpPr>
          <p:nvPr>
            <p:ph type="ftr" sz="quarter" idx="11"/>
          </p:nvPr>
        </p:nvSpPr>
        <p:spPr/>
        <p:txBody>
          <a:bodyPr/>
          <a:lstStyle/>
          <a:p>
            <a:endParaRPr lang="ar-IQ"/>
          </a:p>
        </p:txBody>
      </p:sp>
      <p:sp>
        <p:nvSpPr>
          <p:cNvPr id="5" name="Slide Number Placeholder 4"/>
          <p:cNvSpPr>
            <a:spLocks noGrp="1"/>
          </p:cNvSpPr>
          <p:nvPr>
            <p:ph type="sldNum" sz="quarter" idx="12"/>
          </p:nvPr>
        </p:nvSpPr>
        <p:spPr/>
        <p:txBody>
          <a:bodyPr/>
          <a:lstStyle/>
          <a:p>
            <a:fld id="{C9D29EEE-8928-45FC-A30F-812B1DCFEE70}" type="slidenum">
              <a:rPr lang="ar-IQ" smtClean="0"/>
              <a:t>‹#›</a:t>
            </a:fld>
            <a:endParaRPr lang="ar-IQ"/>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0987E0-6D24-43BA-A39B-B65121CE6C46}" type="datetimeFigureOut">
              <a:rPr lang="ar-IQ" smtClean="0"/>
              <a:t>12/11/1446</a:t>
            </a:fld>
            <a:endParaRPr lang="ar-IQ"/>
          </a:p>
        </p:txBody>
      </p:sp>
      <p:sp>
        <p:nvSpPr>
          <p:cNvPr id="3" name="Footer Placeholder 2"/>
          <p:cNvSpPr>
            <a:spLocks noGrp="1"/>
          </p:cNvSpPr>
          <p:nvPr>
            <p:ph type="ftr" sz="quarter" idx="11"/>
          </p:nvPr>
        </p:nvSpPr>
        <p:spPr/>
        <p:txBody>
          <a:bodyPr/>
          <a:lstStyle/>
          <a:p>
            <a:endParaRPr lang="ar-IQ"/>
          </a:p>
        </p:txBody>
      </p:sp>
      <p:sp>
        <p:nvSpPr>
          <p:cNvPr id="4" name="Slide Number Placeholder 3"/>
          <p:cNvSpPr>
            <a:spLocks noGrp="1"/>
          </p:cNvSpPr>
          <p:nvPr>
            <p:ph type="sldNum" sz="quarter" idx="12"/>
          </p:nvPr>
        </p:nvSpPr>
        <p:spPr/>
        <p:txBody>
          <a:bodyPr/>
          <a:lstStyle/>
          <a:p>
            <a:fld id="{C9D29EEE-8928-45FC-A30F-812B1DCFEE70}" type="slidenum">
              <a:rPr lang="ar-IQ" smtClean="0"/>
              <a:t>‹#›</a:t>
            </a:fld>
            <a:endParaRPr lang="ar-IQ"/>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ar-SA"/>
              <a:t>انقر لتحرير نمط العنوان الرئيسي</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Date Placeholder 4"/>
          <p:cNvSpPr>
            <a:spLocks noGrp="1"/>
          </p:cNvSpPr>
          <p:nvPr>
            <p:ph type="dt" sz="half" idx="10"/>
          </p:nvPr>
        </p:nvSpPr>
        <p:spPr/>
        <p:txBody>
          <a:bodyPr/>
          <a:lstStyle/>
          <a:p>
            <a:fld id="{370987E0-6D24-43BA-A39B-B65121CE6C46}" type="datetimeFigureOut">
              <a:rPr lang="ar-IQ" smtClean="0"/>
              <a:t>12/11/1446</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C9D29EEE-8928-45FC-A30F-812B1DCFEE70}" type="slidenum">
              <a:rPr lang="ar-IQ" smtClean="0"/>
              <a:t>‹#›</a:t>
            </a:fld>
            <a:endParaRPr lang="ar-IQ"/>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a:t>انقر فوق الأيقونة لإضافة صورة</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Date Placeholder 4"/>
          <p:cNvSpPr>
            <a:spLocks noGrp="1"/>
          </p:cNvSpPr>
          <p:nvPr>
            <p:ph type="dt" sz="half" idx="10"/>
          </p:nvPr>
        </p:nvSpPr>
        <p:spPr/>
        <p:txBody>
          <a:bodyPr/>
          <a:lstStyle/>
          <a:p>
            <a:fld id="{370987E0-6D24-43BA-A39B-B65121CE6C46}" type="datetimeFigureOut">
              <a:rPr lang="ar-IQ" smtClean="0"/>
              <a:t>12/11/1446</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C9D29EEE-8928-45FC-A30F-812B1DCFEE70}" type="slidenum">
              <a:rPr lang="ar-IQ" smtClean="0"/>
              <a:t>‹#›</a:t>
            </a:fld>
            <a:endParaRPr lang="ar-IQ"/>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ar-SA"/>
              <a:t>انقر لتحرير نمط العنوان الرئيسي</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ar-SA"/>
              <a:t>انقر لتحرير نمط العنوان الرئيسي</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370987E0-6D24-43BA-A39B-B65121CE6C46}" type="datetimeFigureOut">
              <a:rPr lang="ar-IQ" smtClean="0"/>
              <a:t>12/11/1446</a:t>
            </a:fld>
            <a:endParaRPr lang="ar-IQ"/>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ar-IQ"/>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C9D29EEE-8928-45FC-A30F-812B1DCFEE70}" type="slidenum">
              <a:rPr lang="ar-IQ" smtClean="0"/>
              <a:t>‹#›</a:t>
            </a:fld>
            <a:endParaRPr lang="ar-IQ"/>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marL="320040" indent="-320040" algn="r" defTabSz="914400" rtl="1"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22860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4.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7C1FDE-5CFE-41F8-DFF0-BE3E85039A0C}"/>
              </a:ext>
            </a:extLst>
          </p:cNvPr>
          <p:cNvSpPr>
            <a:spLocks noGrp="1"/>
          </p:cNvSpPr>
          <p:nvPr>
            <p:ph type="title"/>
          </p:nvPr>
        </p:nvSpPr>
        <p:spPr>
          <a:xfrm>
            <a:off x="0" y="98296"/>
            <a:ext cx="9144000" cy="3474720"/>
          </a:xfrm>
        </p:spPr>
        <p:txBody>
          <a:bodyPr/>
          <a:lstStyle/>
          <a:p>
            <a:pPr algn="ctr"/>
            <a:r>
              <a:rPr lang="ar-IQ" dirty="0"/>
              <a:t>صناعة المجاهر بين الماضي و الحاضر </a:t>
            </a:r>
            <a:endParaRPr lang="en-US" dirty="0"/>
          </a:p>
        </p:txBody>
      </p:sp>
      <p:sp>
        <p:nvSpPr>
          <p:cNvPr id="3" name="Content Placeholder 2">
            <a:extLst>
              <a:ext uri="{FF2B5EF4-FFF2-40B4-BE49-F238E27FC236}">
                <a16:creationId xmlns:a16="http://schemas.microsoft.com/office/drawing/2014/main" id="{8B08B0B1-33F8-F907-0962-1F87CD4BB522}"/>
              </a:ext>
            </a:extLst>
          </p:cNvPr>
          <p:cNvSpPr>
            <a:spLocks noGrp="1"/>
          </p:cNvSpPr>
          <p:nvPr>
            <p:ph sz="quarter" idx="13"/>
          </p:nvPr>
        </p:nvSpPr>
        <p:spPr/>
        <p:txBody>
          <a:bodyPr/>
          <a:lstStyle/>
          <a:p>
            <a:pPr algn="l"/>
            <a:endParaRPr lang="en-US" dirty="0"/>
          </a:p>
        </p:txBody>
      </p:sp>
      <p:pic>
        <p:nvPicPr>
          <p:cNvPr id="5" name="Picture 4">
            <a:extLst>
              <a:ext uri="{FF2B5EF4-FFF2-40B4-BE49-F238E27FC236}">
                <a16:creationId xmlns:a16="http://schemas.microsoft.com/office/drawing/2014/main" id="{F78B6398-EA26-64B5-0515-E8BEF4C48886}"/>
              </a:ext>
            </a:extLst>
          </p:cNvPr>
          <p:cNvPicPr>
            <a:picLocks noChangeAspect="1"/>
          </p:cNvPicPr>
          <p:nvPr/>
        </p:nvPicPr>
        <p:blipFill>
          <a:blip r:embed="rId2"/>
          <a:stretch>
            <a:fillRect/>
          </a:stretch>
        </p:blipFill>
        <p:spPr>
          <a:xfrm>
            <a:off x="1143000" y="1916832"/>
            <a:ext cx="6858000" cy="4941168"/>
          </a:xfrm>
          <a:prstGeom prst="rect">
            <a:avLst/>
          </a:prstGeom>
        </p:spPr>
      </p:pic>
    </p:spTree>
    <p:extLst>
      <p:ext uri="{BB962C8B-B14F-4D97-AF65-F5344CB8AC3E}">
        <p14:creationId xmlns:p14="http://schemas.microsoft.com/office/powerpoint/2010/main" val="28977856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BC8192-8F3E-7496-36FE-36E5DF004F4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68CD71BD-3E5E-A6E9-C98A-14ACF09F305F}"/>
              </a:ext>
            </a:extLst>
          </p:cNvPr>
          <p:cNvSpPr>
            <a:spLocks noGrp="1"/>
          </p:cNvSpPr>
          <p:nvPr>
            <p:ph sz="quarter" idx="13"/>
          </p:nvPr>
        </p:nvSpPr>
        <p:spPr>
          <a:xfrm>
            <a:off x="0" y="188640"/>
            <a:ext cx="9144000" cy="6408712"/>
          </a:xfrm>
        </p:spPr>
        <p:txBody>
          <a:bodyPr>
            <a:normAutofit/>
          </a:bodyPr>
          <a:lstStyle/>
          <a:p>
            <a:r>
              <a:rPr lang="ar-IQ" dirty="0"/>
              <a:t>أول من اخترع العدسات عند العرب ؟</a:t>
            </a:r>
          </a:p>
          <a:p>
            <a:pPr algn="justLow"/>
            <a:r>
              <a:rPr lang="ar-IQ" dirty="0"/>
              <a:t>الجواب : حسن ابن الهيثم وهو من اول العلماء المسلمين وساعد على اختراع العدسة المكبرة عن طريق فرض عدد كبير من النظريات، فقد كان يعمل  في تأليف العديد من الكتب العلمية واضطر اللى اختراع العدسة المكبرة بعدما ضعف نظره، فأجرى الكثير من التجارب العلمية على الزجاج للقيام بصنه العدسة المكبرة . كما بحث في قوة  التكبير في العدسات مما جعله المبدع</a:t>
            </a:r>
          </a:p>
          <a:p>
            <a:pPr marL="45720" indent="0" algn="justLow">
              <a:buNone/>
            </a:pPr>
            <a:r>
              <a:rPr lang="ar-IQ" dirty="0"/>
              <a:t>   الرائد لفكرة أول نظارة في العالم، </a:t>
            </a:r>
          </a:p>
          <a:p>
            <a:pPr marL="45720" indent="0">
              <a:buNone/>
            </a:pPr>
            <a:r>
              <a:rPr lang="ar-IQ" dirty="0"/>
              <a:t>  والممهد الأول الذي ساعدت بحوثه </a:t>
            </a:r>
          </a:p>
          <a:p>
            <a:pPr marL="45720" indent="0">
              <a:buNone/>
            </a:pPr>
            <a:r>
              <a:rPr lang="ar-IQ" dirty="0"/>
              <a:t>   البصرية على إصلاح عيوب الإبصار </a:t>
            </a:r>
          </a:p>
          <a:p>
            <a:pPr marL="45720" indent="0">
              <a:buNone/>
            </a:pPr>
            <a:r>
              <a:rPr lang="ar-IQ" dirty="0"/>
              <a:t>    في العين وتعديلها.</a:t>
            </a:r>
            <a:endParaRPr lang="en-US" dirty="0"/>
          </a:p>
        </p:txBody>
      </p:sp>
      <p:pic>
        <p:nvPicPr>
          <p:cNvPr id="4" name="Picture 3">
            <a:extLst>
              <a:ext uri="{FF2B5EF4-FFF2-40B4-BE49-F238E27FC236}">
                <a16:creationId xmlns:a16="http://schemas.microsoft.com/office/drawing/2014/main" id="{40FE4149-3B75-845B-BCB1-301EEC1DD8A7}"/>
              </a:ext>
            </a:extLst>
          </p:cNvPr>
          <p:cNvPicPr>
            <a:picLocks noChangeAspect="1"/>
          </p:cNvPicPr>
          <p:nvPr/>
        </p:nvPicPr>
        <p:blipFill>
          <a:blip r:embed="rId2"/>
          <a:stretch>
            <a:fillRect/>
          </a:stretch>
        </p:blipFill>
        <p:spPr>
          <a:xfrm>
            <a:off x="0" y="2996952"/>
            <a:ext cx="4932040" cy="3744416"/>
          </a:xfrm>
          <a:prstGeom prst="rect">
            <a:avLst/>
          </a:prstGeom>
        </p:spPr>
      </p:pic>
    </p:spTree>
    <p:extLst>
      <p:ext uri="{BB962C8B-B14F-4D97-AF65-F5344CB8AC3E}">
        <p14:creationId xmlns:p14="http://schemas.microsoft.com/office/powerpoint/2010/main" val="3244898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4" name="عنصر نائب للمحتوى 3"/>
          <p:cNvSpPr>
            <a:spLocks noGrp="1"/>
          </p:cNvSpPr>
          <p:nvPr>
            <p:ph sz="quarter" idx="13"/>
          </p:nvPr>
        </p:nvSpPr>
        <p:spPr>
          <a:xfrm>
            <a:off x="0" y="0"/>
            <a:ext cx="9144000" cy="6453336"/>
          </a:xfrm>
        </p:spPr>
        <p:txBody>
          <a:bodyPr>
            <a:noAutofit/>
          </a:bodyPr>
          <a:lstStyle/>
          <a:p>
            <a:pPr algn="just" rtl="0"/>
            <a:r>
              <a:rPr lang="en-US" sz="2800" dirty="0">
                <a:latin typeface="Andalus" pitchFamily="18" charset="-78"/>
                <a:cs typeface="Andalus" pitchFamily="18" charset="-78"/>
              </a:rPr>
              <a:t>And the first to coin the name of "microscope" or "microscope small" on the microscope was the German doctor Giovanni Faber  in 1625 to describe the compound microscope of the Italian scientist Galileo  who had been called "the small eye".</a:t>
            </a:r>
          </a:p>
          <a:p>
            <a:pPr algn="just" rtl="0"/>
            <a:r>
              <a:rPr lang="en-US" sz="2800" dirty="0">
                <a:latin typeface="Andalus" pitchFamily="18" charset="-78"/>
                <a:cs typeface="Andalus" pitchFamily="18" charset="-78"/>
              </a:rPr>
              <a:t> Galileo Galilei  (also sometimes cited as compound microscope inventor) seems to have found after 1610 that he could close focus his telescope to view small objects and</a:t>
            </a:r>
            <a:r>
              <a:rPr lang="ar-IQ" sz="2800" dirty="0">
                <a:latin typeface="Andalus" pitchFamily="18" charset="-78"/>
                <a:cs typeface="Andalus" pitchFamily="18" charset="-78"/>
              </a:rPr>
              <a:t>  </a:t>
            </a:r>
            <a:r>
              <a:rPr lang="en-US" sz="2800" dirty="0">
                <a:latin typeface="Andalus" pitchFamily="18" charset="-78"/>
                <a:cs typeface="Andalus" pitchFamily="18" charset="-78"/>
              </a:rPr>
              <a:t>far away ships, after seeing a compound microscope built by </a:t>
            </a:r>
            <a:r>
              <a:rPr lang="en-US" sz="2800" dirty="0" err="1">
                <a:latin typeface="Andalus" pitchFamily="18" charset="-78"/>
                <a:cs typeface="Andalus" pitchFamily="18" charset="-78"/>
              </a:rPr>
              <a:t>Drebbel</a:t>
            </a:r>
            <a:r>
              <a:rPr lang="en-US" sz="2800" dirty="0">
                <a:latin typeface="Andalus" pitchFamily="18" charset="-78"/>
                <a:cs typeface="Andalus" pitchFamily="18" charset="-78"/>
              </a:rPr>
              <a:t> exhibited in Rome in 1624, built his own improved version.</a:t>
            </a:r>
            <a:r>
              <a:rPr lang="en-US" sz="2800" baseline="30000" dirty="0">
                <a:latin typeface="Andalus" pitchFamily="18" charset="-78"/>
                <a:cs typeface="Andalus" pitchFamily="18" charset="-78"/>
              </a:rPr>
              <a:t> </a:t>
            </a:r>
            <a:r>
              <a:rPr lang="en-US" sz="2800" dirty="0">
                <a:latin typeface="Andalus" pitchFamily="18" charset="-78"/>
                <a:cs typeface="Andalus" pitchFamily="18" charset="-78"/>
              </a:rPr>
              <a:t> </a:t>
            </a:r>
            <a:endParaRPr lang="ar-IQ" sz="2800" dirty="0">
              <a:latin typeface="Andalus" pitchFamily="18" charset="-78"/>
              <a:cs typeface="Andalus" pitchFamily="18" charset="-78"/>
            </a:endParaRPr>
          </a:p>
        </p:txBody>
      </p:sp>
    </p:spTree>
    <p:extLst>
      <p:ext uri="{BB962C8B-B14F-4D97-AF65-F5344CB8AC3E}">
        <p14:creationId xmlns:p14="http://schemas.microsoft.com/office/powerpoint/2010/main" val="465571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793289" y="5733256"/>
            <a:ext cx="6512511" cy="864096"/>
          </a:xfrm>
        </p:spPr>
        <p:txBody>
          <a:bodyPr/>
          <a:lstStyle/>
          <a:p>
            <a:r>
              <a:rPr lang="en-US" dirty="0" err="1"/>
              <a:t>Gallilo</a:t>
            </a:r>
            <a:r>
              <a:rPr lang="en-US" dirty="0"/>
              <a:t>  microscope</a:t>
            </a:r>
            <a:endParaRPr lang="ar-IQ" dirty="0"/>
          </a:p>
        </p:txBody>
      </p:sp>
      <p:sp>
        <p:nvSpPr>
          <p:cNvPr id="3" name="عنصر نائب للمحتوى 2"/>
          <p:cNvSpPr>
            <a:spLocks noGrp="1"/>
          </p:cNvSpPr>
          <p:nvPr>
            <p:ph sz="quarter" idx="13"/>
          </p:nvPr>
        </p:nvSpPr>
        <p:spPr/>
        <p:txBody>
          <a:bodyPr/>
          <a:lstStyle/>
          <a:p>
            <a:endParaRPr lang="ar-IQ"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16632"/>
            <a:ext cx="9144000" cy="56886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386103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dirty="0"/>
          </a:p>
        </p:txBody>
      </p:sp>
      <p:sp>
        <p:nvSpPr>
          <p:cNvPr id="3" name="عنصر نائب للمحتوى 2"/>
          <p:cNvSpPr>
            <a:spLocks noGrp="1"/>
          </p:cNvSpPr>
          <p:nvPr>
            <p:ph sz="quarter" idx="13"/>
          </p:nvPr>
        </p:nvSpPr>
        <p:spPr>
          <a:xfrm>
            <a:off x="0" y="260649"/>
            <a:ext cx="7308304" cy="1963108"/>
          </a:xfrm>
        </p:spPr>
        <p:txBody>
          <a:bodyPr/>
          <a:lstStyle/>
          <a:p>
            <a:pPr algn="l" rtl="0"/>
            <a:r>
              <a:rPr lang="en-US" sz="2800" dirty="0">
                <a:latin typeface="Andalus" pitchFamily="18" charset="-78"/>
                <a:cs typeface="Andalus" pitchFamily="18" charset="-78"/>
              </a:rPr>
              <a:t>there are Microscopes from the eighteenth century at the Louvre  Museum of Arts and Crafts, Paris</a:t>
            </a:r>
          </a:p>
          <a:p>
            <a:endParaRPr lang="ar-IQ"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48074" y="1268760"/>
            <a:ext cx="5495926" cy="5589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949249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F96B04-0379-EB1C-6409-7CA78FC72E75}"/>
              </a:ext>
            </a:extLst>
          </p:cNvPr>
          <p:cNvSpPr>
            <a:spLocks noGrp="1"/>
          </p:cNvSpPr>
          <p:nvPr>
            <p:ph type="title"/>
          </p:nvPr>
        </p:nvSpPr>
        <p:spPr>
          <a:xfrm>
            <a:off x="1793289" y="116632"/>
            <a:ext cx="6512511" cy="720080"/>
          </a:xfrm>
        </p:spPr>
        <p:txBody>
          <a:bodyPr/>
          <a:lstStyle/>
          <a:p>
            <a:endParaRPr lang="en-US" dirty="0"/>
          </a:p>
        </p:txBody>
      </p:sp>
      <p:sp>
        <p:nvSpPr>
          <p:cNvPr id="3" name="Content Placeholder 2">
            <a:extLst>
              <a:ext uri="{FF2B5EF4-FFF2-40B4-BE49-F238E27FC236}">
                <a16:creationId xmlns:a16="http://schemas.microsoft.com/office/drawing/2014/main" id="{EBD6AF98-6F39-16D3-3587-8351BE3EA754}"/>
              </a:ext>
            </a:extLst>
          </p:cNvPr>
          <p:cNvSpPr>
            <a:spLocks noGrp="1"/>
          </p:cNvSpPr>
          <p:nvPr>
            <p:ph sz="quarter" idx="13"/>
          </p:nvPr>
        </p:nvSpPr>
        <p:spPr>
          <a:xfrm>
            <a:off x="179512" y="260648"/>
            <a:ext cx="8784976" cy="5904656"/>
          </a:xfrm>
        </p:spPr>
        <p:txBody>
          <a:bodyPr>
            <a:normAutofit/>
          </a:bodyPr>
          <a:lstStyle/>
          <a:p>
            <a:pPr algn="l" rtl="0"/>
            <a:r>
              <a:rPr lang="en-US" sz="2800" dirty="0"/>
              <a:t>In 1878, Ernst Abbe, a German Physicist and Optical Scientist, developed a mathematical theory relating wavelength with image resolution. He was the first to develop and use water and oil immersion lenses.</a:t>
            </a:r>
          </a:p>
          <a:p>
            <a:pPr algn="l" rtl="0"/>
            <a:r>
              <a:rPr lang="en-US" sz="2800" dirty="0"/>
              <a:t>In 1932, Frits Zernike invented the phase-contrast microscope.</a:t>
            </a:r>
          </a:p>
          <a:p>
            <a:pPr algn="l" rtl="0"/>
            <a:r>
              <a:rPr lang="en-US" sz="2800" dirty="0"/>
              <a:t> In 1938, Max Knoll and Ernst Ruska invented the first electron microscope. It was a transmission electron microscope (TEM). It used a beam of an electron instead of light to make an enlarged image. </a:t>
            </a:r>
          </a:p>
        </p:txBody>
      </p:sp>
    </p:spTree>
    <p:extLst>
      <p:ext uri="{BB962C8B-B14F-4D97-AF65-F5344CB8AC3E}">
        <p14:creationId xmlns:p14="http://schemas.microsoft.com/office/powerpoint/2010/main" val="26247932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E53EAB-AF8D-F8E1-16EF-CBE4B6059AEC}"/>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2C4A801A-A940-685D-BACE-B9A83D9B09F6}"/>
              </a:ext>
            </a:extLst>
          </p:cNvPr>
          <p:cNvSpPr>
            <a:spLocks noGrp="1"/>
          </p:cNvSpPr>
          <p:nvPr>
            <p:ph sz="quarter" idx="13"/>
          </p:nvPr>
        </p:nvSpPr>
        <p:spPr>
          <a:xfrm>
            <a:off x="179512" y="404664"/>
            <a:ext cx="8280920" cy="6048672"/>
          </a:xfrm>
        </p:spPr>
        <p:txBody>
          <a:bodyPr>
            <a:normAutofit/>
          </a:bodyPr>
          <a:lstStyle/>
          <a:p>
            <a:pPr algn="l" rtl="0"/>
            <a:r>
              <a:rPr lang="en-US" sz="2400" dirty="0"/>
              <a:t>In early 1940, Russian physicist Sergey Y. Sokolov developed concept of ultrasound microscope. But, only in 1970, its working model was developed in America. </a:t>
            </a:r>
          </a:p>
          <a:p>
            <a:pPr algn="l" rtl="0"/>
            <a:r>
              <a:rPr lang="en-US" sz="2400" dirty="0"/>
              <a:t>In 1942, Ernst Ruska improved TEM into a scanning electron microscope (SEM). In this type, electron beams are passed across the specimen instead of passing through it as in TEM.</a:t>
            </a:r>
          </a:p>
          <a:p>
            <a:pPr algn="l" rtl="0"/>
            <a:r>
              <a:rPr lang="en-US" sz="2400" dirty="0"/>
              <a:t>In 1951, British physicists William Nixon and Ellis </a:t>
            </a:r>
            <a:r>
              <a:rPr lang="en-US" sz="2400" dirty="0" err="1"/>
              <a:t>Coslett</a:t>
            </a:r>
            <a:r>
              <a:rPr lang="en-US" sz="2400" dirty="0"/>
              <a:t> invented X-ray microscope. </a:t>
            </a:r>
          </a:p>
          <a:p>
            <a:pPr algn="l" rtl="0"/>
            <a:r>
              <a:rPr lang="en-US" sz="2400" dirty="0"/>
              <a:t>In 1981, Gerd Binnig and Heinrich Rohrer invented the scanning tunneling microscope. This allowed us to get the 3-D image of an object.</a:t>
            </a:r>
          </a:p>
        </p:txBody>
      </p:sp>
    </p:spTree>
    <p:extLst>
      <p:ext uri="{BB962C8B-B14F-4D97-AF65-F5344CB8AC3E}">
        <p14:creationId xmlns:p14="http://schemas.microsoft.com/office/powerpoint/2010/main" val="40395908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403649" y="188640"/>
            <a:ext cx="6902152" cy="936104"/>
          </a:xfrm>
        </p:spPr>
        <p:txBody>
          <a:bodyPr/>
          <a:lstStyle/>
          <a:p>
            <a:pPr algn="l" rtl="0"/>
            <a:r>
              <a:rPr lang="en-US" dirty="0"/>
              <a:t>Types of microscopes </a:t>
            </a:r>
            <a:endParaRPr lang="ar-IQ" dirty="0"/>
          </a:p>
        </p:txBody>
      </p:sp>
      <p:sp>
        <p:nvSpPr>
          <p:cNvPr id="3" name="عنصر نائب للمحتوى 2"/>
          <p:cNvSpPr>
            <a:spLocks noGrp="1"/>
          </p:cNvSpPr>
          <p:nvPr>
            <p:ph sz="quarter" idx="13"/>
          </p:nvPr>
        </p:nvSpPr>
        <p:spPr>
          <a:xfrm>
            <a:off x="0" y="1196752"/>
            <a:ext cx="9036496" cy="5661248"/>
          </a:xfrm>
        </p:spPr>
        <p:txBody>
          <a:bodyPr>
            <a:noAutofit/>
          </a:bodyPr>
          <a:lstStyle/>
          <a:p>
            <a:pPr algn="just" rtl="0"/>
            <a:r>
              <a:rPr lang="en-US" sz="2800" dirty="0">
                <a:latin typeface="Andalus" pitchFamily="18" charset="-78"/>
                <a:cs typeface="Andalus" pitchFamily="18" charset="-78"/>
              </a:rPr>
              <a:t>There are many types of microscopes, and they may be grouped in different ways. One way is to describe the way the instruments interact with a sample to create images, either by sending a beam of light or electrons to a sample in its optical path, or by scanning across, and a short distance from the surface of a sample using a probe. The most common microscope (and the first to be invented) is the optical microscope, which uses light  to pass through a sample to produce an image. Other major types of microscopes are the fluorescence microscope, the electron microscope  (both the transmission electron microscope  and the scanning electron microscope).</a:t>
            </a:r>
            <a:endParaRPr lang="ar-IQ" sz="2800" dirty="0">
              <a:latin typeface="Andalus" pitchFamily="18" charset="-78"/>
              <a:cs typeface="Andalus" pitchFamily="18" charset="-78"/>
            </a:endParaRPr>
          </a:p>
        </p:txBody>
      </p:sp>
    </p:spTree>
    <p:extLst>
      <p:ext uri="{BB962C8B-B14F-4D97-AF65-F5344CB8AC3E}">
        <p14:creationId xmlns:p14="http://schemas.microsoft.com/office/powerpoint/2010/main" val="24111513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sz="quarter" idx="13"/>
          </p:nvPr>
        </p:nvSpPr>
        <p:spPr>
          <a:xfrm>
            <a:off x="0" y="0"/>
            <a:ext cx="4932040" cy="6858000"/>
          </a:xfrm>
        </p:spPr>
        <p:txBody>
          <a:bodyPr>
            <a:normAutofit fontScale="62500" lnSpcReduction="20000"/>
          </a:bodyPr>
          <a:lstStyle/>
          <a:p>
            <a:endParaRPr lang="ar-IQ" sz="3200" dirty="0"/>
          </a:p>
          <a:p>
            <a:pPr algn="just" rtl="0"/>
            <a:r>
              <a:rPr lang="en-US" sz="3600" dirty="0">
                <a:latin typeface="Andalus" pitchFamily="18" charset="-78"/>
                <a:cs typeface="Andalus" pitchFamily="18" charset="-78"/>
              </a:rPr>
              <a:t>Types of microscopes and their uses </a:t>
            </a:r>
            <a:br>
              <a:rPr lang="en-US" sz="3600" dirty="0">
                <a:latin typeface="Andalus" pitchFamily="18" charset="-78"/>
                <a:cs typeface="Andalus" pitchFamily="18" charset="-78"/>
              </a:rPr>
            </a:br>
            <a:br>
              <a:rPr lang="en-US" sz="3600" dirty="0">
                <a:latin typeface="Andalus" pitchFamily="18" charset="-78"/>
                <a:cs typeface="Andalus" pitchFamily="18" charset="-78"/>
              </a:rPr>
            </a:br>
            <a:r>
              <a:rPr lang="en-US" sz="3600" dirty="0">
                <a:latin typeface="Andalus" pitchFamily="18" charset="-78"/>
                <a:cs typeface="Andalus" pitchFamily="18" charset="-78"/>
              </a:rPr>
              <a:t>Optical microscopes (light microscope) : Uses optical microscope light and a set of lenses to enlarge the sample; where is one of the most common types of microscopes widespread and simplest, as it is low cost , making it ideal for use in education, medical field, and for the amateur also, it has advantages that it provides the ability to monitor cell activities Live, such as: movement, division , and absorption of food. Simple microscope is a type of optical microscope, and it is a microscope that consists of only one lens.</a:t>
            </a:r>
          </a:p>
          <a:p>
            <a:pPr algn="just" rtl="0"/>
            <a:r>
              <a:rPr lang="en-US" sz="3600" dirty="0">
                <a:latin typeface="Andalus" pitchFamily="18" charset="-78"/>
                <a:cs typeface="Andalus" pitchFamily="18" charset="-78"/>
              </a:rPr>
              <a:t>it is simple and can be used to observe living cells and microorganisms. </a:t>
            </a:r>
            <a:endParaRPr lang="ar-IQ" dirty="0">
              <a:latin typeface="Andalus" pitchFamily="18" charset="-78"/>
              <a:cs typeface="Andalus" pitchFamily="18" charset="-78"/>
            </a:endParaRPr>
          </a:p>
        </p:txBody>
      </p:sp>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64088" y="620688"/>
            <a:ext cx="3779912" cy="6237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596567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0CA224-BF3B-4429-2587-48E362AEC8AE}"/>
            </a:ext>
          </a:extLst>
        </p:cNvPr>
        <p:cNvGrpSpPr/>
        <p:nvPr/>
      </p:nvGrpSpPr>
      <p:grpSpPr>
        <a:xfrm>
          <a:off x="0" y="0"/>
          <a:ext cx="0" cy="0"/>
          <a:chOff x="0" y="0"/>
          <a:chExt cx="0" cy="0"/>
        </a:xfrm>
      </p:grpSpPr>
      <p:sp>
        <p:nvSpPr>
          <p:cNvPr id="2" name="عنوان 1">
            <a:extLst>
              <a:ext uri="{FF2B5EF4-FFF2-40B4-BE49-F238E27FC236}">
                <a16:creationId xmlns:a16="http://schemas.microsoft.com/office/drawing/2014/main" id="{35FBE7FB-9B3B-E444-45D8-770947E63CDA}"/>
              </a:ext>
            </a:extLst>
          </p:cNvPr>
          <p:cNvSpPr>
            <a:spLocks noGrp="1"/>
          </p:cNvSpPr>
          <p:nvPr>
            <p:ph type="title"/>
          </p:nvPr>
        </p:nvSpPr>
        <p:spPr/>
        <p:txBody>
          <a:bodyPr/>
          <a:lstStyle/>
          <a:p>
            <a:endParaRPr lang="ar-IQ"/>
          </a:p>
        </p:txBody>
      </p:sp>
      <p:sp>
        <p:nvSpPr>
          <p:cNvPr id="3" name="عنصر نائب للمحتوى 2">
            <a:extLst>
              <a:ext uri="{FF2B5EF4-FFF2-40B4-BE49-F238E27FC236}">
                <a16:creationId xmlns:a16="http://schemas.microsoft.com/office/drawing/2014/main" id="{28D50926-7697-BE7C-C166-7FAE50DF2394}"/>
              </a:ext>
            </a:extLst>
          </p:cNvPr>
          <p:cNvSpPr>
            <a:spLocks noGrp="1"/>
          </p:cNvSpPr>
          <p:nvPr>
            <p:ph sz="quarter" idx="13"/>
          </p:nvPr>
        </p:nvSpPr>
        <p:spPr>
          <a:xfrm>
            <a:off x="0" y="743374"/>
            <a:ext cx="5688632" cy="5217760"/>
          </a:xfrm>
        </p:spPr>
        <p:txBody>
          <a:bodyPr>
            <a:noAutofit/>
          </a:bodyPr>
          <a:lstStyle/>
          <a:p>
            <a:pPr algn="just" rtl="0"/>
            <a:r>
              <a:rPr lang="en-US" sz="2400" dirty="0">
                <a:latin typeface="Andalus" pitchFamily="18" charset="-78"/>
                <a:cs typeface="Andalus" pitchFamily="18" charset="-78"/>
              </a:rPr>
              <a:t>Compound optical microscope</a:t>
            </a:r>
            <a:br>
              <a:rPr lang="en-US" sz="2400" dirty="0">
                <a:latin typeface="Andalus" pitchFamily="18" charset="-78"/>
                <a:cs typeface="Andalus" pitchFamily="18" charset="-78"/>
              </a:rPr>
            </a:br>
            <a:br>
              <a:rPr lang="en-US" sz="2400" dirty="0">
                <a:latin typeface="Andalus" pitchFamily="18" charset="-78"/>
                <a:cs typeface="Andalus" pitchFamily="18" charset="-78"/>
              </a:rPr>
            </a:br>
            <a:r>
              <a:rPr lang="en-US" sz="2400" dirty="0">
                <a:latin typeface="Andalus" pitchFamily="18" charset="-78"/>
                <a:cs typeface="Andalus" pitchFamily="18" charset="-78"/>
              </a:rPr>
              <a:t>microscopes consist of an ocular lens through which the sample to be studied, and an objective lens, is called this name because it is close to the object Enlarging it, as for the modern complex microscopes, they are more complicated, and they consist of an eye lens and 2-4 objective objects in addition to a light bulb, or a mirror that directs light towards the transparent glass slide over which the sample is place</a:t>
            </a:r>
            <a:br>
              <a:rPr lang="en-US" sz="2400" dirty="0">
                <a:latin typeface="Andalus" pitchFamily="18" charset="-78"/>
                <a:cs typeface="Andalus" pitchFamily="18" charset="-78"/>
              </a:rPr>
            </a:br>
            <a:br>
              <a:rPr lang="en-US" sz="2400" dirty="0">
                <a:latin typeface="Andalus" pitchFamily="18" charset="-78"/>
                <a:cs typeface="Andalus" pitchFamily="18" charset="-78"/>
              </a:rPr>
            </a:br>
            <a:endParaRPr lang="ar-IQ" sz="2400" dirty="0">
              <a:latin typeface="Andalus" pitchFamily="18" charset="-78"/>
              <a:cs typeface="Andalus" pitchFamily="18" charset="-78"/>
            </a:endParaRPr>
          </a:p>
        </p:txBody>
      </p:sp>
      <p:pic>
        <p:nvPicPr>
          <p:cNvPr id="2050" name="Picture 2">
            <a:extLst>
              <a:ext uri="{FF2B5EF4-FFF2-40B4-BE49-F238E27FC236}">
                <a16:creationId xmlns:a16="http://schemas.microsoft.com/office/drawing/2014/main" id="{64F2BC9D-FB58-3447-2355-22FB3F800E1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91444" y="836712"/>
            <a:ext cx="3276600" cy="52565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037036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C2BDF5-A8C5-8C3C-A3D2-FA4EA06537A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628A5289-14C0-078B-495A-FD5FFFB9D312}"/>
              </a:ext>
            </a:extLst>
          </p:cNvPr>
          <p:cNvSpPr>
            <a:spLocks noGrp="1"/>
          </p:cNvSpPr>
          <p:nvPr>
            <p:ph sz="quarter" idx="13"/>
          </p:nvPr>
        </p:nvSpPr>
        <p:spPr>
          <a:xfrm>
            <a:off x="0" y="116632"/>
            <a:ext cx="9036496" cy="6264696"/>
          </a:xfrm>
        </p:spPr>
        <p:txBody>
          <a:bodyPr/>
          <a:lstStyle/>
          <a:p>
            <a:pPr algn="l" rtl="0"/>
            <a:r>
              <a:rPr lang="en-US" dirty="0"/>
              <a:t>Dark Field Microscopy uses dark-ground microscopes. The reflected light is used, instead of transmitted light, to form a magnified image. it is used to observe very thin specimens and motility of flagella and cilia.</a:t>
            </a:r>
          </a:p>
          <a:p>
            <a:pPr algn="l" rtl="0"/>
            <a:endParaRPr lang="en-US" dirty="0"/>
          </a:p>
          <a:p>
            <a:pPr algn="l" rtl="0"/>
            <a:endParaRPr lang="en-US" dirty="0"/>
          </a:p>
          <a:p>
            <a:pPr marL="45720" indent="0" algn="l" rtl="0">
              <a:buNone/>
            </a:pPr>
            <a:endParaRPr lang="en-US" dirty="0"/>
          </a:p>
        </p:txBody>
      </p:sp>
      <p:pic>
        <p:nvPicPr>
          <p:cNvPr id="5" name="Picture 4">
            <a:extLst>
              <a:ext uri="{FF2B5EF4-FFF2-40B4-BE49-F238E27FC236}">
                <a16:creationId xmlns:a16="http://schemas.microsoft.com/office/drawing/2014/main" id="{29E96235-3B8E-E34A-3D82-7FF7B8DD507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700808"/>
            <a:ext cx="9144000" cy="5256584"/>
          </a:xfrm>
          <a:prstGeom prst="rect">
            <a:avLst/>
          </a:prstGeom>
        </p:spPr>
      </p:pic>
    </p:spTree>
    <p:extLst>
      <p:ext uri="{BB962C8B-B14F-4D97-AF65-F5344CB8AC3E}">
        <p14:creationId xmlns:p14="http://schemas.microsoft.com/office/powerpoint/2010/main" val="40355808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AC0C39-A8A2-9BE6-133A-563AF8599DCB}"/>
            </a:ext>
          </a:extLst>
        </p:cNvPr>
        <p:cNvGrpSpPr/>
        <p:nvPr/>
      </p:nvGrpSpPr>
      <p:grpSpPr>
        <a:xfrm>
          <a:off x="0" y="0"/>
          <a:ext cx="0" cy="0"/>
          <a:chOff x="0" y="0"/>
          <a:chExt cx="0" cy="0"/>
        </a:xfrm>
      </p:grpSpPr>
      <p:sp>
        <p:nvSpPr>
          <p:cNvPr id="2" name="عنوان 1">
            <a:extLst>
              <a:ext uri="{FF2B5EF4-FFF2-40B4-BE49-F238E27FC236}">
                <a16:creationId xmlns:a16="http://schemas.microsoft.com/office/drawing/2014/main" id="{62CC6417-5FB4-F7D4-BC17-C7FBAA89CA3A}"/>
              </a:ext>
            </a:extLst>
          </p:cNvPr>
          <p:cNvSpPr>
            <a:spLocks noGrp="1"/>
          </p:cNvSpPr>
          <p:nvPr>
            <p:ph type="title"/>
          </p:nvPr>
        </p:nvSpPr>
        <p:spPr>
          <a:xfrm>
            <a:off x="899593" y="188640"/>
            <a:ext cx="7406208" cy="1008112"/>
          </a:xfrm>
        </p:spPr>
        <p:txBody>
          <a:bodyPr/>
          <a:lstStyle/>
          <a:p>
            <a:pPr algn="l" rtl="0"/>
            <a:r>
              <a:rPr lang="en-US" sz="4800" dirty="0">
                <a:latin typeface="Andalus" pitchFamily="18" charset="-78"/>
                <a:cs typeface="Andalus" pitchFamily="18" charset="-78"/>
              </a:rPr>
              <a:t>Microscope</a:t>
            </a:r>
            <a:r>
              <a:rPr lang="en-US" sz="4800" dirty="0"/>
              <a:t> </a:t>
            </a:r>
            <a:endParaRPr lang="ar-IQ" sz="4800" dirty="0"/>
          </a:p>
        </p:txBody>
      </p:sp>
      <p:sp>
        <p:nvSpPr>
          <p:cNvPr id="3" name="عنصر نائب للمحتوى 2">
            <a:extLst>
              <a:ext uri="{FF2B5EF4-FFF2-40B4-BE49-F238E27FC236}">
                <a16:creationId xmlns:a16="http://schemas.microsoft.com/office/drawing/2014/main" id="{BE028B80-5802-6FE3-AAB2-0B197CE1963C}"/>
              </a:ext>
            </a:extLst>
          </p:cNvPr>
          <p:cNvSpPr>
            <a:spLocks noGrp="1"/>
          </p:cNvSpPr>
          <p:nvPr>
            <p:ph sz="quarter" idx="13"/>
          </p:nvPr>
        </p:nvSpPr>
        <p:spPr>
          <a:xfrm>
            <a:off x="467544" y="1412776"/>
            <a:ext cx="7992888" cy="4464496"/>
          </a:xfrm>
        </p:spPr>
        <p:txBody>
          <a:bodyPr>
            <a:normAutofit/>
          </a:bodyPr>
          <a:lstStyle/>
          <a:p>
            <a:pPr algn="just" rtl="0"/>
            <a:r>
              <a:rPr lang="en-US" sz="3200">
                <a:latin typeface="Andalus" pitchFamily="18" charset="-78"/>
                <a:cs typeface="Andalus" pitchFamily="18" charset="-78"/>
              </a:rPr>
              <a:t>Microscope is </a:t>
            </a:r>
            <a:r>
              <a:rPr lang="en-US" sz="3200" dirty="0">
                <a:latin typeface="Andalus" pitchFamily="18" charset="-78"/>
                <a:cs typeface="Andalus" pitchFamily="18" charset="-78"/>
              </a:rPr>
              <a:t>an instrument  used to see objects that are too small to be seen by the naked eye. </a:t>
            </a:r>
          </a:p>
          <a:p>
            <a:pPr algn="just" rtl="0"/>
            <a:r>
              <a:rPr lang="en-US" sz="3200" dirty="0">
                <a:latin typeface="Andalus" pitchFamily="18" charset="-78"/>
                <a:cs typeface="Andalus" pitchFamily="18" charset="-78"/>
              </a:rPr>
              <a:t>microscopy  is the science  of investigating small objects and structures using such an instrument. </a:t>
            </a:r>
          </a:p>
          <a:p>
            <a:pPr algn="just" rtl="0"/>
            <a:r>
              <a:rPr lang="en-US" sz="3200" dirty="0">
                <a:latin typeface="Andalus" pitchFamily="18" charset="-78"/>
                <a:cs typeface="Andalus" pitchFamily="18" charset="-78"/>
              </a:rPr>
              <a:t>Microscopic means invisible to the eye unless aided by a microscope.</a:t>
            </a:r>
            <a:endParaRPr lang="ar-IQ" sz="3200" dirty="0">
              <a:latin typeface="Andalus" pitchFamily="18" charset="-78"/>
              <a:cs typeface="Andalus" pitchFamily="18" charset="-78"/>
            </a:endParaRPr>
          </a:p>
        </p:txBody>
      </p:sp>
    </p:spTree>
    <p:extLst>
      <p:ext uri="{BB962C8B-B14F-4D97-AF65-F5344CB8AC3E}">
        <p14:creationId xmlns:p14="http://schemas.microsoft.com/office/powerpoint/2010/main" val="14283617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A3D281-CA43-92D3-8C5C-D572885F92AF}"/>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DA59370C-7389-629F-AD3D-6D19A9B9EEFC}"/>
              </a:ext>
            </a:extLst>
          </p:cNvPr>
          <p:cNvPicPr>
            <a:picLocks noGrp="1" noChangeAspect="1"/>
          </p:cNvPicPr>
          <p:nvPr>
            <p:ph sz="quarter" idx="13"/>
          </p:nvPr>
        </p:nvPicPr>
        <p:blipFill>
          <a:blip r:embed="rId2"/>
          <a:stretch>
            <a:fillRect/>
          </a:stretch>
        </p:blipFill>
        <p:spPr>
          <a:xfrm>
            <a:off x="251520" y="260648"/>
            <a:ext cx="8640959" cy="6336704"/>
          </a:xfrm>
          <a:prstGeom prst="rect">
            <a:avLst/>
          </a:prstGeom>
        </p:spPr>
      </p:pic>
    </p:spTree>
    <p:extLst>
      <p:ext uri="{BB962C8B-B14F-4D97-AF65-F5344CB8AC3E}">
        <p14:creationId xmlns:p14="http://schemas.microsoft.com/office/powerpoint/2010/main" val="30845881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BCA0E-CE66-DEC5-198A-3D6D8EAEF78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644E6B17-2633-0E69-2CAB-BD10067F8E13}"/>
              </a:ext>
            </a:extLst>
          </p:cNvPr>
          <p:cNvSpPr>
            <a:spLocks noGrp="1"/>
          </p:cNvSpPr>
          <p:nvPr>
            <p:ph sz="quarter" idx="13"/>
          </p:nvPr>
        </p:nvSpPr>
        <p:spPr>
          <a:xfrm>
            <a:off x="179512" y="188640"/>
            <a:ext cx="8964488" cy="4017600"/>
          </a:xfrm>
        </p:spPr>
        <p:txBody>
          <a:bodyPr/>
          <a:lstStyle/>
          <a:p>
            <a:pPr algn="l" rtl="0"/>
            <a:r>
              <a:rPr lang="en-US" dirty="0"/>
              <a:t>Phase Contrast Microscopy, the phase-contrast microscope is used. It converts phase shifts into differences in intensity of light-producing more contrast images. it is used for observing living cells and cellular structures.</a:t>
            </a:r>
          </a:p>
          <a:p>
            <a:endParaRPr lang="en-US" dirty="0"/>
          </a:p>
          <a:p>
            <a:endParaRPr lang="en-US" dirty="0"/>
          </a:p>
        </p:txBody>
      </p:sp>
      <p:pic>
        <p:nvPicPr>
          <p:cNvPr id="5" name="Picture 4" descr="A diagram of a microscope&#10;&#10;Description automatically generated">
            <a:extLst>
              <a:ext uri="{FF2B5EF4-FFF2-40B4-BE49-F238E27FC236}">
                <a16:creationId xmlns:a16="http://schemas.microsoft.com/office/drawing/2014/main" id="{F32A81B7-4303-3A1F-2FFE-EA1A0BAC8D4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872916"/>
            <a:ext cx="9144000" cy="4796444"/>
          </a:xfrm>
          <a:prstGeom prst="rect">
            <a:avLst/>
          </a:prstGeom>
        </p:spPr>
      </p:pic>
    </p:spTree>
    <p:extLst>
      <p:ext uri="{BB962C8B-B14F-4D97-AF65-F5344CB8AC3E}">
        <p14:creationId xmlns:p14="http://schemas.microsoft.com/office/powerpoint/2010/main" val="37871039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C294D0-C575-297E-3A2D-93E437CEDB9C}"/>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CF5DA604-AB08-68A3-39E7-AD578687ACD1}"/>
              </a:ext>
            </a:extLst>
          </p:cNvPr>
          <p:cNvPicPr>
            <a:picLocks noGrp="1" noChangeAspect="1"/>
          </p:cNvPicPr>
          <p:nvPr>
            <p:ph sz="quarter" idx="13"/>
          </p:nvPr>
        </p:nvPicPr>
        <p:blipFill>
          <a:blip r:embed="rId2"/>
          <a:stretch>
            <a:fillRect/>
          </a:stretch>
        </p:blipFill>
        <p:spPr>
          <a:xfrm>
            <a:off x="0" y="28258"/>
            <a:ext cx="9144000" cy="6829742"/>
          </a:xfrm>
          <a:prstGeom prst="rect">
            <a:avLst/>
          </a:prstGeom>
        </p:spPr>
      </p:pic>
    </p:spTree>
    <p:extLst>
      <p:ext uri="{BB962C8B-B14F-4D97-AF65-F5344CB8AC3E}">
        <p14:creationId xmlns:p14="http://schemas.microsoft.com/office/powerpoint/2010/main" val="35251829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sz="quarter" idx="13"/>
          </p:nvPr>
        </p:nvSpPr>
        <p:spPr>
          <a:xfrm>
            <a:off x="467544" y="731520"/>
            <a:ext cx="4896544" cy="5793824"/>
          </a:xfrm>
        </p:spPr>
        <p:txBody>
          <a:bodyPr>
            <a:normAutofit lnSpcReduction="10000"/>
          </a:bodyPr>
          <a:lstStyle/>
          <a:p>
            <a:pPr algn="just" rtl="0"/>
            <a:r>
              <a:rPr lang="en-US" sz="2400" dirty="0">
                <a:latin typeface="Andalus" pitchFamily="18" charset="-78"/>
                <a:cs typeface="Andalus" pitchFamily="18" charset="-78"/>
              </a:rPr>
              <a:t>Anatomical microscope </a:t>
            </a:r>
          </a:p>
          <a:p>
            <a:pPr algn="just" rtl="0"/>
            <a:r>
              <a:rPr lang="en-US" sz="2400" dirty="0">
                <a:latin typeface="Andalus" pitchFamily="18" charset="-78"/>
                <a:cs typeface="Andalus" pitchFamily="18" charset="-78"/>
              </a:rPr>
              <a:t>Anatomical microscope: The anatomical microscope consists of one or  two eye lenses, and objective lenses, and gives a three-dimensional image of the surface of the sample to be studied and enlarged fifty times or less. Anatomical microscopy is used in anatomy, microscopic surgery, jewelry and watchmaking , digital devices and the study of samples that </a:t>
            </a:r>
            <a:r>
              <a:rPr lang="en-US" sz="2400" dirty="0" err="1">
                <a:latin typeface="Andalus" pitchFamily="18" charset="-78"/>
                <a:cs typeface="Andalus" pitchFamily="18" charset="-78"/>
              </a:rPr>
              <a:t>cann’t</a:t>
            </a:r>
            <a:r>
              <a:rPr lang="en-US" sz="2400" dirty="0">
                <a:latin typeface="Andalus" pitchFamily="18" charset="-78"/>
                <a:cs typeface="Andalus" pitchFamily="18" charset="-78"/>
              </a:rPr>
              <a:t> be seen with the naked eye such as insects and crystals.</a:t>
            </a:r>
            <a:br>
              <a:rPr lang="en-US" sz="2400" dirty="0">
                <a:latin typeface="Andalus" pitchFamily="18" charset="-78"/>
                <a:cs typeface="Andalus" pitchFamily="18" charset="-78"/>
              </a:rPr>
            </a:br>
            <a:br>
              <a:rPr lang="en-US" dirty="0"/>
            </a:br>
            <a:endParaRPr lang="ar-IQ"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44992" y="836712"/>
            <a:ext cx="3519835" cy="4680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979978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sz="quarter" idx="13"/>
          </p:nvPr>
        </p:nvSpPr>
        <p:spPr>
          <a:xfrm>
            <a:off x="0" y="0"/>
            <a:ext cx="4788024" cy="6309320"/>
          </a:xfrm>
        </p:spPr>
        <p:txBody>
          <a:bodyPr>
            <a:noAutofit/>
          </a:bodyPr>
          <a:lstStyle/>
          <a:p>
            <a:pPr algn="just" rtl="0"/>
            <a:endParaRPr lang="en-US" sz="2000" dirty="0">
              <a:latin typeface="Andalus" pitchFamily="18" charset="-78"/>
              <a:cs typeface="Andalus" pitchFamily="18" charset="-78"/>
            </a:endParaRPr>
          </a:p>
          <a:p>
            <a:pPr algn="just" rtl="0"/>
            <a:r>
              <a:rPr lang="en-US" sz="2000" dirty="0">
                <a:latin typeface="Andalus" pitchFamily="18" charset="-78"/>
                <a:cs typeface="Andalus" pitchFamily="18" charset="-78"/>
              </a:rPr>
              <a:t>fluorescence microscope</a:t>
            </a:r>
          </a:p>
          <a:p>
            <a:pPr algn="just" rtl="0"/>
            <a:r>
              <a:rPr lang="en-US" sz="2000" dirty="0">
                <a:latin typeface="Andalus" pitchFamily="18" charset="-78"/>
                <a:cs typeface="Andalus" pitchFamily="18" charset="-78"/>
              </a:rPr>
              <a:t>is a microscopy technique that uses a fluorescent microscope with a UV light source. It is widely used in detecting antigens, antibodies, and other macromolecules.</a:t>
            </a:r>
            <a:endParaRPr lang="ar-IQ" sz="2000" dirty="0">
              <a:latin typeface="Andalus" pitchFamily="18" charset="-78"/>
              <a:cs typeface="Andalus" pitchFamily="18" charset="-78"/>
            </a:endParaRP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6056" y="620688"/>
            <a:ext cx="3888432" cy="5832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756329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A590AB-7543-777E-3979-AFDC68B4A01D}"/>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C51C1DEA-9826-F894-2DD2-74F4C14398F3}"/>
              </a:ext>
            </a:extLst>
          </p:cNvPr>
          <p:cNvPicPr>
            <a:picLocks noGrp="1" noChangeAspect="1"/>
          </p:cNvPicPr>
          <p:nvPr>
            <p:ph sz="quarter" idx="13"/>
          </p:nvPr>
        </p:nvPicPr>
        <p:blipFill>
          <a:blip r:embed="rId2"/>
          <a:stretch>
            <a:fillRect/>
          </a:stretch>
        </p:blipFill>
        <p:spPr>
          <a:xfrm>
            <a:off x="179512" y="260648"/>
            <a:ext cx="8784976" cy="6336704"/>
          </a:xfrm>
          <a:prstGeom prst="rect">
            <a:avLst/>
          </a:prstGeom>
        </p:spPr>
      </p:pic>
    </p:spTree>
    <p:extLst>
      <p:ext uri="{BB962C8B-B14F-4D97-AF65-F5344CB8AC3E}">
        <p14:creationId xmlns:p14="http://schemas.microsoft.com/office/powerpoint/2010/main" val="10073020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793289" y="6093296"/>
            <a:ext cx="6512511" cy="504056"/>
          </a:xfrm>
        </p:spPr>
        <p:txBody>
          <a:bodyPr/>
          <a:lstStyle/>
          <a:p>
            <a:endParaRPr lang="ar-IQ" dirty="0"/>
          </a:p>
        </p:txBody>
      </p:sp>
      <p:sp>
        <p:nvSpPr>
          <p:cNvPr id="3" name="عنصر نائب للمحتوى 2"/>
          <p:cNvSpPr>
            <a:spLocks noGrp="1"/>
          </p:cNvSpPr>
          <p:nvPr>
            <p:ph sz="quarter" idx="13"/>
          </p:nvPr>
        </p:nvSpPr>
        <p:spPr>
          <a:xfrm>
            <a:off x="0" y="332656"/>
            <a:ext cx="5148064" cy="6525344"/>
          </a:xfrm>
        </p:spPr>
        <p:txBody>
          <a:bodyPr>
            <a:normAutofit fontScale="85000" lnSpcReduction="20000"/>
          </a:bodyPr>
          <a:lstStyle/>
          <a:p>
            <a:pPr algn="just" rtl="0"/>
            <a:r>
              <a:rPr lang="en-US" sz="2600" dirty="0">
                <a:latin typeface="Andalus" pitchFamily="18" charset="-78"/>
                <a:cs typeface="Andalus" pitchFamily="18" charset="-78"/>
              </a:rPr>
              <a:t>Electron Microscopy is a microscopy technique that uses a beam of electrons to develop a highly magnified image of microscopic samples.</a:t>
            </a:r>
          </a:p>
          <a:p>
            <a:pPr algn="just" rtl="0"/>
            <a:endParaRPr lang="en-US" sz="2600" dirty="0">
              <a:latin typeface="Andalus" pitchFamily="18" charset="-78"/>
              <a:cs typeface="Andalus" pitchFamily="18" charset="-78"/>
            </a:endParaRPr>
          </a:p>
          <a:p>
            <a:pPr algn="just" rtl="0"/>
            <a:r>
              <a:rPr lang="en-US" sz="2600" dirty="0">
                <a:latin typeface="Andalus" pitchFamily="18" charset="-78"/>
                <a:cs typeface="Andalus" pitchFamily="18" charset="-78"/>
              </a:rPr>
              <a:t>- Scanning Probe Microscopy is a microscopy technique that uses a physical probe to scan specimens and form magnified images. This measures the surface features of the specimen. Unlike the Transmission Electron Microscope which uses transmitted electrons, the scanning electron Microscope uses emitted electrons, that can magnify between 1 to 50 million times</a:t>
            </a:r>
          </a:p>
          <a:p>
            <a:pPr algn="just" rtl="0"/>
            <a:endParaRPr lang="en-US" sz="2600" dirty="0">
              <a:latin typeface="Andalus" pitchFamily="18" charset="-78"/>
              <a:cs typeface="Andalus" pitchFamily="18" charset="-78"/>
            </a:endParaRPr>
          </a:p>
          <a:p>
            <a:pPr algn="just" rtl="0"/>
            <a:r>
              <a:rPr lang="en-US" dirty="0"/>
              <a:t>(TEM) The penetrating electron microscope enlarges things up to 200,000times,</a:t>
            </a:r>
            <a:br>
              <a:rPr lang="en-US" dirty="0"/>
            </a:br>
            <a:br>
              <a:rPr lang="en-US" dirty="0"/>
            </a:br>
            <a:br>
              <a:rPr lang="en-US" dirty="0"/>
            </a:br>
            <a:endParaRPr lang="ar-IQ"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64088" y="332656"/>
            <a:ext cx="3600399" cy="5976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034563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7D2FCF-69A9-40CA-F830-AC9283E642A0}"/>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F01EC68E-C087-EA99-A14E-7B46EDE4EAA3}"/>
              </a:ext>
            </a:extLst>
          </p:cNvPr>
          <p:cNvSpPr>
            <a:spLocks noGrp="1"/>
          </p:cNvSpPr>
          <p:nvPr>
            <p:ph sz="quarter" idx="13"/>
          </p:nvPr>
        </p:nvSpPr>
        <p:spPr>
          <a:xfrm>
            <a:off x="107504" y="731520"/>
            <a:ext cx="3456384" cy="5289768"/>
          </a:xfrm>
        </p:spPr>
        <p:txBody>
          <a:bodyPr>
            <a:normAutofit lnSpcReduction="10000"/>
          </a:bodyPr>
          <a:lstStyle/>
          <a:p>
            <a:pPr algn="l" rtl="0"/>
            <a:r>
              <a:rPr lang="en-US" dirty="0"/>
              <a:t>X-ray Microscopy is a microscopy technique that uses soft X-ray radiation to produce a magnified image of the specimen. X-Ray Microscopy is a nondestructive technique that generates images of the internal features of materials using X-rays, allowing for high-resolution imaging and the ability to observe three-dimensional structures.</a:t>
            </a:r>
          </a:p>
        </p:txBody>
      </p:sp>
      <p:pic>
        <p:nvPicPr>
          <p:cNvPr id="4" name="Picture 3">
            <a:extLst>
              <a:ext uri="{FF2B5EF4-FFF2-40B4-BE49-F238E27FC236}">
                <a16:creationId xmlns:a16="http://schemas.microsoft.com/office/drawing/2014/main" id="{66407E1D-95EF-3000-C460-9D449F0F49ED}"/>
              </a:ext>
            </a:extLst>
          </p:cNvPr>
          <p:cNvPicPr>
            <a:picLocks noChangeAspect="1"/>
          </p:cNvPicPr>
          <p:nvPr/>
        </p:nvPicPr>
        <p:blipFill>
          <a:blip r:embed="rId2"/>
          <a:stretch>
            <a:fillRect/>
          </a:stretch>
        </p:blipFill>
        <p:spPr>
          <a:xfrm>
            <a:off x="3563888" y="836712"/>
            <a:ext cx="5472608" cy="5184576"/>
          </a:xfrm>
          <a:prstGeom prst="rect">
            <a:avLst/>
          </a:prstGeom>
        </p:spPr>
      </p:pic>
    </p:spTree>
    <p:extLst>
      <p:ext uri="{BB962C8B-B14F-4D97-AF65-F5344CB8AC3E}">
        <p14:creationId xmlns:p14="http://schemas.microsoft.com/office/powerpoint/2010/main" val="10939383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07505" y="5949280"/>
            <a:ext cx="8712966" cy="648072"/>
          </a:xfrm>
        </p:spPr>
        <p:txBody>
          <a:bodyPr/>
          <a:lstStyle/>
          <a:p>
            <a:r>
              <a:rPr lang="en-US" sz="3600" dirty="0"/>
              <a:t>scanning Electron Microscope images</a:t>
            </a:r>
            <a:endParaRPr lang="ar-IQ" sz="3600" dirty="0"/>
          </a:p>
        </p:txBody>
      </p:sp>
      <p:sp>
        <p:nvSpPr>
          <p:cNvPr id="3" name="عنصر نائب للمحتوى 2"/>
          <p:cNvSpPr>
            <a:spLocks noGrp="1"/>
          </p:cNvSpPr>
          <p:nvPr>
            <p:ph sz="quarter" idx="13"/>
          </p:nvPr>
        </p:nvSpPr>
        <p:spPr/>
        <p:txBody>
          <a:bodyPr/>
          <a:lstStyle/>
          <a:p>
            <a:endParaRPr lang="ar-IQ"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88640"/>
            <a:ext cx="8712967" cy="58326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659893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0" y="6165304"/>
            <a:ext cx="9144000" cy="576064"/>
          </a:xfrm>
        </p:spPr>
        <p:txBody>
          <a:bodyPr/>
          <a:lstStyle/>
          <a:p>
            <a:r>
              <a:rPr lang="en-US" sz="3200" dirty="0"/>
              <a:t>Transmission Electron Microscope images</a:t>
            </a:r>
            <a:endParaRPr lang="ar-IQ" sz="3200" dirty="0"/>
          </a:p>
        </p:txBody>
      </p:sp>
      <p:sp>
        <p:nvSpPr>
          <p:cNvPr id="3" name="عنصر نائب للمحتوى 2"/>
          <p:cNvSpPr>
            <a:spLocks noGrp="1"/>
          </p:cNvSpPr>
          <p:nvPr>
            <p:ph sz="quarter" idx="13"/>
          </p:nvPr>
        </p:nvSpPr>
        <p:spPr/>
        <p:txBody>
          <a:bodyPr/>
          <a:lstStyle/>
          <a:p>
            <a:endParaRPr lang="ar-IQ"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260648"/>
            <a:ext cx="8784975" cy="59046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695814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67544" y="188640"/>
            <a:ext cx="8229600" cy="778098"/>
          </a:xfrm>
        </p:spPr>
        <p:txBody>
          <a:bodyPr/>
          <a:lstStyle/>
          <a:p>
            <a:r>
              <a:rPr lang="en-US" dirty="0">
                <a:latin typeface="Andalus" pitchFamily="18" charset="-78"/>
                <a:cs typeface="Andalus" pitchFamily="18" charset="-78"/>
              </a:rPr>
              <a:t>A brief history of microbiology</a:t>
            </a:r>
          </a:p>
        </p:txBody>
      </p:sp>
      <p:sp>
        <p:nvSpPr>
          <p:cNvPr id="3" name="عنصر نائب للمحتوى 2"/>
          <p:cNvSpPr>
            <a:spLocks noGrp="1"/>
          </p:cNvSpPr>
          <p:nvPr>
            <p:ph sz="quarter" idx="13"/>
          </p:nvPr>
        </p:nvSpPr>
        <p:spPr>
          <a:xfrm>
            <a:off x="107504" y="1196752"/>
            <a:ext cx="8928992" cy="5661248"/>
          </a:xfrm>
        </p:spPr>
        <p:txBody>
          <a:bodyPr>
            <a:normAutofit fontScale="92500" lnSpcReduction="10000"/>
          </a:bodyPr>
          <a:lstStyle/>
          <a:p>
            <a:pPr algn="just" rtl="0"/>
            <a:r>
              <a:rPr lang="en-US" sz="3800" dirty="0">
                <a:latin typeface="Andalus" pitchFamily="18" charset="-78"/>
                <a:cs typeface="Andalus" pitchFamily="18" charset="-78"/>
              </a:rPr>
              <a:t> </a:t>
            </a:r>
            <a:r>
              <a:rPr lang="en-US" sz="3000" dirty="0">
                <a:latin typeface="Andalus" pitchFamily="18" charset="-78"/>
                <a:cs typeface="Andalus" pitchFamily="18" charset="-78"/>
              </a:rPr>
              <a:t>Science cannot be explored without proper tools, and all of these tools on the shelves inside the laboratory have an interesting history, and together we will review the history of one of the most important laboratory tools is the microscope</a:t>
            </a:r>
          </a:p>
          <a:p>
            <a:pPr algn="just" rtl="0"/>
            <a:r>
              <a:rPr lang="en-US" sz="3000" dirty="0">
                <a:latin typeface="Andalus" pitchFamily="18" charset="-78"/>
                <a:cs typeface="Andalus" pitchFamily="18" charset="-78"/>
              </a:rPr>
              <a:t> And we will find that it is wrong to call the microscope an invention, because it is considered a discovery, and the date of discovery of the microscope is related to the discovery of lenses. In fact, the date did not mention exactly where the first lens came from, but the oldest known example of lenses is “Nimrod lens or lens Layard ”, a piece of crystal carved convex, dating back to 750 BC, is found in Assyrian civilization</a:t>
            </a:r>
          </a:p>
          <a:p>
            <a:pPr algn="l" rtl="0"/>
            <a:endParaRPr lang="en-US" sz="4000" dirty="0">
              <a:latin typeface="Andalus" pitchFamily="18" charset="-78"/>
              <a:cs typeface="Andalus" pitchFamily="18" charset="-78"/>
            </a:endParaRPr>
          </a:p>
        </p:txBody>
      </p:sp>
    </p:spTree>
    <p:extLst>
      <p:ext uri="{BB962C8B-B14F-4D97-AF65-F5344CB8AC3E}">
        <p14:creationId xmlns:p14="http://schemas.microsoft.com/office/powerpoint/2010/main" val="24616161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B71193-E002-4AAB-0F0F-5F846A0B81A0}"/>
              </a:ext>
            </a:extLst>
          </p:cNvPr>
          <p:cNvSpPr>
            <a:spLocks noGrp="1"/>
          </p:cNvSpPr>
          <p:nvPr>
            <p:ph type="title"/>
          </p:nvPr>
        </p:nvSpPr>
        <p:spPr>
          <a:xfrm>
            <a:off x="0" y="260648"/>
            <a:ext cx="9143999" cy="720080"/>
          </a:xfrm>
        </p:spPr>
        <p:txBody>
          <a:bodyPr/>
          <a:lstStyle/>
          <a:p>
            <a:r>
              <a:rPr lang="en-US" sz="4000" dirty="0"/>
              <a:t>Digital Microscope (USB microscope)</a:t>
            </a:r>
          </a:p>
        </p:txBody>
      </p:sp>
      <p:sp>
        <p:nvSpPr>
          <p:cNvPr id="3" name="Content Placeholder 2">
            <a:extLst>
              <a:ext uri="{FF2B5EF4-FFF2-40B4-BE49-F238E27FC236}">
                <a16:creationId xmlns:a16="http://schemas.microsoft.com/office/drawing/2014/main" id="{55118950-3F29-B167-0C09-76B890F24362}"/>
              </a:ext>
            </a:extLst>
          </p:cNvPr>
          <p:cNvSpPr>
            <a:spLocks noGrp="1"/>
          </p:cNvSpPr>
          <p:nvPr>
            <p:ph sz="quarter" idx="13"/>
          </p:nvPr>
        </p:nvSpPr>
        <p:spPr>
          <a:xfrm>
            <a:off x="0" y="980728"/>
            <a:ext cx="8964488" cy="4896544"/>
          </a:xfrm>
        </p:spPr>
        <p:txBody>
          <a:bodyPr/>
          <a:lstStyle/>
          <a:p>
            <a:pPr algn="l" rtl="0"/>
            <a:r>
              <a:rPr lang="en-US" dirty="0"/>
              <a:t>They have a digital camera which is the detector and the image output device. The display of the image is done on a computer screen or monitor, defining the microscope’s digital scope.</a:t>
            </a:r>
          </a:p>
        </p:txBody>
      </p:sp>
      <p:pic>
        <p:nvPicPr>
          <p:cNvPr id="4" name="Picture 3">
            <a:extLst>
              <a:ext uri="{FF2B5EF4-FFF2-40B4-BE49-F238E27FC236}">
                <a16:creationId xmlns:a16="http://schemas.microsoft.com/office/drawing/2014/main" id="{351F2EEE-E63D-54D6-2DE7-67CF78F09F96}"/>
              </a:ext>
            </a:extLst>
          </p:cNvPr>
          <p:cNvPicPr>
            <a:picLocks noChangeAspect="1"/>
          </p:cNvPicPr>
          <p:nvPr/>
        </p:nvPicPr>
        <p:blipFill>
          <a:blip r:embed="rId2"/>
          <a:stretch>
            <a:fillRect/>
          </a:stretch>
        </p:blipFill>
        <p:spPr>
          <a:xfrm>
            <a:off x="-24124" y="2314149"/>
            <a:ext cx="4514850" cy="4514850"/>
          </a:xfrm>
          <a:prstGeom prst="rect">
            <a:avLst/>
          </a:prstGeom>
        </p:spPr>
      </p:pic>
      <p:pic>
        <p:nvPicPr>
          <p:cNvPr id="5" name="Picture 4">
            <a:extLst>
              <a:ext uri="{FF2B5EF4-FFF2-40B4-BE49-F238E27FC236}">
                <a16:creationId xmlns:a16="http://schemas.microsoft.com/office/drawing/2014/main" id="{06444787-DF6D-002F-F742-290F517BFEC3}"/>
              </a:ext>
            </a:extLst>
          </p:cNvPr>
          <p:cNvPicPr>
            <a:picLocks noChangeAspect="1"/>
          </p:cNvPicPr>
          <p:nvPr/>
        </p:nvPicPr>
        <p:blipFill>
          <a:blip r:embed="rId3"/>
          <a:stretch>
            <a:fillRect/>
          </a:stretch>
        </p:blipFill>
        <p:spPr>
          <a:xfrm>
            <a:off x="4671056" y="2372149"/>
            <a:ext cx="4514850" cy="4514851"/>
          </a:xfrm>
          <a:prstGeom prst="rect">
            <a:avLst/>
          </a:prstGeom>
        </p:spPr>
      </p:pic>
    </p:spTree>
    <p:extLst>
      <p:ext uri="{BB962C8B-B14F-4D97-AF65-F5344CB8AC3E}">
        <p14:creationId xmlns:p14="http://schemas.microsoft.com/office/powerpoint/2010/main" val="429333737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dirty="0"/>
          </a:p>
        </p:txBody>
      </p:sp>
      <p:sp>
        <p:nvSpPr>
          <p:cNvPr id="3" name="Content Placeholder 2"/>
          <p:cNvSpPr>
            <a:spLocks noGrp="1"/>
          </p:cNvSpPr>
          <p:nvPr>
            <p:ph idx="4294967295"/>
          </p:nvPr>
        </p:nvSpPr>
        <p:spPr>
          <a:xfrm>
            <a:off x="457200" y="1609416"/>
            <a:ext cx="7239000" cy="4846320"/>
          </a:xfrm>
          <a:prstGeom prst="rect">
            <a:avLst/>
          </a:prstGeom>
        </p:spPr>
        <p:txBody>
          <a:bodyPr/>
          <a:lstStyle/>
          <a:p>
            <a:endParaRPr lang="ar-IQ" dirty="0"/>
          </a:p>
        </p:txBody>
      </p:sp>
      <p:sp>
        <p:nvSpPr>
          <p:cNvPr id="35842" name="AutoShape 2" descr="ÙØªÙØ¬Ø© Ø¨Ø­Ø« Ø§ÙØµÙØ± Ø¹Ù âªthank you ÙØªØ­Ø±ÙÙâ¬â"/>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ar-IQ"/>
          </a:p>
        </p:txBody>
      </p:sp>
      <p:pic>
        <p:nvPicPr>
          <p:cNvPr id="35844" name="Picture 4" descr="ØµÙØ±Ø© Ø°Ø§Øª ØµÙØ©"/>
          <p:cNvPicPr>
            <a:picLocks noChangeAspect="1" noChangeArrowheads="1" noCrop="1"/>
          </p:cNvPicPr>
          <p:nvPr/>
        </p:nvPicPr>
        <p:blipFill>
          <a:blip r:embed="rId2"/>
          <a:srcRect/>
          <a:stretch>
            <a:fillRect/>
          </a:stretch>
        </p:blipFill>
        <p:spPr bwMode="auto">
          <a:xfrm>
            <a:off x="107504" y="7937"/>
            <a:ext cx="8968234" cy="6733431"/>
          </a:xfrm>
          <a:prstGeom prst="rect">
            <a:avLst/>
          </a:prstGeom>
          <a:noFill/>
        </p:spPr>
      </p:pic>
    </p:spTree>
    <p:extLst>
      <p:ext uri="{BB962C8B-B14F-4D97-AF65-F5344CB8AC3E}">
        <p14:creationId xmlns:p14="http://schemas.microsoft.com/office/powerpoint/2010/main" val="3960712543"/>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sz="quarter" idx="13"/>
          </p:nvPr>
        </p:nvSpPr>
        <p:spPr>
          <a:xfrm>
            <a:off x="0" y="188640"/>
            <a:ext cx="8964488" cy="6480720"/>
          </a:xfrm>
        </p:spPr>
        <p:txBody>
          <a:bodyPr>
            <a:normAutofit/>
          </a:bodyPr>
          <a:lstStyle/>
          <a:p>
            <a:pPr algn="just" rtl="0"/>
            <a:r>
              <a:rPr lang="en-US" sz="3100" dirty="0">
                <a:latin typeface="Andalus" pitchFamily="18" charset="-78"/>
                <a:cs typeface="Andalus" pitchFamily="18" charset="-78"/>
              </a:rPr>
              <a:t>Others say that the lenses used to magnify texts did not</a:t>
            </a:r>
            <a:r>
              <a:rPr lang="en-US" sz="4100" dirty="0">
                <a:latin typeface="Andalus" pitchFamily="18" charset="-78"/>
                <a:cs typeface="Andalus" pitchFamily="18" charset="-78"/>
              </a:rPr>
              <a:t> </a:t>
            </a:r>
            <a:r>
              <a:rPr lang="en-US" sz="3100" dirty="0">
                <a:latin typeface="Andalus" pitchFamily="18" charset="-78"/>
                <a:cs typeface="Andalus" pitchFamily="18" charset="-78"/>
              </a:rPr>
              <a:t>arise until the eleventh century, and</a:t>
            </a:r>
            <a:r>
              <a:rPr lang="en-US" sz="3200" dirty="0">
                <a:latin typeface="Andalus" pitchFamily="18" charset="-78"/>
                <a:cs typeface="Andalus" pitchFamily="18" charset="-78"/>
              </a:rPr>
              <a:t> the ancient sculptors of ancient Middle Eastern civilizations filled glass balls with water to enlarge the sculptures</a:t>
            </a:r>
            <a:r>
              <a:rPr lang="en-US" sz="3100" dirty="0">
                <a:latin typeface="Andalus" pitchFamily="18" charset="-78"/>
                <a:cs typeface="Andalus" pitchFamily="18" charset="-78"/>
              </a:rPr>
              <a:t> </a:t>
            </a:r>
          </a:p>
          <a:p>
            <a:pPr algn="just" rtl="0"/>
            <a:r>
              <a:rPr lang="en-US" sz="3100" dirty="0">
                <a:latin typeface="Andalus" pitchFamily="18" charset="-78"/>
                <a:cs typeface="Andalus" pitchFamily="18" charset="-78"/>
              </a:rPr>
              <a:t>In the 1st Century AD, the Romans invented the glass and used them to magnify objects.</a:t>
            </a:r>
          </a:p>
          <a:p>
            <a:pPr algn="just" rtl="0"/>
            <a:r>
              <a:rPr lang="en-US" sz="3100" dirty="0">
                <a:latin typeface="Andalus" pitchFamily="18" charset="-78"/>
                <a:cs typeface="Andalus" pitchFamily="18" charset="-78"/>
              </a:rPr>
              <a:t>In the early 14th Century AD, </a:t>
            </a:r>
          </a:p>
          <a:p>
            <a:pPr algn="just" rtl="0"/>
            <a:r>
              <a:rPr lang="en-US" sz="3100" dirty="0">
                <a:latin typeface="Andalus" pitchFamily="18" charset="-78"/>
                <a:cs typeface="Andalus" pitchFamily="18" charset="-78"/>
              </a:rPr>
              <a:t>eyeglasses were made </a:t>
            </a:r>
          </a:p>
          <a:p>
            <a:pPr algn="just" rtl="0"/>
            <a:r>
              <a:rPr lang="en-US" sz="3100" dirty="0">
                <a:latin typeface="Andalus" pitchFamily="18" charset="-78"/>
                <a:cs typeface="Andalus" pitchFamily="18" charset="-78"/>
              </a:rPr>
              <a:t>by Italian spectacle makers, </a:t>
            </a:r>
          </a:p>
          <a:p>
            <a:pPr algn="just" rtl="0"/>
            <a:r>
              <a:rPr lang="en-US" sz="3100">
                <a:latin typeface="Andalus" pitchFamily="18" charset="-78"/>
                <a:cs typeface="Andalus" pitchFamily="18" charset="-78"/>
              </a:rPr>
              <a:t>Painter.</a:t>
            </a:r>
            <a:endParaRPr lang="en-US" sz="3100" dirty="0">
              <a:latin typeface="Andalus" pitchFamily="18" charset="-78"/>
              <a:cs typeface="Andalus" pitchFamily="18" charset="-78"/>
            </a:endParaRPr>
          </a:p>
          <a:p>
            <a:pPr algn="just" rtl="0"/>
            <a:endParaRPr lang="ar-IQ" sz="3100" dirty="0">
              <a:latin typeface="Andalus" pitchFamily="18" charset="-78"/>
              <a:cs typeface="Andalus" pitchFamily="18" charset="-78"/>
            </a:endParaRPr>
          </a:p>
        </p:txBody>
      </p:sp>
      <p:pic>
        <p:nvPicPr>
          <p:cNvPr id="4" name="Picture 3">
            <a:extLst>
              <a:ext uri="{FF2B5EF4-FFF2-40B4-BE49-F238E27FC236}">
                <a16:creationId xmlns:a16="http://schemas.microsoft.com/office/drawing/2014/main" id="{8792C39A-CDAD-0C5C-61F4-14846D2AE0E9}"/>
              </a:ext>
            </a:extLst>
          </p:cNvPr>
          <p:cNvPicPr>
            <a:picLocks noChangeAspect="1"/>
          </p:cNvPicPr>
          <p:nvPr/>
        </p:nvPicPr>
        <p:blipFill>
          <a:blip r:embed="rId2"/>
          <a:stretch>
            <a:fillRect/>
          </a:stretch>
        </p:blipFill>
        <p:spPr>
          <a:xfrm>
            <a:off x="5220072" y="3933056"/>
            <a:ext cx="3923928" cy="2924944"/>
          </a:xfrm>
          <a:prstGeom prst="rect">
            <a:avLst/>
          </a:prstGeom>
        </p:spPr>
      </p:pic>
    </p:spTree>
    <p:extLst>
      <p:ext uri="{BB962C8B-B14F-4D97-AF65-F5344CB8AC3E}">
        <p14:creationId xmlns:p14="http://schemas.microsoft.com/office/powerpoint/2010/main" val="37955077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38D8D6-5A17-7B3F-C67A-F874C238BE94}"/>
              </a:ext>
            </a:extLst>
          </p:cNvPr>
          <p:cNvSpPr>
            <a:spLocks noGrp="1"/>
          </p:cNvSpPr>
          <p:nvPr>
            <p:ph type="title"/>
          </p:nvPr>
        </p:nvSpPr>
        <p:spPr>
          <a:xfrm>
            <a:off x="0" y="116632"/>
            <a:ext cx="8892479" cy="5398536"/>
          </a:xfrm>
        </p:spPr>
        <p:txBody>
          <a:bodyPr/>
          <a:lstStyle/>
          <a:p>
            <a:pPr algn="just" rtl="0"/>
            <a:r>
              <a:rPr lang="en-US" sz="3200" dirty="0"/>
              <a:t>Although all these years have passed since the use of lenses, humans did not discover the microscope except in 1590 AD by one of the Dutch optical manufacturers named </a:t>
            </a:r>
            <a:r>
              <a:rPr lang="en-US" sz="3200" dirty="0" err="1"/>
              <a:t>Zakrias</a:t>
            </a:r>
            <a:r>
              <a:rPr lang="en-US" sz="3200" dirty="0"/>
              <a:t> Jansen and his father Hans </a:t>
            </a:r>
            <a:r>
              <a:rPr lang="en-US" sz="3200" dirty="0" err="1"/>
              <a:t>Lippershey</a:t>
            </a:r>
            <a:r>
              <a:rPr lang="en-US" sz="3200" dirty="0"/>
              <a:t> in the city of Middleburg, Holland, It was a simple tube with 2 lenses system and had 9X magnification..</a:t>
            </a:r>
            <a:br>
              <a:rPr lang="en-US" dirty="0"/>
            </a:br>
            <a:endParaRPr lang="en-US" dirty="0"/>
          </a:p>
        </p:txBody>
      </p:sp>
    </p:spTree>
    <p:extLst>
      <p:ext uri="{BB962C8B-B14F-4D97-AF65-F5344CB8AC3E}">
        <p14:creationId xmlns:p14="http://schemas.microsoft.com/office/powerpoint/2010/main" val="26599158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259633" y="5661248"/>
            <a:ext cx="7046168" cy="1008112"/>
          </a:xfrm>
        </p:spPr>
        <p:txBody>
          <a:bodyPr/>
          <a:lstStyle/>
          <a:p>
            <a:r>
              <a:rPr lang="en-US" dirty="0" err="1"/>
              <a:t>Zakrias</a:t>
            </a:r>
            <a:r>
              <a:rPr lang="en-US" dirty="0"/>
              <a:t> Jansen glass</a:t>
            </a:r>
            <a:endParaRPr lang="ar-IQ" dirty="0"/>
          </a:p>
        </p:txBody>
      </p:sp>
      <p:sp>
        <p:nvSpPr>
          <p:cNvPr id="3" name="عنصر نائب للمحتوى 2"/>
          <p:cNvSpPr>
            <a:spLocks noGrp="1"/>
          </p:cNvSpPr>
          <p:nvPr>
            <p:ph sz="quarter" idx="13"/>
          </p:nvPr>
        </p:nvSpPr>
        <p:spPr/>
        <p:txBody>
          <a:bodyPr/>
          <a:lstStyle/>
          <a:p>
            <a:endParaRPr lang="ar-IQ"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16632"/>
            <a:ext cx="8951148" cy="54726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477824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dirty="0"/>
          </a:p>
        </p:txBody>
      </p:sp>
      <p:sp>
        <p:nvSpPr>
          <p:cNvPr id="3" name="عنصر نائب للمحتوى 2"/>
          <p:cNvSpPr>
            <a:spLocks noGrp="1"/>
          </p:cNvSpPr>
          <p:nvPr>
            <p:ph sz="quarter" idx="13"/>
          </p:nvPr>
        </p:nvSpPr>
        <p:spPr>
          <a:xfrm>
            <a:off x="0" y="116632"/>
            <a:ext cx="9144000" cy="6408712"/>
          </a:xfrm>
        </p:spPr>
        <p:txBody>
          <a:bodyPr>
            <a:noAutofit/>
          </a:bodyPr>
          <a:lstStyle/>
          <a:p>
            <a:pPr algn="just" rtl="0"/>
            <a:r>
              <a:rPr lang="en-US" sz="2400" dirty="0">
                <a:latin typeface="Andalus" pitchFamily="18" charset="-78"/>
                <a:cs typeface="Andalus" pitchFamily="18" charset="-78"/>
              </a:rPr>
              <a:t>The biologist Robert Hooke was the first to use the microscope for scientific purposes in 1667 AD, as he modified his design to become closer to the shape we use now, and the model developed revolutionized as he was able to enlarge things 50 times, and he was the first From the description of the plant cell after being examined with this microscope After that there were several developments on the microscope, and at the same time that Hooke was able to describe the flea, and used of "The Cell" in Biology, it’s a glass ball into a convex lens and used it to make a single-lens microscope . </a:t>
            </a:r>
          </a:p>
          <a:p>
            <a:pPr algn="just" rtl="0"/>
            <a:r>
              <a:rPr lang="en-US" sz="2400" dirty="0">
                <a:latin typeface="Andalus" pitchFamily="18" charset="-78"/>
                <a:cs typeface="Andalus" pitchFamily="18" charset="-78"/>
              </a:rPr>
              <a:t> Then came the biggest contribution in this field after that from Anthony van </a:t>
            </a:r>
            <a:r>
              <a:rPr lang="en-US" sz="2400" dirty="0" err="1">
                <a:latin typeface="Andalus" pitchFamily="18" charset="-78"/>
                <a:cs typeface="Andalus" pitchFamily="18" charset="-78"/>
              </a:rPr>
              <a:t>Levenhoek</a:t>
            </a:r>
            <a:r>
              <a:rPr lang="en-US" sz="2400" dirty="0">
                <a:latin typeface="Andalus" pitchFamily="18" charset="-78"/>
                <a:cs typeface="Andalus" pitchFamily="18" charset="-78"/>
              </a:rPr>
              <a:t> Who discovered red blood cells and sperm and helped generalize microscopy as a method of research and study. On1676, Anthony van </a:t>
            </a:r>
            <a:r>
              <a:rPr lang="en-US" sz="2400" dirty="0" err="1">
                <a:latin typeface="Andalus" pitchFamily="18" charset="-78"/>
                <a:cs typeface="Andalus" pitchFamily="18" charset="-78"/>
              </a:rPr>
              <a:t>Levenhoek</a:t>
            </a:r>
            <a:r>
              <a:rPr lang="en-US" sz="2400" dirty="0">
                <a:latin typeface="Andalus" pitchFamily="18" charset="-78"/>
                <a:cs typeface="Andalus" pitchFamily="18" charset="-78"/>
              </a:rPr>
              <a:t>  announced the discovery of microorganisms then he  made a monocular microscope, which could enlarge objects 200 times , he first observed the bacterial cells.  </a:t>
            </a:r>
          </a:p>
        </p:txBody>
      </p:sp>
    </p:spTree>
    <p:extLst>
      <p:ext uri="{BB962C8B-B14F-4D97-AF65-F5344CB8AC3E}">
        <p14:creationId xmlns:p14="http://schemas.microsoft.com/office/powerpoint/2010/main" val="14580979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dirty="0"/>
          </a:p>
        </p:txBody>
      </p:sp>
      <p:sp>
        <p:nvSpPr>
          <p:cNvPr id="3" name="عنصر نائب للمحتوى 2"/>
          <p:cNvSpPr>
            <a:spLocks noGrp="1"/>
          </p:cNvSpPr>
          <p:nvPr>
            <p:ph sz="quarter" idx="13"/>
          </p:nvPr>
        </p:nvSpPr>
        <p:spPr>
          <a:xfrm>
            <a:off x="0" y="332656"/>
            <a:ext cx="9036496" cy="1728192"/>
          </a:xfrm>
        </p:spPr>
        <p:txBody>
          <a:bodyPr>
            <a:normAutofit/>
          </a:bodyPr>
          <a:lstStyle/>
          <a:p>
            <a:pPr algn="l" rtl="0"/>
            <a:r>
              <a:rPr lang="en-US" sz="2800" dirty="0">
                <a:latin typeface="Andalus" pitchFamily="18" charset="-78"/>
                <a:cs typeface="Andalus" pitchFamily="18" charset="-78"/>
              </a:rPr>
              <a:t>Hook microscope, as shown in the drawings of the book "</a:t>
            </a:r>
            <a:r>
              <a:rPr lang="en-US" sz="2800" dirty="0" err="1">
                <a:latin typeface="Andalus" pitchFamily="18" charset="-78"/>
                <a:cs typeface="Andalus" pitchFamily="18" charset="-78"/>
              </a:rPr>
              <a:t>microography</a:t>
            </a:r>
            <a:r>
              <a:rPr lang="en-US" sz="2800" dirty="0">
                <a:latin typeface="Andalus" pitchFamily="18" charset="-78"/>
                <a:cs typeface="Andalus" pitchFamily="18" charset="-78"/>
              </a:rPr>
              <a:t>"</a:t>
            </a:r>
          </a:p>
        </p:txBody>
      </p:sp>
      <p:pic>
        <p:nvPicPr>
          <p:cNvPr id="1028" name="Picture 4" descr="نتيجة بحث الصور عن Hook microscope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1761" y="1369338"/>
            <a:ext cx="6732240" cy="54886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39829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793289" y="5013176"/>
            <a:ext cx="6512511" cy="1224136"/>
          </a:xfrm>
        </p:spPr>
        <p:txBody>
          <a:bodyPr/>
          <a:lstStyle/>
          <a:p>
            <a:endParaRPr lang="ar-IQ" dirty="0"/>
          </a:p>
        </p:txBody>
      </p:sp>
      <p:sp>
        <p:nvSpPr>
          <p:cNvPr id="3" name="عنصر نائب للمحتوى 2"/>
          <p:cNvSpPr>
            <a:spLocks noGrp="1"/>
          </p:cNvSpPr>
          <p:nvPr>
            <p:ph sz="quarter" idx="13"/>
          </p:nvPr>
        </p:nvSpPr>
        <p:spPr/>
        <p:txBody>
          <a:bodyPr/>
          <a:lstStyle/>
          <a:p>
            <a:endParaRPr lang="ar-IQ"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16632"/>
            <a:ext cx="8928992" cy="6552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16173519"/>
      </p:ext>
    </p:extLst>
  </p:cSld>
  <p:clrMapOvr>
    <a:masterClrMapping/>
  </p:clrMapOvr>
</p:sld>
</file>

<file path=ppt/theme/theme1.xml><?xml version="1.0" encoding="utf-8"?>
<a:theme xmlns:a="http://schemas.openxmlformats.org/drawingml/2006/main" name="دفق الهواء">
  <a:themeElements>
    <a:clrScheme name="دفق الهواء">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دفق الهواء">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دفق الهواء">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6610</TotalTime>
  <Words>1643</Words>
  <Application>Microsoft Office PowerPoint</Application>
  <PresentationFormat>On-screen Show (4:3)</PresentationFormat>
  <Paragraphs>60</Paragraphs>
  <Slides>31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31</vt:i4>
      </vt:variant>
    </vt:vector>
  </HeadingPairs>
  <TitlesOfParts>
    <vt:vector size="35" baseType="lpstr">
      <vt:lpstr>Andalus</vt:lpstr>
      <vt:lpstr>Georgia</vt:lpstr>
      <vt:lpstr>Trebuchet MS</vt:lpstr>
      <vt:lpstr>دفق الهواء</vt:lpstr>
      <vt:lpstr>صناعة المجاهر بين الماضي و الحاضر </vt:lpstr>
      <vt:lpstr>Microscope </vt:lpstr>
      <vt:lpstr>A brief history of microbiology</vt:lpstr>
      <vt:lpstr>PowerPoint Presentation</vt:lpstr>
      <vt:lpstr>Although all these years have passed since the use of lenses, humans did not discover the microscope except in 1590 AD by one of the Dutch optical manufacturers named Zakrias Jansen and his father Hans Lippershey in the city of Middleburg, Holland, It was a simple tube with 2 lenses system and had 9X magnification.. </vt:lpstr>
      <vt:lpstr>Zakrias Jansen glass</vt:lpstr>
      <vt:lpstr>PowerPoint Presentation</vt:lpstr>
      <vt:lpstr>PowerPoint Presentation</vt:lpstr>
      <vt:lpstr>PowerPoint Presentation</vt:lpstr>
      <vt:lpstr>PowerPoint Presentation</vt:lpstr>
      <vt:lpstr>PowerPoint Presentation</vt:lpstr>
      <vt:lpstr>Gallilo  microscope</vt:lpstr>
      <vt:lpstr>PowerPoint Presentation</vt:lpstr>
      <vt:lpstr>PowerPoint Presentation</vt:lpstr>
      <vt:lpstr>PowerPoint Presentation</vt:lpstr>
      <vt:lpstr>Types of microscopes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scanning Electron Microscope images</vt:lpstr>
      <vt:lpstr>Transmission Electron Microscope images</vt:lpstr>
      <vt:lpstr>Digital Microscope (USB microscope)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Hp</dc:creator>
  <cp:lastModifiedBy>Jwan</cp:lastModifiedBy>
  <cp:revision>58</cp:revision>
  <dcterms:created xsi:type="dcterms:W3CDTF">2017-10-22T19:26:53Z</dcterms:created>
  <dcterms:modified xsi:type="dcterms:W3CDTF">2025-05-09T12:04:44Z</dcterms:modified>
</cp:coreProperties>
</file>