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61" r:id="rId2"/>
    <p:sldId id="353" r:id="rId3"/>
    <p:sldId id="375" r:id="rId4"/>
    <p:sldId id="376" r:id="rId5"/>
    <p:sldId id="385" r:id="rId6"/>
    <p:sldId id="404" r:id="rId7"/>
    <p:sldId id="405" r:id="rId8"/>
    <p:sldId id="388" r:id="rId9"/>
    <p:sldId id="389" r:id="rId10"/>
    <p:sldId id="390" r:id="rId11"/>
    <p:sldId id="391" r:id="rId12"/>
    <p:sldId id="392" r:id="rId13"/>
    <p:sldId id="393" r:id="rId14"/>
    <p:sldId id="394" r:id="rId15"/>
    <p:sldId id="407" r:id="rId16"/>
    <p:sldId id="408" r:id="rId17"/>
    <p:sldId id="406" r:id="rId18"/>
    <p:sldId id="368" r:id="rId19"/>
    <p:sldId id="371" r:id="rId20"/>
    <p:sldId id="402" r:id="rId21"/>
    <p:sldId id="369" r:id="rId22"/>
    <p:sldId id="370" r:id="rId23"/>
    <p:sldId id="372" r:id="rId24"/>
    <p:sldId id="374" r:id="rId25"/>
    <p:sldId id="360" r:id="rId26"/>
    <p:sldId id="354" r:id="rId27"/>
    <p:sldId id="355" r:id="rId28"/>
    <p:sldId id="356" r:id="rId29"/>
    <p:sldId id="361" r:id="rId30"/>
    <p:sldId id="357" r:id="rId31"/>
    <p:sldId id="307" r:id="rId32"/>
    <p:sldId id="365" r:id="rId33"/>
    <p:sldId id="308" r:id="rId34"/>
    <p:sldId id="380" r:id="rId35"/>
    <p:sldId id="381" r:id="rId36"/>
    <p:sldId id="383" r:id="rId37"/>
    <p:sldId id="409" r:id="rId38"/>
    <p:sldId id="410" r:id="rId39"/>
    <p:sldId id="379" r:id="rId40"/>
    <p:sldId id="382" r:id="rId41"/>
    <p:sldId id="345" r:id="rId42"/>
    <p:sldId id="347" r:id="rId43"/>
    <p:sldId id="384" r:id="rId44"/>
    <p:sldId id="288" r:id="rId45"/>
    <p:sldId id="411" r:id="rId46"/>
    <p:sldId id="330" r:id="rId47"/>
    <p:sldId id="260"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164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03/09/1446</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03/09/1446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03/09/1446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03/09/1446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03/09/1446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03/09/1446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t>03/09/1446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03/09/1446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03/09/1446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03/09/1446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03/09/1446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B8ABB09-4A1D-463E-8065-109CC2B7EFAA}" type="datetimeFigureOut">
              <a:rPr lang="ar-SA" smtClean="0"/>
              <a:t>03/09/1446</a:t>
            </a:fld>
            <a:endParaRPr lang="ar-SA"/>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ar-S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ndotoxin" TargetMode="External"/><Relationship Id="rId2" Type="http://schemas.openxmlformats.org/officeDocument/2006/relationships/hyperlink" Target="https://en.wikipedia.org/wiki/Lipopolysaccharide" TargetMode="External"/><Relationship Id="rId1" Type="http://schemas.openxmlformats.org/officeDocument/2006/relationships/slideLayout" Target="../slideLayouts/slideLayout7.xml"/><Relationship Id="rId5" Type="http://schemas.openxmlformats.org/officeDocument/2006/relationships/hyperlink" Target="https://en.wikipedia.org/wiki/Amphiphile" TargetMode="External"/><Relationship Id="rId4" Type="http://schemas.openxmlformats.org/officeDocument/2006/relationships/hyperlink" Target="https://en.wikipedia.org/wiki/Lipoteichoic_aci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Macrophage" TargetMode="External"/><Relationship Id="rId2" Type="http://schemas.openxmlformats.org/officeDocument/2006/relationships/hyperlink" Target="https://en.wikipedia.org/wiki/Monocyte" TargetMode="External"/><Relationship Id="rId1" Type="http://schemas.openxmlformats.org/officeDocument/2006/relationships/slideLayout" Target="../slideLayouts/slideLayout7.xml"/><Relationship Id="rId5" Type="http://schemas.openxmlformats.org/officeDocument/2006/relationships/hyperlink" Target="https://en.wikipedia.org/wiki/Phagocytosis" TargetMode="External"/><Relationship Id="rId4" Type="http://schemas.openxmlformats.org/officeDocument/2006/relationships/hyperlink" Target="https://en.wikipedia.org/wiki/Polymorphonuclear_leukocyt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Internali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Cholesterol-dependent_cytolysin"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Lysosome" TargetMode="External"/><Relationship Id="rId2" Type="http://schemas.openxmlformats.org/officeDocument/2006/relationships/hyperlink" Target="https://en.wikipedia.org/wiki/Phagosome" TargetMode="External"/><Relationship Id="rId1" Type="http://schemas.openxmlformats.org/officeDocument/2006/relationships/slideLayout" Target="../slideLayouts/slideLayout7.xml"/><Relationship Id="rId5" Type="http://schemas.openxmlformats.org/officeDocument/2006/relationships/hyperlink" Target="https://en.wikipedia.org/wiki/Phospholipase_B" TargetMode="External"/><Relationship Id="rId4" Type="http://schemas.openxmlformats.org/officeDocument/2006/relationships/hyperlink" Target="https://en.wikipedia.org/wiki/Listeriolysin_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Fish" TargetMode="External"/><Relationship Id="rId3" Type="http://schemas.openxmlformats.org/officeDocument/2006/relationships/hyperlink" Target="https://en.wikipedia.org/wiki/Cheese" TargetMode="External"/><Relationship Id="rId7" Type="http://schemas.openxmlformats.org/officeDocument/2006/relationships/hyperlink" Target="https://en.wikipedia.org/wiki/Poultry" TargetMode="External"/><Relationship Id="rId2" Type="http://schemas.openxmlformats.org/officeDocument/2006/relationships/hyperlink" Target="https://en.wikipedia.org/wiki/Milk" TargetMode="External"/><Relationship Id="rId1" Type="http://schemas.openxmlformats.org/officeDocument/2006/relationships/slideLayout" Target="../slideLayouts/slideLayout7.xml"/><Relationship Id="rId6" Type="http://schemas.openxmlformats.org/officeDocument/2006/relationships/hyperlink" Target="https://en.wikipedia.org/wiki/Sausage" TargetMode="External"/><Relationship Id="rId5" Type="http://schemas.openxmlformats.org/officeDocument/2006/relationships/hyperlink" Target="https://en.wikipedia.org/wiki/Vegetables" TargetMode="External"/><Relationship Id="rId4" Type="http://schemas.openxmlformats.org/officeDocument/2006/relationships/hyperlink" Target="https://en.wikipedia.org/wiki/Ice_crea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uropean_Union" TargetMode="External"/><Relationship Id="rId2" Type="http://schemas.openxmlformats.org/officeDocument/2006/relationships/hyperlink" Target="https://en.wikipedia.org/wiki/Virulence_factor"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Endospore" TargetMode="External"/><Relationship Id="rId7" Type="http://schemas.openxmlformats.org/officeDocument/2006/relationships/hyperlink" Target="https://en.wikipedia.org/wiki/Flagellum" TargetMode="External"/><Relationship Id="rId2" Type="http://schemas.openxmlformats.org/officeDocument/2006/relationships/hyperlink" Target="https://en.wikipedia.org/wiki/Gram-positive_bacteria" TargetMode="External"/><Relationship Id="rId1" Type="http://schemas.openxmlformats.org/officeDocument/2006/relationships/slideLayout" Target="../slideLayouts/slideLayout7.xml"/><Relationship Id="rId6" Type="http://schemas.openxmlformats.org/officeDocument/2006/relationships/hyperlink" Target="https://en.wikipedia.org/wiki/Hemolysin" TargetMode="External"/><Relationship Id="rId5" Type="http://schemas.openxmlformats.org/officeDocument/2006/relationships/hyperlink" Target="https://en.wikipedia.org/wiki/Oxidase" TargetMode="External"/><Relationship Id="rId4" Type="http://schemas.openxmlformats.org/officeDocument/2006/relationships/hyperlink" Target="https://en.wikipedia.org/wiki/Catalas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Listeriosis" TargetMode="External"/><Relationship Id="rId2" Type="http://schemas.openxmlformats.org/officeDocument/2006/relationships/hyperlink" Target="https://en.wikipedia.org/wiki/United_States" TargetMode="External"/><Relationship Id="rId1" Type="http://schemas.openxmlformats.org/officeDocument/2006/relationships/slideLayout" Target="../slideLayouts/slideLayout7.xml"/><Relationship Id="rId6" Type="http://schemas.openxmlformats.org/officeDocument/2006/relationships/hyperlink" Target="https://en.wikipedia.org/wiki/Clostridium_botulinum" TargetMode="External"/><Relationship Id="rId5" Type="http://schemas.openxmlformats.org/officeDocument/2006/relationships/hyperlink" Target="https://en.wikipedia.org/wiki/Species#Abbreviations" TargetMode="External"/><Relationship Id="rId4" Type="http://schemas.openxmlformats.org/officeDocument/2006/relationships/hyperlink" Target="https://en.wikipedia.org/wiki/Salmonell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Sepsis" TargetMode="External"/><Relationship Id="rId2" Type="http://schemas.openxmlformats.org/officeDocument/2006/relationships/hyperlink" Target="https://en.wikipedia.org/wiki/Death" TargetMode="External"/><Relationship Id="rId1" Type="http://schemas.openxmlformats.org/officeDocument/2006/relationships/slideLayout" Target="../slideLayouts/slideLayout7.xml"/><Relationship Id="rId6" Type="http://schemas.openxmlformats.org/officeDocument/2006/relationships/hyperlink" Target="https://en.wikipedia.org/wiki/Trimethoprim-sulfamethoxazole" TargetMode="External"/><Relationship Id="rId5" Type="http://schemas.openxmlformats.org/officeDocument/2006/relationships/hyperlink" Target="https://en.wikipedia.org/wiki/Ampicillin" TargetMode="External"/><Relationship Id="rId4" Type="http://schemas.openxmlformats.org/officeDocument/2006/relationships/hyperlink" Target="https://en.wikipedia.org/wiki/Penicilli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Food_additive" TargetMode="External"/><Relationship Id="rId2" Type="http://schemas.openxmlformats.org/officeDocument/2006/relationships/hyperlink" Target="https://en.wikipedia.org/wiki/Listeria_phage_P100"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Bacteriophage" TargetMode="External"/><Relationship Id="rId2" Type="http://schemas.openxmlformats.org/officeDocument/2006/relationships/hyperlink" Target="https://en.wikipedia.org/wiki/Food_and_Drug_Administration_(United_States)"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Serotyp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oseph_Lister,_1st_Baron_Lister" TargetMode="External"/><Relationship Id="rId7" Type="http://schemas.openxmlformats.org/officeDocument/2006/relationships/hyperlink" Target="https://en.wikipedia.org/wiki/East_Germany" TargetMode="External"/><Relationship Id="rId2" Type="http://schemas.openxmlformats.org/officeDocument/2006/relationships/hyperlink" Target="https://en.wikipedia.org/wiki/Harvey_Pirie" TargetMode="External"/><Relationship Id="rId1" Type="http://schemas.openxmlformats.org/officeDocument/2006/relationships/slideLayout" Target="../slideLayouts/slideLayout7.xml"/><Relationship Id="rId6" Type="http://schemas.openxmlformats.org/officeDocument/2006/relationships/hyperlink" Target="https://en.wikipedia.org/wiki/Meningitis" TargetMode="External"/><Relationship Id="rId5" Type="http://schemas.openxmlformats.org/officeDocument/2006/relationships/hyperlink" Target="https://en.wikipedia.org/wiki/Sepsis" TargetMode="External"/><Relationship Id="rId4" Type="http://schemas.openxmlformats.org/officeDocument/2006/relationships/hyperlink" Target="https://en.wikipedia.org/wiki/Neonatal_infec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Nova_Scotia" TargetMode="External"/><Relationship Id="rId2" Type="http://schemas.openxmlformats.org/officeDocument/2006/relationships/hyperlink" Target="https://en.wikipedia.org/wiki/City_of_Halifa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Miscarriage" TargetMode="External"/><Relationship Id="rId3" Type="http://schemas.openxmlformats.org/officeDocument/2006/relationships/hyperlink" Target="https://en.wikipedia.org/wiki/Meningitis" TargetMode="External"/><Relationship Id="rId7" Type="http://schemas.openxmlformats.org/officeDocument/2006/relationships/hyperlink" Target="https://en.wikipedia.org/wiki/Cervix" TargetMode="External"/><Relationship Id="rId2" Type="http://schemas.openxmlformats.org/officeDocument/2006/relationships/hyperlink" Target="https://en.wikipedia.org/wiki/Infection" TargetMode="External"/><Relationship Id="rId1" Type="http://schemas.openxmlformats.org/officeDocument/2006/relationships/slideLayout" Target="../slideLayouts/slideLayout7.xml"/><Relationship Id="rId6" Type="http://schemas.openxmlformats.org/officeDocument/2006/relationships/hyperlink" Target="https://en.wikipedia.org/wiki/Uterus" TargetMode="External"/><Relationship Id="rId5" Type="http://schemas.openxmlformats.org/officeDocument/2006/relationships/hyperlink" Target="https://en.wikipedia.org/wiki/Encephalitis" TargetMode="External"/><Relationship Id="rId4" Type="http://schemas.openxmlformats.org/officeDocument/2006/relationships/hyperlink" Target="https://en.wikipedia.org/wiki/Meningoencephalitis" TargetMode="External"/><Relationship Id="rId9" Type="http://schemas.openxmlformats.org/officeDocument/2006/relationships/hyperlink" Target="https://en.wikipedia.org/wiki/Stillbirth"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ranulomas" TargetMode="External"/><Relationship Id="rId2" Type="http://schemas.openxmlformats.org/officeDocument/2006/relationships/hyperlink" Target="https://en.wikipedia.org/wiki/Pyogenic" TargetMode="External"/><Relationship Id="rId1" Type="http://schemas.openxmlformats.org/officeDocument/2006/relationships/slideLayout" Target="../slideLayouts/slideLayout7.xml"/><Relationship Id="rId5" Type="http://schemas.openxmlformats.org/officeDocument/2006/relationships/hyperlink" Target="https://en.wikipedia.org/wiki/Diarrhea" TargetMode="External"/><Relationship Id="rId4" Type="http://schemas.openxmlformats.org/officeDocument/2006/relationships/hyperlink" Target="https://en.wikipedia.org/wiki/Influen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p:spPr>
      </p:pic>
      <p:sp>
        <p:nvSpPr>
          <p:cNvPr id="3" name="Rectangle 2"/>
          <p:cNvSpPr/>
          <p:nvPr/>
        </p:nvSpPr>
        <p:spPr>
          <a:xfrm>
            <a:off x="-79273" y="260648"/>
            <a:ext cx="9302547" cy="923330"/>
          </a:xfrm>
          <a:prstGeom prst="rect">
            <a:avLst/>
          </a:prstGeom>
        </p:spPr>
        <p:txBody>
          <a:bodyPr wrap="none">
            <a:spAutoFit/>
          </a:bodyPr>
          <a:lstStyle/>
          <a:p>
            <a:pPr algn="ctr" rtl="0"/>
            <a:r>
              <a:rPr lang="en-US" sz="5400" b="1" dirty="0"/>
              <a:t>Food born listeria infection </a:t>
            </a:r>
          </a:p>
        </p:txBody>
      </p:sp>
    </p:spTree>
    <p:extLst>
      <p:ext uri="{BB962C8B-B14F-4D97-AF65-F5344CB8AC3E}">
        <p14:creationId xmlns:p14="http://schemas.microsoft.com/office/powerpoint/2010/main" val="2254282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892480" cy="6555641"/>
          </a:xfrm>
          <a:prstGeom prst="rect">
            <a:avLst/>
          </a:prstGeom>
        </p:spPr>
        <p:txBody>
          <a:bodyPr wrap="square">
            <a:spAutoFit/>
          </a:bodyPr>
          <a:lstStyle/>
          <a:p>
            <a:pPr algn="just" rtl="0"/>
            <a:r>
              <a:rPr lang="en-US" sz="2800" b="1" dirty="0"/>
              <a:t>The onset time to serious forms of </a:t>
            </a:r>
            <a:r>
              <a:rPr lang="en-US" sz="2800" b="1" dirty="0" err="1"/>
              <a:t>listeriosis</a:t>
            </a:r>
            <a:r>
              <a:rPr lang="en-US" sz="2800" b="1" dirty="0"/>
              <a:t> is unknown, but may range from a few days to 3 weeks. The onset time to gastrointestinal symptoms is unknown, but probably exceeds 12 hours. An early study suggested that </a:t>
            </a:r>
            <a:r>
              <a:rPr lang="en-US" sz="2800" b="1" i="1" dirty="0"/>
              <a:t>L. </a:t>
            </a:r>
            <a:r>
              <a:rPr lang="en-US" sz="2800" b="1" i="1" dirty="0" err="1"/>
              <a:t>monocytogenes</a:t>
            </a:r>
            <a:r>
              <a:rPr lang="en-US" sz="2800" b="1" dirty="0"/>
              <a:t> is unique among Gram-positive bacteria in that it might possess </a:t>
            </a:r>
            <a:r>
              <a:rPr lang="en-US" sz="2800" b="1" dirty="0" err="1" smtClean="0">
                <a:hlinkClick r:id="rId2" tooltip="Lipopolysaccharide"/>
              </a:rPr>
              <a:t>lipopolysaccharide</a:t>
            </a:r>
            <a:r>
              <a:rPr lang="en-US" sz="2800" b="1" dirty="0" err="1" smtClean="0"/>
              <a:t>,which</a:t>
            </a:r>
            <a:r>
              <a:rPr lang="en-US" sz="2800" b="1" dirty="0" smtClean="0"/>
              <a:t> </a:t>
            </a:r>
            <a:r>
              <a:rPr lang="en-US" sz="2800" b="1" dirty="0"/>
              <a:t>serves as an </a:t>
            </a:r>
            <a:r>
              <a:rPr lang="en-US" sz="2800" b="1" dirty="0">
                <a:hlinkClick r:id="rId3" tooltip="Endotoxin"/>
              </a:rPr>
              <a:t>endotoxin</a:t>
            </a:r>
            <a:r>
              <a:rPr lang="en-US" sz="2800" b="1" dirty="0"/>
              <a:t>. Later, it was found to not be a true endotoxin. </a:t>
            </a:r>
            <a:r>
              <a:rPr lang="en-US" sz="2800" b="1" i="1" dirty="0"/>
              <a:t>Listeria</a:t>
            </a:r>
            <a:r>
              <a:rPr lang="en-US" sz="2800" b="1" dirty="0"/>
              <a:t> cell walls consistently contain </a:t>
            </a:r>
            <a:r>
              <a:rPr lang="en-US" sz="2800" b="1" dirty="0" err="1">
                <a:hlinkClick r:id="rId4" tooltip="Lipoteichoic acid"/>
              </a:rPr>
              <a:t>lipoteichoic</a:t>
            </a:r>
            <a:r>
              <a:rPr lang="en-US" sz="2800" b="1" dirty="0">
                <a:hlinkClick r:id="rId4" tooltip="Lipoteichoic acid"/>
              </a:rPr>
              <a:t> </a:t>
            </a:r>
            <a:r>
              <a:rPr lang="en-US" sz="2800" b="1" dirty="0" smtClean="0">
                <a:hlinkClick r:id="rId4" tooltip="Lipoteichoic acid"/>
              </a:rPr>
              <a:t>acids</a:t>
            </a:r>
            <a:r>
              <a:rPr lang="en-US" sz="2800" b="1" dirty="0" smtClean="0"/>
              <a:t>. </a:t>
            </a:r>
            <a:r>
              <a:rPr lang="en-US" sz="2800" b="1" dirty="0"/>
              <a:t>These </a:t>
            </a:r>
            <a:r>
              <a:rPr lang="en-US" sz="2800" b="1" dirty="0" err="1"/>
              <a:t>lipoteichoic</a:t>
            </a:r>
            <a:r>
              <a:rPr lang="en-US" sz="2800" b="1" dirty="0"/>
              <a:t> acids resemble the lipopolysaccharides of Gram-negative bacteria in both structure and function, being the only </a:t>
            </a:r>
            <a:r>
              <a:rPr lang="en-US" sz="2800" b="1" dirty="0">
                <a:hlinkClick r:id="rId5" tooltip="Amphiphile"/>
              </a:rPr>
              <a:t>amphipathic</a:t>
            </a:r>
            <a:r>
              <a:rPr lang="en-US" sz="2800" b="1" dirty="0"/>
              <a:t> polymers at the cell surface</a:t>
            </a:r>
            <a:r>
              <a:rPr lang="en-US" sz="2800" b="1" dirty="0" smtClean="0"/>
              <a:t>.</a:t>
            </a:r>
            <a:endParaRPr lang="en-US" sz="2800" b="1" dirty="0"/>
          </a:p>
        </p:txBody>
      </p:sp>
    </p:spTree>
    <p:extLst>
      <p:ext uri="{BB962C8B-B14F-4D97-AF65-F5344CB8AC3E}">
        <p14:creationId xmlns:p14="http://schemas.microsoft.com/office/powerpoint/2010/main" val="3772421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970318"/>
          </a:xfrm>
          <a:prstGeom prst="rect">
            <a:avLst/>
          </a:prstGeom>
        </p:spPr>
        <p:txBody>
          <a:bodyPr wrap="square">
            <a:spAutoFit/>
          </a:bodyPr>
          <a:lstStyle/>
          <a:p>
            <a:pPr algn="just" rtl="0"/>
            <a:r>
              <a:rPr lang="en-US" sz="2800" b="1" i="1" dirty="0"/>
              <a:t>L. </a:t>
            </a:r>
            <a:r>
              <a:rPr lang="en-US" sz="2800" b="1" i="1" dirty="0" err="1"/>
              <a:t>monocytogenes</a:t>
            </a:r>
            <a:r>
              <a:rPr lang="en-US" sz="2800" b="1" dirty="0"/>
              <a:t> has D-</a:t>
            </a:r>
            <a:r>
              <a:rPr lang="en-US" sz="2800" b="1" dirty="0" err="1"/>
              <a:t>galactose</a:t>
            </a:r>
            <a:r>
              <a:rPr lang="en-US" sz="2800" b="1" dirty="0"/>
              <a:t> residues on its surface that can attach to D-</a:t>
            </a:r>
            <a:r>
              <a:rPr lang="en-US" sz="2800" b="1" dirty="0" err="1"/>
              <a:t>galactose</a:t>
            </a:r>
            <a:r>
              <a:rPr lang="en-US" sz="2800" b="1" dirty="0"/>
              <a:t> receptors on the host cell walls. </a:t>
            </a:r>
            <a:r>
              <a:rPr lang="en-US" sz="2800" b="1" dirty="0" smtClean="0"/>
              <a:t> </a:t>
            </a:r>
            <a:r>
              <a:rPr lang="en-US" sz="2800" b="1" dirty="0"/>
              <a:t>Once attached to </a:t>
            </a:r>
            <a:r>
              <a:rPr lang="en-US" sz="2800" b="1" dirty="0" smtClean="0"/>
              <a:t>host </a:t>
            </a:r>
            <a:r>
              <a:rPr lang="en-US" sz="2800" b="1" dirty="0"/>
              <a:t>cells, </a:t>
            </a:r>
            <a:r>
              <a:rPr lang="en-US" sz="2800" b="1" i="1" dirty="0"/>
              <a:t>L. </a:t>
            </a:r>
            <a:r>
              <a:rPr lang="en-US" sz="2800" b="1" i="1" dirty="0" err="1"/>
              <a:t>monocytogenes</a:t>
            </a:r>
            <a:r>
              <a:rPr lang="en-US" sz="2800" b="1" dirty="0"/>
              <a:t> can translocate past the intestinal membrane and into the </a:t>
            </a:r>
            <a:r>
              <a:rPr lang="en-US" sz="2800" b="1" dirty="0" smtClean="0"/>
              <a:t>body. </a:t>
            </a:r>
            <a:r>
              <a:rPr lang="en-US" sz="2800" b="1" dirty="0"/>
              <a:t>Alternatively, losses of structural integrity (such as small lacerations) in the gastrointestinal epithelium could allow the microorganism to penetrate from the gastrointestinal tract to the bloodstream.</a:t>
            </a:r>
          </a:p>
        </p:txBody>
      </p:sp>
    </p:spTree>
    <p:extLst>
      <p:ext uri="{BB962C8B-B14F-4D97-AF65-F5344CB8AC3E}">
        <p14:creationId xmlns:p14="http://schemas.microsoft.com/office/powerpoint/2010/main" val="394257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352928" cy="6124754"/>
          </a:xfrm>
          <a:prstGeom prst="rect">
            <a:avLst/>
          </a:prstGeom>
        </p:spPr>
        <p:txBody>
          <a:bodyPr wrap="square">
            <a:spAutoFit/>
          </a:bodyPr>
          <a:lstStyle/>
          <a:p>
            <a:pPr algn="just" rtl="0"/>
            <a:r>
              <a:rPr lang="en-US" sz="2800" b="1" dirty="0"/>
              <a:t>The infective dose of </a:t>
            </a:r>
            <a:r>
              <a:rPr lang="en-US" sz="2800" b="1" i="1" dirty="0"/>
              <a:t>L. </a:t>
            </a:r>
            <a:r>
              <a:rPr lang="en-US" sz="2800" b="1" i="1" dirty="0" err="1"/>
              <a:t>monocytogenes</a:t>
            </a:r>
            <a:r>
              <a:rPr lang="en-US" sz="2800" b="1" dirty="0"/>
              <a:t> varies with the strain and with the susceptibility of the victim. From cases contracted through raw or supposedly pasteurized milk, one may safely assume that, in susceptible persons, fewer than 1,000 total organisms may cause disease. </a:t>
            </a:r>
            <a:r>
              <a:rPr lang="en-US" sz="2800" b="1" i="1" dirty="0"/>
              <a:t>L. </a:t>
            </a:r>
            <a:r>
              <a:rPr lang="en-US" sz="2800" b="1" i="1" dirty="0" err="1"/>
              <a:t>monocytogenes</a:t>
            </a:r>
            <a:r>
              <a:rPr lang="en-US" sz="2800" b="1" dirty="0"/>
              <a:t> may invade the gastrointestinal epithelium. Once the bacterium enters the host's </a:t>
            </a:r>
            <a:r>
              <a:rPr lang="en-US" sz="2800" b="1" dirty="0">
                <a:hlinkClick r:id="rId2" tooltip="Monocyte"/>
              </a:rPr>
              <a:t>monocytes</a:t>
            </a:r>
            <a:r>
              <a:rPr lang="en-US" sz="2800" b="1" dirty="0"/>
              <a:t>, </a:t>
            </a:r>
            <a:r>
              <a:rPr lang="en-US" sz="2800" b="1" dirty="0">
                <a:hlinkClick r:id="rId3" tooltip="Macrophage"/>
              </a:rPr>
              <a:t>macrophages</a:t>
            </a:r>
            <a:r>
              <a:rPr lang="en-US" sz="2800" b="1" dirty="0"/>
              <a:t>, or </a:t>
            </a:r>
            <a:r>
              <a:rPr lang="en-US" sz="2800" b="1" dirty="0" err="1">
                <a:hlinkClick r:id="rId4" tooltip="Polymorphonuclear leukocyte"/>
              </a:rPr>
              <a:t>polymorphonuclear</a:t>
            </a:r>
            <a:r>
              <a:rPr lang="en-US" sz="2800" b="1" dirty="0">
                <a:hlinkClick r:id="rId4" tooltip="Polymorphonuclear leukocyte"/>
              </a:rPr>
              <a:t> leukocytes</a:t>
            </a:r>
            <a:r>
              <a:rPr lang="en-US" sz="2800" b="1" dirty="0"/>
              <a:t>, it becomes </a:t>
            </a:r>
            <a:r>
              <a:rPr lang="en-US" sz="2800" b="1" dirty="0" smtClean="0"/>
              <a:t>blood borne </a:t>
            </a:r>
            <a:r>
              <a:rPr lang="en-US" sz="2800" b="1" dirty="0"/>
              <a:t>(sepsis) and can grow. Its presence </a:t>
            </a:r>
            <a:r>
              <a:rPr lang="en-US" sz="2800" b="1" dirty="0" err="1"/>
              <a:t>intracellularly</a:t>
            </a:r>
            <a:r>
              <a:rPr lang="en-US" sz="2800" b="1" dirty="0"/>
              <a:t> in </a:t>
            </a:r>
            <a:r>
              <a:rPr lang="en-US" sz="2800" b="1" dirty="0">
                <a:hlinkClick r:id="rId5" tooltip="Phagocytosis"/>
              </a:rPr>
              <a:t>phagocytic</a:t>
            </a:r>
            <a:r>
              <a:rPr lang="en-US" sz="2800" b="1" dirty="0"/>
              <a:t> cells also permits access to the brain and probably </a:t>
            </a:r>
            <a:r>
              <a:rPr lang="en-US" sz="2800" b="1" dirty="0" err="1"/>
              <a:t>transplacental</a:t>
            </a:r>
            <a:r>
              <a:rPr lang="en-US" sz="2800" b="1" dirty="0"/>
              <a:t> migration to the fetus in pregnant women. </a:t>
            </a:r>
          </a:p>
        </p:txBody>
      </p:sp>
    </p:spTree>
    <p:extLst>
      <p:ext uri="{BB962C8B-B14F-4D97-AF65-F5344CB8AC3E}">
        <p14:creationId xmlns:p14="http://schemas.microsoft.com/office/powerpoint/2010/main" val="2574892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036496" cy="4401205"/>
          </a:xfrm>
          <a:prstGeom prst="rect">
            <a:avLst/>
          </a:prstGeom>
        </p:spPr>
        <p:txBody>
          <a:bodyPr wrap="square">
            <a:spAutoFit/>
          </a:bodyPr>
          <a:lstStyle/>
          <a:p>
            <a:pPr algn="just" rtl="0"/>
            <a:r>
              <a:rPr lang="en-US" sz="2800" b="1" dirty="0" smtClean="0"/>
              <a:t>   The </a:t>
            </a:r>
            <a:r>
              <a:rPr lang="en-US" sz="2800" b="1" dirty="0"/>
              <a:t>pathogenesis of </a:t>
            </a:r>
            <a:r>
              <a:rPr lang="en-US" sz="2800" b="1" i="1" dirty="0"/>
              <a:t>L. </a:t>
            </a:r>
            <a:r>
              <a:rPr lang="en-US" sz="2800" b="1" i="1" dirty="0" err="1"/>
              <a:t>monocytogenes</a:t>
            </a:r>
            <a:r>
              <a:rPr lang="en-US" sz="2800" b="1" dirty="0"/>
              <a:t> centers on its ability to survive and multiply in phagocytic host cells. </a:t>
            </a:r>
            <a:endParaRPr lang="en-US" sz="2800" b="1" dirty="0" smtClean="0"/>
          </a:p>
          <a:p>
            <a:pPr algn="just" rtl="0"/>
            <a:r>
              <a:rPr lang="en-US" sz="2800" b="1" dirty="0"/>
              <a:t> </a:t>
            </a:r>
            <a:r>
              <a:rPr lang="en-US" sz="2800" b="1" dirty="0" smtClean="0"/>
              <a:t>   It </a:t>
            </a:r>
            <a:r>
              <a:rPr lang="en-US" sz="2800" b="1" dirty="0"/>
              <a:t>seems that </a:t>
            </a:r>
            <a:r>
              <a:rPr lang="en-US" sz="2800" b="1" i="1" dirty="0"/>
              <a:t>Listeria</a:t>
            </a:r>
            <a:r>
              <a:rPr lang="en-US" sz="2800" b="1" dirty="0"/>
              <a:t> originally evolved to invade membranes of the intestines, as an intracellular infection, and developed a chemical mechanism to do so. This involves a bacterial protein </a:t>
            </a:r>
            <a:r>
              <a:rPr lang="en-US" sz="2800" b="1" dirty="0" err="1">
                <a:hlinkClick r:id="rId2" tooltip="Internalin"/>
              </a:rPr>
              <a:t>internalin</a:t>
            </a:r>
            <a:r>
              <a:rPr lang="en-US" sz="2800" b="1" dirty="0"/>
              <a:t> (</a:t>
            </a:r>
            <a:r>
              <a:rPr lang="en-US" sz="2800" b="1" dirty="0" err="1"/>
              <a:t>InlA</a:t>
            </a:r>
            <a:r>
              <a:rPr lang="en-US" sz="2800" b="1" dirty="0"/>
              <a:t>/</a:t>
            </a:r>
            <a:r>
              <a:rPr lang="en-US" sz="2800" b="1" dirty="0" err="1"/>
              <a:t>InlB</a:t>
            </a:r>
            <a:r>
              <a:rPr lang="en-US" sz="2800" b="1" dirty="0"/>
              <a:t>), which attaches to a protein on the intestinal cell membrane "cadherin" and allows the bacteria to invade the cells .</a:t>
            </a:r>
            <a:r>
              <a:rPr lang="en-US" sz="2800" b="1" dirty="0" smtClean="0"/>
              <a:t> </a:t>
            </a:r>
            <a:endParaRPr lang="en-US" sz="2800" b="1" dirty="0"/>
          </a:p>
        </p:txBody>
      </p:sp>
    </p:spTree>
    <p:extLst>
      <p:ext uri="{BB962C8B-B14F-4D97-AF65-F5344CB8AC3E}">
        <p14:creationId xmlns:p14="http://schemas.microsoft.com/office/powerpoint/2010/main" val="25830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8280920" cy="5262979"/>
          </a:xfrm>
          <a:prstGeom prst="rect">
            <a:avLst/>
          </a:prstGeom>
        </p:spPr>
        <p:txBody>
          <a:bodyPr wrap="square">
            <a:spAutoFit/>
          </a:bodyPr>
          <a:lstStyle/>
          <a:p>
            <a:pPr algn="just" rtl="0"/>
            <a:r>
              <a:rPr lang="en-US" sz="2800" b="1" dirty="0"/>
              <a:t>These adhesion molecules are also to be found in two other unusually tough barriers in humans — the blood-brain barrier and the fetal–placental barrier, and this may explain the apparent affinity that </a:t>
            </a:r>
            <a:r>
              <a:rPr lang="en-US" sz="2800" b="1" i="1" dirty="0"/>
              <a:t>L. </a:t>
            </a:r>
            <a:r>
              <a:rPr lang="en-US" sz="2800" b="1" i="1" dirty="0" err="1"/>
              <a:t>monocytogenes</a:t>
            </a:r>
            <a:r>
              <a:rPr lang="en-US" sz="2800" b="1" dirty="0"/>
              <a:t> has for causing meningitis and affecting babies </a:t>
            </a:r>
            <a:r>
              <a:rPr lang="en-US" sz="2800" b="1" i="1" dirty="0"/>
              <a:t>in utero</a:t>
            </a:r>
            <a:r>
              <a:rPr lang="en-US" sz="2800" b="1" dirty="0"/>
              <a:t>. Once inside the cell, </a:t>
            </a:r>
            <a:r>
              <a:rPr lang="en-US" sz="2800" b="1" i="1" dirty="0"/>
              <a:t>L. </a:t>
            </a:r>
            <a:r>
              <a:rPr lang="en-US" sz="2800" b="1" i="1" dirty="0" err="1"/>
              <a:t>monocytogenes</a:t>
            </a:r>
            <a:r>
              <a:rPr lang="en-US" sz="2800" b="1" dirty="0"/>
              <a:t> rapidly acidifies the lumen of the vacuole formed around it during cell entry to activate </a:t>
            </a:r>
            <a:r>
              <a:rPr lang="en-US" sz="2800" b="1" dirty="0" err="1"/>
              <a:t>listeriolysin</a:t>
            </a:r>
            <a:r>
              <a:rPr lang="en-US" sz="2800" b="1" dirty="0"/>
              <a:t> O, a </a:t>
            </a:r>
            <a:r>
              <a:rPr lang="en-US" sz="2800" b="1" dirty="0">
                <a:hlinkClick r:id="rId2" tooltip="Cholesterol-dependent cytolysin"/>
              </a:rPr>
              <a:t>cholesterol-dependent </a:t>
            </a:r>
            <a:r>
              <a:rPr lang="en-US" sz="2800" b="1" dirty="0" err="1">
                <a:hlinkClick r:id="rId2" tooltip="Cholesterol-dependent cytolysin"/>
              </a:rPr>
              <a:t>cytolysin</a:t>
            </a:r>
            <a:r>
              <a:rPr lang="en-US" sz="2800" b="1" dirty="0"/>
              <a:t> capable of disrupting the vacuolar membrane.</a:t>
            </a:r>
            <a:endParaRPr lang="en-US" sz="2800" dirty="0"/>
          </a:p>
        </p:txBody>
      </p:sp>
    </p:spTree>
    <p:extLst>
      <p:ext uri="{BB962C8B-B14F-4D97-AF65-F5344CB8AC3E}">
        <p14:creationId xmlns:p14="http://schemas.microsoft.com/office/powerpoint/2010/main" val="161912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0540"/>
            <a:ext cx="8208912" cy="4401205"/>
          </a:xfrm>
          <a:prstGeom prst="rect">
            <a:avLst/>
          </a:prstGeom>
        </p:spPr>
        <p:txBody>
          <a:bodyPr wrap="square">
            <a:spAutoFit/>
          </a:bodyPr>
          <a:lstStyle/>
          <a:p>
            <a:pPr algn="just" rtl="0"/>
            <a:r>
              <a:rPr lang="en-US" sz="2800" b="1" dirty="0"/>
              <a:t>Following internalization, the bacterium must escape from the vacuole/</a:t>
            </a:r>
            <a:r>
              <a:rPr lang="en-US" sz="2800" b="1" dirty="0" err="1">
                <a:hlinkClick r:id="rId2" tooltip="Phagosome"/>
              </a:rPr>
              <a:t>phagosome</a:t>
            </a:r>
            <a:r>
              <a:rPr lang="en-US" sz="2800" b="1" dirty="0"/>
              <a:t> before fusion with a </a:t>
            </a:r>
            <a:r>
              <a:rPr lang="en-US" sz="2800" b="1" dirty="0">
                <a:hlinkClick r:id="rId3" tooltip="Lysosome"/>
              </a:rPr>
              <a:t>lysosome</a:t>
            </a:r>
            <a:r>
              <a:rPr lang="en-US" sz="2800" b="1" dirty="0"/>
              <a:t> can occur. Three main virulence factors that allow the bacterium to escape are </a:t>
            </a:r>
            <a:r>
              <a:rPr lang="en-US" sz="2800" b="1" dirty="0" err="1">
                <a:hlinkClick r:id="rId4" tooltip="Listeriolysin O"/>
              </a:rPr>
              <a:t>listeriolysin</a:t>
            </a:r>
            <a:r>
              <a:rPr lang="en-US" sz="2800" b="1" dirty="0">
                <a:hlinkClick r:id="rId4" tooltip="Listeriolysin O"/>
              </a:rPr>
              <a:t> O</a:t>
            </a:r>
            <a:r>
              <a:rPr lang="en-US" sz="2800" b="1" dirty="0"/>
              <a:t> (LLO encoded by </a:t>
            </a:r>
            <a:r>
              <a:rPr lang="en-US" sz="2800" b="1" i="1" dirty="0" err="1"/>
              <a:t>hly</a:t>
            </a:r>
            <a:r>
              <a:rPr lang="en-US" sz="2800" b="1" dirty="0"/>
              <a:t>) phospholipase A (encoded by </a:t>
            </a:r>
            <a:r>
              <a:rPr lang="en-US" sz="2800" b="1" i="1" dirty="0" err="1"/>
              <a:t>plcA</a:t>
            </a:r>
            <a:r>
              <a:rPr lang="en-US" sz="2800" b="1" dirty="0"/>
              <a:t>) and </a:t>
            </a:r>
            <a:r>
              <a:rPr lang="en-US" sz="2800" b="1" dirty="0">
                <a:hlinkClick r:id="rId5" tooltip="Phospholipase B"/>
              </a:rPr>
              <a:t>phospholipase B</a:t>
            </a:r>
            <a:r>
              <a:rPr lang="en-US" sz="2800" b="1" dirty="0"/>
              <a:t> (</a:t>
            </a:r>
            <a:r>
              <a:rPr lang="en-US" sz="2800" b="1" i="1" dirty="0" err="1"/>
              <a:t>plcB</a:t>
            </a:r>
            <a:r>
              <a:rPr lang="en-US" sz="2800" b="1" dirty="0" smtClean="0"/>
              <a:t>).</a:t>
            </a:r>
            <a:r>
              <a:rPr lang="en-US" sz="2800" b="1" dirty="0"/>
              <a:t> Secretion of LLO and </a:t>
            </a:r>
            <a:r>
              <a:rPr lang="en-US" sz="2800" b="1" dirty="0" err="1"/>
              <a:t>PlcA</a:t>
            </a:r>
            <a:r>
              <a:rPr lang="en-US" sz="2800" b="1" dirty="0"/>
              <a:t> disrupts the vacuolar membrane and allows the bacterium to escape into the cytoplasm, where it may proliferate</a:t>
            </a:r>
            <a:r>
              <a:rPr lang="en-US" sz="2800" b="1" dirty="0" smtClean="0"/>
              <a:t>.</a:t>
            </a:r>
            <a:endParaRPr lang="en-US" sz="2800" b="1" dirty="0"/>
          </a:p>
        </p:txBody>
      </p:sp>
    </p:spTree>
    <p:extLst>
      <p:ext uri="{BB962C8B-B14F-4D97-AF65-F5344CB8AC3E}">
        <p14:creationId xmlns:p14="http://schemas.microsoft.com/office/powerpoint/2010/main" val="3709576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8203"/>
            <a:ext cx="8964488" cy="3108543"/>
          </a:xfrm>
          <a:prstGeom prst="rect">
            <a:avLst/>
          </a:prstGeom>
        </p:spPr>
        <p:txBody>
          <a:bodyPr wrap="square">
            <a:spAutoFit/>
          </a:bodyPr>
          <a:lstStyle/>
          <a:p>
            <a:pPr algn="just" rtl="0"/>
            <a:r>
              <a:rPr lang="en-US" sz="2800" b="1" dirty="0" smtClean="0"/>
              <a:t>Motility </a:t>
            </a:r>
            <a:r>
              <a:rPr lang="en-US" sz="2800" b="1" dirty="0"/>
              <a:t>in the intracellular space is provided by actin assembly-inducing protein, which allows the bacteria to use the host cell's actin polymerization machinery to polymerize the cytoskeleton to give a "boost" to the bacterial cell so it can move in the cell. The same mechanism also allows the bacteria to travel from cell to cell</a:t>
            </a:r>
            <a:r>
              <a:rPr lang="en-US" sz="2800" b="1" dirty="0" smtClean="0"/>
              <a:t>.</a:t>
            </a:r>
            <a:endParaRPr lang="en-US" sz="2800" b="1" dirty="0"/>
          </a:p>
        </p:txBody>
      </p:sp>
    </p:spTree>
    <p:extLst>
      <p:ext uri="{BB962C8B-B14F-4D97-AF65-F5344CB8AC3E}">
        <p14:creationId xmlns:p14="http://schemas.microsoft.com/office/powerpoint/2010/main" val="307619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undefin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undefin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937"/>
            <a:ext cx="7620000" cy="444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29261" y="4725144"/>
            <a:ext cx="7416824" cy="1754326"/>
          </a:xfrm>
          <a:prstGeom prst="rect">
            <a:avLst/>
          </a:prstGeom>
        </p:spPr>
        <p:txBody>
          <a:bodyPr wrap="square">
            <a:spAutoFit/>
          </a:bodyPr>
          <a:lstStyle/>
          <a:p>
            <a:pPr algn="just" rtl="0"/>
            <a:r>
              <a:rPr lang="en-US" dirty="0"/>
              <a:t>Stages in the intracellular lifecycle of </a:t>
            </a:r>
            <a:r>
              <a:rPr lang="en-US" i="1" dirty="0"/>
              <a:t>L. </a:t>
            </a:r>
            <a:r>
              <a:rPr lang="en-US" i="1" dirty="0" err="1"/>
              <a:t>monocytogenes</a:t>
            </a:r>
            <a:r>
              <a:rPr lang="en-US" dirty="0"/>
              <a:t>: (Center) Cartoon depicting entry, escape from a vacuole, actin nucleation, actin-based motility, and cell-to-cell spread. (Outside) Representative electron micrographs from which the cartoon was derived. LLO, PLCs, and </a:t>
            </a:r>
            <a:r>
              <a:rPr lang="en-US" dirty="0" err="1"/>
              <a:t>ActA</a:t>
            </a:r>
            <a:r>
              <a:rPr lang="en-US" dirty="0"/>
              <a:t> are all described in the text. The cartoon and micrographs were adapted from </a:t>
            </a:r>
            <a:r>
              <a:rPr lang="en-US" dirty="0" err="1"/>
              <a:t>Tilney</a:t>
            </a:r>
            <a:r>
              <a:rPr lang="en-US" dirty="0"/>
              <a:t> and </a:t>
            </a:r>
            <a:r>
              <a:rPr lang="en-US" dirty="0" err="1"/>
              <a:t>Portnoy</a:t>
            </a:r>
            <a:r>
              <a:rPr lang="en-US" dirty="0"/>
              <a:t> (1989).</a:t>
            </a:r>
          </a:p>
        </p:txBody>
      </p:sp>
    </p:spTree>
    <p:extLst>
      <p:ext uri="{BB962C8B-B14F-4D97-AF65-F5344CB8AC3E}">
        <p14:creationId xmlns:p14="http://schemas.microsoft.com/office/powerpoint/2010/main" val="284152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568952" cy="3539430"/>
          </a:xfrm>
          <a:prstGeom prst="rect">
            <a:avLst/>
          </a:prstGeom>
        </p:spPr>
        <p:txBody>
          <a:bodyPr wrap="square">
            <a:spAutoFit/>
          </a:bodyPr>
          <a:lstStyle/>
          <a:p>
            <a:pPr algn="just" rtl="0"/>
            <a:r>
              <a:rPr lang="en-US" sz="2800" b="1" dirty="0"/>
              <a:t>This bacterium is widely distributed in nature, as it is recognized as a primary inhabitant of the soil and decomposing vegetation. It is able to grow at acidic PH, rich concentrations of </a:t>
            </a:r>
            <a:r>
              <a:rPr lang="en-US" sz="2800" b="1" dirty="0" err="1"/>
              <a:t>NaCl</a:t>
            </a:r>
            <a:r>
              <a:rPr lang="en-US" sz="2800" b="1" dirty="0"/>
              <a:t>; as a </a:t>
            </a:r>
            <a:r>
              <a:rPr lang="en-US" sz="2800" b="1" dirty="0" err="1"/>
              <a:t>psychrotrophic</a:t>
            </a:r>
            <a:r>
              <a:rPr lang="en-US" sz="2800" b="1" dirty="0"/>
              <a:t> species, it handles living in the cold environment. This, besides other harsh conditions, has made it a great deal of concern to the food industry sector.</a:t>
            </a:r>
            <a:endParaRPr lang="en-US" sz="2800" dirty="0"/>
          </a:p>
        </p:txBody>
      </p:sp>
    </p:spTree>
    <p:extLst>
      <p:ext uri="{BB962C8B-B14F-4D97-AF65-F5344CB8AC3E}">
        <p14:creationId xmlns:p14="http://schemas.microsoft.com/office/powerpoint/2010/main" val="1418914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02359"/>
            <a:ext cx="7848872" cy="6555641"/>
          </a:xfrm>
          <a:prstGeom prst="rect">
            <a:avLst/>
          </a:prstGeom>
        </p:spPr>
        <p:txBody>
          <a:bodyPr wrap="square">
            <a:spAutoFit/>
          </a:bodyPr>
          <a:lstStyle/>
          <a:p>
            <a:pPr algn="just" rtl="0"/>
            <a:r>
              <a:rPr lang="en-US" sz="2800" b="1" dirty="0" smtClean="0"/>
              <a:t>Almost </a:t>
            </a:r>
            <a:r>
              <a:rPr lang="en-US" sz="2800" b="1" dirty="0"/>
              <a:t>all </a:t>
            </a:r>
            <a:r>
              <a:rPr lang="en-US" sz="2800" b="1" dirty="0" err="1"/>
              <a:t>listeriosis</a:t>
            </a:r>
            <a:r>
              <a:rPr lang="en-US" sz="2800" b="1" dirty="0"/>
              <a:t> cases are foodborne, high variety of foods could be contaminated by L. </a:t>
            </a:r>
            <a:r>
              <a:rPr lang="en-US" sz="2800" b="1" dirty="0" err="1"/>
              <a:t>monocytogenes</a:t>
            </a:r>
            <a:r>
              <a:rPr lang="en-US" sz="2800" b="1" dirty="0"/>
              <a:t> including raw poultry meat, ground beef, soft dairy products, and fish</a:t>
            </a:r>
            <a:r>
              <a:rPr lang="en-US" sz="2800" b="1" dirty="0" smtClean="0"/>
              <a:t>.</a:t>
            </a:r>
          </a:p>
          <a:p>
            <a:pPr algn="just" rtl="0"/>
            <a:r>
              <a:rPr lang="de-DE" sz="2800" b="1" dirty="0"/>
              <a:t>A wide range of animal species can become infected with </a:t>
            </a:r>
            <a:r>
              <a:rPr lang="de-DE" sz="2800" b="1" i="1" dirty="0"/>
              <a:t>L. monocytogenes</a:t>
            </a:r>
            <a:r>
              <a:rPr lang="de-DE" sz="2800" b="1" dirty="0"/>
              <a:t>, including mammals, domesticated animals, pets, fish, birds, and crustaceans . cows is very rarly infected  with this bacteria in opposite to  the sheep </a:t>
            </a:r>
            <a:r>
              <a:rPr lang="en-US" sz="2800" b="1" dirty="0"/>
              <a:t>which is more sensitive to be infected with listeria</a:t>
            </a:r>
            <a:r>
              <a:rPr lang="de-DE" sz="2800" b="1" dirty="0"/>
              <a:t> and the highest incidnce of listeriosis occured in cold seasons. </a:t>
            </a:r>
            <a:endParaRPr lang="en-US" sz="2800" b="1" dirty="0"/>
          </a:p>
          <a:p>
            <a:pPr algn="just" rtl="0"/>
            <a:endParaRPr lang="en-US" sz="2800" b="1" dirty="0" smtClean="0"/>
          </a:p>
          <a:p>
            <a:pPr algn="just" rtl="0"/>
            <a:endParaRPr lang="en-US" sz="2800" b="1" dirty="0"/>
          </a:p>
        </p:txBody>
      </p:sp>
    </p:spTree>
    <p:extLst>
      <p:ext uri="{BB962C8B-B14F-4D97-AF65-F5344CB8AC3E}">
        <p14:creationId xmlns:p14="http://schemas.microsoft.com/office/powerpoint/2010/main" val="653823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8964488" cy="3970318"/>
          </a:xfrm>
          <a:prstGeom prst="rect">
            <a:avLst/>
          </a:prstGeom>
        </p:spPr>
        <p:txBody>
          <a:bodyPr wrap="square">
            <a:spAutoFit/>
          </a:bodyPr>
          <a:lstStyle/>
          <a:p>
            <a:pPr algn="just" rtl="0"/>
            <a:r>
              <a:rPr lang="en-US" sz="2800" b="1" dirty="0" smtClean="0"/>
              <a:t> </a:t>
            </a:r>
          </a:p>
          <a:p>
            <a:pPr algn="just" rtl="0"/>
            <a:r>
              <a:rPr lang="en-US" sz="2800" b="1" dirty="0"/>
              <a:t> </a:t>
            </a:r>
            <a:r>
              <a:rPr lang="en-US" sz="2800" b="1" dirty="0" smtClean="0"/>
              <a:t>    The </a:t>
            </a:r>
            <a:r>
              <a:rPr lang="en-US" sz="2800" b="1" dirty="0"/>
              <a:t>eating of contamination foods with pathogenic bacteria and their products such as toxins and enzymes leading to serious diseases.</a:t>
            </a:r>
          </a:p>
          <a:p>
            <a:pPr algn="just" rtl="0"/>
            <a:r>
              <a:rPr lang="en-US" sz="2800" b="1" i="1" dirty="0" smtClean="0"/>
              <a:t>    Listeria </a:t>
            </a:r>
            <a:r>
              <a:rPr lang="en-US" sz="2800" b="1" i="1" dirty="0" err="1"/>
              <a:t>monocytogenes</a:t>
            </a:r>
            <a:r>
              <a:rPr lang="en-US" sz="2800" b="1" i="1" dirty="0"/>
              <a:t> </a:t>
            </a:r>
            <a:r>
              <a:rPr lang="en-US" sz="2800" b="1" dirty="0"/>
              <a:t>is a foodborne pathogen that can cause </a:t>
            </a:r>
            <a:r>
              <a:rPr lang="en-US" sz="2800" b="1" dirty="0" err="1"/>
              <a:t>listeriosis</a:t>
            </a:r>
            <a:r>
              <a:rPr lang="en-US" sz="2800" b="1" dirty="0"/>
              <a:t>, a severe disease that can lead to septicemia, meningitis, and spontaneous abortion. </a:t>
            </a:r>
            <a:endParaRPr lang="en-US" sz="2800" b="1" dirty="0" smtClean="0"/>
          </a:p>
          <a:p>
            <a:pPr algn="just" rtl="0"/>
            <a:r>
              <a:rPr lang="en-US" sz="2800" b="1" dirty="0" smtClean="0"/>
              <a:t>     </a:t>
            </a:r>
          </a:p>
        </p:txBody>
      </p:sp>
    </p:spTree>
    <p:extLst>
      <p:ext uri="{BB962C8B-B14F-4D97-AF65-F5344CB8AC3E}">
        <p14:creationId xmlns:p14="http://schemas.microsoft.com/office/powerpoint/2010/main" val="1660529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424936" cy="5693866"/>
          </a:xfrm>
          <a:prstGeom prst="rect">
            <a:avLst/>
          </a:prstGeom>
        </p:spPr>
        <p:txBody>
          <a:bodyPr wrap="square">
            <a:spAutoFit/>
          </a:bodyPr>
          <a:lstStyle/>
          <a:p>
            <a:pPr algn="just" rtl="0"/>
            <a:endParaRPr lang="en-US" sz="2800" b="1" dirty="0"/>
          </a:p>
          <a:p>
            <a:pPr algn="just" rtl="0"/>
            <a:r>
              <a:rPr lang="en-US" sz="2800" b="1" i="1" dirty="0"/>
              <a:t>Listeria </a:t>
            </a:r>
            <a:r>
              <a:rPr lang="en-US" sz="2800" b="1" i="1" dirty="0" err="1"/>
              <a:t>monocytogenes</a:t>
            </a:r>
            <a:r>
              <a:rPr lang="en-US" sz="2800" b="1" dirty="0"/>
              <a:t> has been associated with such foods as raw </a:t>
            </a:r>
            <a:r>
              <a:rPr lang="en-US" sz="2800" b="1" dirty="0" smtClean="0">
                <a:hlinkClick r:id="rId2" tooltip="Milk"/>
              </a:rPr>
              <a:t>milk</a:t>
            </a:r>
            <a:r>
              <a:rPr lang="en-US" sz="2800" b="1" dirty="0" smtClean="0"/>
              <a:t>,</a:t>
            </a:r>
            <a:r>
              <a:rPr lang="en-US" sz="2800" b="1" baseline="30000" dirty="0" smtClean="0"/>
              <a:t> </a:t>
            </a:r>
            <a:r>
              <a:rPr lang="en-US" sz="2800" b="1" dirty="0" smtClean="0">
                <a:hlinkClick r:id="rId3" tooltip="Cheese"/>
              </a:rPr>
              <a:t>cheeses</a:t>
            </a:r>
            <a:r>
              <a:rPr lang="en-US" sz="2800" b="1" dirty="0"/>
              <a:t> (particularly soft-ripened varieties),  </a:t>
            </a:r>
            <a:r>
              <a:rPr lang="en-US" sz="2800" b="1" dirty="0">
                <a:hlinkClick r:id="rId4" tooltip="Ice cream"/>
              </a:rPr>
              <a:t>ice cream</a:t>
            </a:r>
            <a:r>
              <a:rPr lang="en-US" sz="2800" b="1" dirty="0"/>
              <a:t>, raw </a:t>
            </a:r>
            <a:r>
              <a:rPr lang="en-US" sz="2800" b="1" dirty="0">
                <a:hlinkClick r:id="rId5" tooltip="Vegetables"/>
              </a:rPr>
              <a:t>vegetables</a:t>
            </a:r>
            <a:r>
              <a:rPr lang="en-US" sz="2800" b="1" dirty="0"/>
              <a:t>, fermented raw-meat </a:t>
            </a:r>
            <a:r>
              <a:rPr lang="en-US" sz="2800" b="1" dirty="0">
                <a:hlinkClick r:id="rId6" tooltip="Sausage"/>
              </a:rPr>
              <a:t>sausages</a:t>
            </a:r>
            <a:r>
              <a:rPr lang="en-US" sz="2800" b="1" dirty="0"/>
              <a:t>, raw and cooked </a:t>
            </a:r>
            <a:r>
              <a:rPr lang="en-US" sz="2800" b="1" dirty="0">
                <a:hlinkClick r:id="rId7" tooltip="Poultry"/>
              </a:rPr>
              <a:t>poultry</a:t>
            </a:r>
            <a:r>
              <a:rPr lang="en-US" sz="2800" b="1" dirty="0"/>
              <a:t>, raw meats (of all types), and raw and smoked </a:t>
            </a:r>
            <a:r>
              <a:rPr lang="en-US" sz="2800" b="1" dirty="0">
                <a:hlinkClick r:id="rId8" tooltip="Fish"/>
              </a:rPr>
              <a:t>fish</a:t>
            </a:r>
            <a:r>
              <a:rPr lang="en-US" sz="2800" b="1" dirty="0"/>
              <a:t>. Most bacteria can survive near freezing temperatures, but cannot absorb nutrients, grow or replicate; however, </a:t>
            </a:r>
            <a:r>
              <a:rPr lang="en-US" sz="2800" b="1" i="1" dirty="0"/>
              <a:t>L. </a:t>
            </a:r>
            <a:r>
              <a:rPr lang="en-US" sz="2800" b="1" i="1" dirty="0" err="1"/>
              <a:t>monocytogenes</a:t>
            </a:r>
            <a:r>
              <a:rPr lang="en-US" sz="2800" b="1" dirty="0"/>
              <a:t> has the ability to grow at temperatures as low as 0 °C which permits exponential multiplication in refrigerated foods. </a:t>
            </a:r>
          </a:p>
        </p:txBody>
      </p:sp>
    </p:spTree>
    <p:extLst>
      <p:ext uri="{BB962C8B-B14F-4D97-AF65-F5344CB8AC3E}">
        <p14:creationId xmlns:p14="http://schemas.microsoft.com/office/powerpoint/2010/main" val="376693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352928" cy="4770537"/>
          </a:xfrm>
          <a:prstGeom prst="rect">
            <a:avLst/>
          </a:prstGeom>
        </p:spPr>
        <p:txBody>
          <a:bodyPr wrap="square">
            <a:spAutoFit/>
          </a:bodyPr>
          <a:lstStyle/>
          <a:p>
            <a:pPr algn="just" rtl="0"/>
            <a:r>
              <a:rPr lang="en-US" sz="2800" b="1" dirty="0"/>
              <a:t>Within the recent era, after the increasing of </a:t>
            </a:r>
            <a:r>
              <a:rPr lang="en-US" sz="2800" b="1" dirty="0" err="1"/>
              <a:t>listeriosis</a:t>
            </a:r>
            <a:r>
              <a:rPr lang="en-US" sz="2800" b="1" dirty="0"/>
              <a:t> infections which associated with food consumption , specifically in the meal  of ready-to-eat (MRE) products including soft cheese </a:t>
            </a:r>
            <a:r>
              <a:rPr lang="en-US" sz="2800" b="1" dirty="0" smtClean="0"/>
              <a:t>,  </a:t>
            </a:r>
            <a:r>
              <a:rPr lang="en-US" sz="2800" b="1" dirty="0"/>
              <a:t>processed and chilled poultry products </a:t>
            </a:r>
            <a:r>
              <a:rPr lang="en-US" sz="2800" b="1" dirty="0" smtClean="0"/>
              <a:t>, </a:t>
            </a:r>
            <a:r>
              <a:rPr lang="en-US" sz="2800" b="1" dirty="0"/>
              <a:t>deli luncheon meat products </a:t>
            </a:r>
            <a:r>
              <a:rPr lang="en-US" sz="2800" b="1" dirty="0" smtClean="0"/>
              <a:t>or </a:t>
            </a:r>
            <a:r>
              <a:rPr lang="en-US" sz="2800" b="1" dirty="0"/>
              <a:t>hotdogs, and even some epidemiologically monitored flare-ups that have been recorded </a:t>
            </a:r>
            <a:r>
              <a:rPr lang="en-US" sz="2800" b="1" dirty="0" smtClean="0"/>
              <a:t>, </a:t>
            </a:r>
            <a:r>
              <a:rPr lang="en-US" sz="3600" b="1" dirty="0"/>
              <a:t>this bacterium has been declared as a primer food-borne pathogen.</a:t>
            </a:r>
          </a:p>
        </p:txBody>
      </p:sp>
    </p:spTree>
    <p:extLst>
      <p:ext uri="{BB962C8B-B14F-4D97-AF65-F5344CB8AC3E}">
        <p14:creationId xmlns:p14="http://schemas.microsoft.com/office/powerpoint/2010/main" val="3937565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6986528"/>
          </a:xfrm>
          <a:prstGeom prst="rect">
            <a:avLst/>
          </a:prstGeom>
        </p:spPr>
        <p:txBody>
          <a:bodyPr wrap="square">
            <a:spAutoFit/>
          </a:bodyPr>
          <a:lstStyle/>
          <a:p>
            <a:pPr algn="just" rtl="0"/>
            <a:r>
              <a:rPr lang="en-US" sz="2800" b="1" dirty="0" smtClean="0"/>
              <a:t>    Consumer </a:t>
            </a:r>
            <a:r>
              <a:rPr lang="en-US" sz="2800" b="1" dirty="0"/>
              <a:t>lifestyle has changed, and less time is available for food preparation. Modern lifestyle has markedly changed eating habits worldwide, with a consequent increased demand for RTE foods; therefore, more RTE and take away foods are consumed. There is a concern that many Listeria outbreaks are reported from </a:t>
            </a:r>
            <a:r>
              <a:rPr lang="en-US" sz="2800" b="1" dirty="0" smtClean="0"/>
              <a:t>hospital.</a:t>
            </a:r>
          </a:p>
          <a:p>
            <a:pPr algn="just" rtl="0"/>
            <a:r>
              <a:rPr lang="en-US" sz="2800" b="1" dirty="0" smtClean="0"/>
              <a:t>     </a:t>
            </a:r>
            <a:r>
              <a:rPr lang="en-US" sz="2800" b="1" dirty="0" err="1" smtClean="0"/>
              <a:t>Listeriosis</a:t>
            </a:r>
            <a:r>
              <a:rPr lang="en-US" sz="2800" b="1" dirty="0"/>
              <a:t>, with a mortality rate of about 24%, is found mainly among pregnant women, their fetuses, and </a:t>
            </a:r>
            <a:r>
              <a:rPr lang="en-US" sz="2800" b="1" dirty="0" err="1"/>
              <a:t>immunocompromised</a:t>
            </a:r>
            <a:r>
              <a:rPr lang="en-US" sz="2800" b="1" dirty="0"/>
              <a:t> persons, with symptoms of abortion, neonatal death, septicemia, and meningitis. </a:t>
            </a:r>
          </a:p>
          <a:p>
            <a:pPr algn="just" rtl="0"/>
            <a:endParaRPr lang="en-US" sz="2800" b="1" dirty="0"/>
          </a:p>
          <a:p>
            <a:pPr algn="just" rtl="0"/>
            <a:endParaRPr lang="en-US" sz="2800" b="1" dirty="0"/>
          </a:p>
          <a:p>
            <a:pPr algn="just" rtl="0"/>
            <a:endParaRPr lang="en-US" sz="2800" b="1" dirty="0" smtClean="0"/>
          </a:p>
          <a:p>
            <a:pPr algn="just" rtl="0"/>
            <a:r>
              <a:rPr lang="en-US" sz="2800" b="1" dirty="0"/>
              <a:t> </a:t>
            </a:r>
            <a:r>
              <a:rPr lang="en-US" sz="2800" b="1" dirty="0" smtClean="0"/>
              <a:t>     </a:t>
            </a:r>
            <a:endParaRPr lang="en-US" sz="2800" b="1" dirty="0"/>
          </a:p>
        </p:txBody>
      </p:sp>
    </p:spTree>
    <p:extLst>
      <p:ext uri="{BB962C8B-B14F-4D97-AF65-F5344CB8AC3E}">
        <p14:creationId xmlns:p14="http://schemas.microsoft.com/office/powerpoint/2010/main" val="2850271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064896" cy="5693866"/>
          </a:xfrm>
          <a:prstGeom prst="rect">
            <a:avLst/>
          </a:prstGeom>
        </p:spPr>
        <p:txBody>
          <a:bodyPr wrap="square">
            <a:spAutoFit/>
          </a:bodyPr>
          <a:lstStyle/>
          <a:p>
            <a:pPr algn="just" rtl="0"/>
            <a:r>
              <a:rPr lang="en-US" sz="2800" b="1" dirty="0"/>
              <a:t>High-risk individuals (i.e., the elderly, pregnant women, and most </a:t>
            </a:r>
            <a:r>
              <a:rPr lang="en-US" sz="2800" b="1" dirty="0" err="1"/>
              <a:t>immunocompromised</a:t>
            </a:r>
            <a:r>
              <a:rPr lang="en-US" sz="2800" b="1" dirty="0"/>
              <a:t> individuals) should be provided with guidance on healthy eating, including specific information on high-risk foods that they should avoid, and strategies to reduce their risk, such as thorough cooking, avoidance of cross-contamination, and short-term refrigerated storage of cooked perishable foods. Those at low risk for </a:t>
            </a:r>
            <a:r>
              <a:rPr lang="en-US" sz="2800" b="1" dirty="0" err="1"/>
              <a:t>listeriosis</a:t>
            </a:r>
            <a:r>
              <a:rPr lang="en-US" sz="2800" b="1" dirty="0"/>
              <a:t> should receive information on safe food handling practices, preferably starting at a preschool age</a:t>
            </a:r>
            <a:r>
              <a:rPr lang="en-US" sz="2800" b="1" dirty="0" smtClean="0"/>
              <a:t>.</a:t>
            </a:r>
            <a:endParaRPr lang="en-US" sz="2800" b="1" dirty="0"/>
          </a:p>
        </p:txBody>
      </p:sp>
    </p:spTree>
    <p:extLst>
      <p:ext uri="{BB962C8B-B14F-4D97-AF65-F5344CB8AC3E}">
        <p14:creationId xmlns:p14="http://schemas.microsoft.com/office/powerpoint/2010/main" val="2989713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4401205"/>
          </a:xfrm>
          <a:prstGeom prst="rect">
            <a:avLst/>
          </a:prstGeom>
        </p:spPr>
        <p:txBody>
          <a:bodyPr wrap="square">
            <a:spAutoFit/>
          </a:bodyPr>
          <a:lstStyle/>
          <a:p>
            <a:pPr algn="just" rtl="0"/>
            <a:r>
              <a:rPr lang="en-US" sz="2800" b="1" dirty="0"/>
              <a:t>Good manufacturing practices, appropriate cleaning, sanitation and hygiene programs, and temperature control required for prevention or inhibition of growth of the pathogen to high levels are critical for control of L. </a:t>
            </a:r>
            <a:r>
              <a:rPr lang="en-US" sz="2800" b="1" dirty="0" err="1"/>
              <a:t>monocytogenes</a:t>
            </a:r>
            <a:r>
              <a:rPr lang="en-US" sz="2800" b="1" dirty="0"/>
              <a:t> in the retail and food service </a:t>
            </a:r>
            <a:r>
              <a:rPr lang="en-US" sz="2800" b="1" dirty="0" smtClean="0"/>
              <a:t>sector.</a:t>
            </a:r>
          </a:p>
          <a:p>
            <a:pPr algn="just" rtl="0"/>
            <a:r>
              <a:rPr lang="en-US" sz="2800" b="1" dirty="0"/>
              <a:t>Strict public health and food safety system is urgently needed to reduce the human health risks associated with pathogens. </a:t>
            </a:r>
          </a:p>
          <a:p>
            <a:pPr algn="just" rtl="0"/>
            <a:endParaRPr lang="en-US" sz="2800" b="1" dirty="0"/>
          </a:p>
        </p:txBody>
      </p:sp>
    </p:spTree>
    <p:extLst>
      <p:ext uri="{BB962C8B-B14F-4D97-AF65-F5344CB8AC3E}">
        <p14:creationId xmlns:p14="http://schemas.microsoft.com/office/powerpoint/2010/main" val="828022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8640959" cy="5262979"/>
          </a:xfrm>
          <a:prstGeom prst="rect">
            <a:avLst/>
          </a:prstGeom>
        </p:spPr>
        <p:txBody>
          <a:bodyPr wrap="square">
            <a:spAutoFit/>
          </a:bodyPr>
          <a:lstStyle/>
          <a:p>
            <a:pPr algn="just" rtl="0"/>
            <a:r>
              <a:rPr lang="en-US" sz="2800" b="1" dirty="0" smtClean="0"/>
              <a:t>    Ongoing </a:t>
            </a:r>
            <a:r>
              <a:rPr lang="en-US" sz="2800" b="1" dirty="0"/>
              <a:t>efforts are needed to further reduce the incidence of </a:t>
            </a:r>
            <a:r>
              <a:rPr lang="en-US" sz="2800" b="1" dirty="0" err="1"/>
              <a:t>listeriosis</a:t>
            </a:r>
            <a:r>
              <a:rPr lang="en-US" sz="2800" b="1" dirty="0"/>
              <a:t>, due to its high mortality rate. T</a:t>
            </a:r>
            <a:r>
              <a:rPr lang="en-US" sz="2800" b="1" dirty="0" smtClean="0"/>
              <a:t>he use </a:t>
            </a:r>
            <a:r>
              <a:rPr lang="en-US" sz="2800" b="1" dirty="0"/>
              <a:t>of a risk-based approach to identify strategies that will have the greatest impact on reducing foodborne </a:t>
            </a:r>
            <a:r>
              <a:rPr lang="en-US" sz="2800" b="1" dirty="0" err="1"/>
              <a:t>listeriosis</a:t>
            </a:r>
            <a:r>
              <a:rPr lang="en-US" sz="2800" b="1" dirty="0" smtClean="0"/>
              <a:t>.</a:t>
            </a:r>
          </a:p>
          <a:p>
            <a:pPr algn="just" rtl="0"/>
            <a:r>
              <a:rPr lang="en-US" sz="2800" b="1" dirty="0" smtClean="0"/>
              <a:t>       A </a:t>
            </a:r>
            <a:r>
              <a:rPr lang="en-US" sz="2800" b="1" dirty="0"/>
              <a:t>continuum of risk for </a:t>
            </a:r>
            <a:r>
              <a:rPr lang="en-US" sz="2800" b="1" dirty="0" err="1"/>
              <a:t>listeriosis</a:t>
            </a:r>
            <a:r>
              <a:rPr lang="en-US" sz="2800" b="1" dirty="0"/>
              <a:t> is observed in the human population, ranging from exquisitely sensitive groups, who are highly </a:t>
            </a:r>
            <a:r>
              <a:rPr lang="en-US" sz="2800" b="1" dirty="0" err="1"/>
              <a:t>immunocompromised</a:t>
            </a:r>
            <a:r>
              <a:rPr lang="en-US" sz="2800" b="1" dirty="0"/>
              <a:t> and at very high risk of </a:t>
            </a:r>
            <a:r>
              <a:rPr lang="en-US" sz="2800" b="1" dirty="0" err="1"/>
              <a:t>listeriosis</a:t>
            </a:r>
            <a:r>
              <a:rPr lang="en-US" sz="2800" b="1" dirty="0"/>
              <a:t>, through the normal healthy population younger than 65 years of age, who appear to have a minimal risk for </a:t>
            </a:r>
            <a:r>
              <a:rPr lang="en-US" sz="2800" b="1" dirty="0" err="1"/>
              <a:t>listeriosis</a:t>
            </a:r>
            <a:r>
              <a:rPr lang="en-US" sz="2800" b="1" dirty="0"/>
              <a:t>. </a:t>
            </a:r>
          </a:p>
        </p:txBody>
      </p:sp>
    </p:spTree>
    <p:extLst>
      <p:ext uri="{BB962C8B-B14F-4D97-AF65-F5344CB8AC3E}">
        <p14:creationId xmlns:p14="http://schemas.microsoft.com/office/powerpoint/2010/main" val="1063962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24754"/>
          </a:xfrm>
          <a:prstGeom prst="rect">
            <a:avLst/>
          </a:prstGeom>
        </p:spPr>
        <p:txBody>
          <a:bodyPr wrap="square">
            <a:spAutoFit/>
          </a:bodyPr>
          <a:lstStyle/>
          <a:p>
            <a:pPr algn="just" rtl="0"/>
            <a:r>
              <a:rPr lang="en-US" sz="2800" b="1" dirty="0" smtClean="0"/>
              <a:t>       The </a:t>
            </a:r>
            <a:r>
              <a:rPr lang="en-US" sz="2800" b="1" dirty="0"/>
              <a:t>International Life Sciences </a:t>
            </a:r>
            <a:r>
              <a:rPr lang="en-US" sz="2800" b="1" dirty="0" smtClean="0"/>
              <a:t>Institute, </a:t>
            </a:r>
            <a:r>
              <a:rPr lang="en-US" sz="2800" b="1" dirty="0"/>
              <a:t>Risk Science Institute Expert Panel concluded that certain foods pose a high risk for causing </a:t>
            </a:r>
            <a:r>
              <a:rPr lang="en-US" sz="2800" b="1" dirty="0" err="1"/>
              <a:t>listeriosis</a:t>
            </a:r>
            <a:r>
              <a:rPr lang="en-US" sz="2800" b="1" dirty="0"/>
              <a:t>. High-risk foods have all of the following properties: (1) have the potential for contamination with L. </a:t>
            </a:r>
            <a:r>
              <a:rPr lang="en-US" sz="2800" b="1" dirty="0" err="1"/>
              <a:t>monocytogenes</a:t>
            </a:r>
            <a:r>
              <a:rPr lang="en-US" sz="2800" b="1" dirty="0"/>
              <a:t>; (2) support the growth of L. </a:t>
            </a:r>
            <a:r>
              <a:rPr lang="en-US" sz="2800" b="1" dirty="0" err="1"/>
              <a:t>monocytogenes</a:t>
            </a:r>
            <a:r>
              <a:rPr lang="en-US" sz="2800" b="1" dirty="0"/>
              <a:t> to high numbers; (3) are ready to eat; (4) require refrigeration; and (5) are stored for an extended period of time. </a:t>
            </a:r>
            <a:endParaRPr lang="en-US" sz="2800" b="1" dirty="0" smtClean="0"/>
          </a:p>
          <a:p>
            <a:pPr algn="just" rtl="0"/>
            <a:r>
              <a:rPr lang="en-US" sz="2800" b="1" dirty="0"/>
              <a:t> </a:t>
            </a:r>
            <a:r>
              <a:rPr lang="en-US" sz="2800" b="1" dirty="0" smtClean="0"/>
              <a:t>    Control </a:t>
            </a:r>
            <a:r>
              <a:rPr lang="en-US" sz="2800" b="1" dirty="0"/>
              <a:t>strategies are needed in the food chain from </a:t>
            </a:r>
            <a:r>
              <a:rPr lang="en-US" sz="2800" b="1" dirty="0" err="1"/>
              <a:t>preharvest</a:t>
            </a:r>
            <a:r>
              <a:rPr lang="en-US" sz="2800" b="1" dirty="0"/>
              <a:t> through consumption to minimize the likelihood that food will become contaminated by L. </a:t>
            </a:r>
            <a:r>
              <a:rPr lang="en-US" sz="2800" b="1" dirty="0" err="1"/>
              <a:t>monocytogenes</a:t>
            </a:r>
            <a:r>
              <a:rPr lang="en-US" sz="2800" b="1" dirty="0"/>
              <a:t> and to prevent the growth of the organism to high numbers. </a:t>
            </a:r>
          </a:p>
        </p:txBody>
      </p:sp>
    </p:spTree>
    <p:extLst>
      <p:ext uri="{BB962C8B-B14F-4D97-AF65-F5344CB8AC3E}">
        <p14:creationId xmlns:p14="http://schemas.microsoft.com/office/powerpoint/2010/main" val="757489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928992" cy="4832092"/>
          </a:xfrm>
          <a:prstGeom prst="rect">
            <a:avLst/>
          </a:prstGeom>
        </p:spPr>
        <p:txBody>
          <a:bodyPr wrap="square">
            <a:spAutoFit/>
          </a:bodyPr>
          <a:lstStyle/>
          <a:p>
            <a:pPr algn="just" rtl="0"/>
            <a:r>
              <a:rPr lang="en-US" sz="2800" b="1" dirty="0"/>
              <a:t>The Expert Panel identified three main strategies for ensuring continuous improvement in reducing foodborne </a:t>
            </a:r>
            <a:r>
              <a:rPr lang="en-US" sz="2800" b="1" dirty="0" err="1"/>
              <a:t>listeriosis</a:t>
            </a:r>
            <a:r>
              <a:rPr lang="en-US" sz="2800" b="1" dirty="0"/>
              <a:t>: (1) preventing contamination of foods with L. </a:t>
            </a:r>
            <a:r>
              <a:rPr lang="en-US" sz="2800" b="1" dirty="0" err="1"/>
              <a:t>monocytogenes</a:t>
            </a:r>
            <a:r>
              <a:rPr lang="en-US" sz="2800" b="1" dirty="0"/>
              <a:t>; (2) preventing growth of L. </a:t>
            </a:r>
            <a:r>
              <a:rPr lang="en-US" sz="2800" b="1" dirty="0" err="1"/>
              <a:t>monocytogenes</a:t>
            </a:r>
            <a:r>
              <a:rPr lang="en-US" sz="2800" b="1" dirty="0"/>
              <a:t> to high numbers in foods; and (3) science-based education messages targeted to susceptible populations and their caregivers. Of these strategies, the Expert Panel concluded that preventing growth of L. </a:t>
            </a:r>
            <a:r>
              <a:rPr lang="en-US" sz="2800" b="1" dirty="0" err="1"/>
              <a:t>monocytogenes</a:t>
            </a:r>
            <a:r>
              <a:rPr lang="en-US" sz="2800" b="1" dirty="0"/>
              <a:t> to high numbers would have the greatest impact in reducing cases of </a:t>
            </a:r>
            <a:r>
              <a:rPr lang="en-US" sz="2800" b="1" dirty="0" err="1"/>
              <a:t>listeriosis</a:t>
            </a:r>
            <a:r>
              <a:rPr lang="en-US" sz="2800" b="1" dirty="0"/>
              <a:t>. </a:t>
            </a:r>
            <a:endParaRPr lang="en-US" sz="2800" dirty="0"/>
          </a:p>
        </p:txBody>
      </p:sp>
    </p:spTree>
    <p:extLst>
      <p:ext uri="{BB962C8B-B14F-4D97-AF65-F5344CB8AC3E}">
        <p14:creationId xmlns:p14="http://schemas.microsoft.com/office/powerpoint/2010/main" val="3607045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6124754"/>
          </a:xfrm>
          <a:prstGeom prst="rect">
            <a:avLst/>
          </a:prstGeom>
        </p:spPr>
        <p:txBody>
          <a:bodyPr wrap="square">
            <a:spAutoFit/>
          </a:bodyPr>
          <a:lstStyle/>
          <a:p>
            <a:pPr algn="just" rtl="0"/>
            <a:r>
              <a:rPr lang="en-US" sz="2800" b="1" dirty="0"/>
              <a:t>This requires implementation of effective food safety control measures and ensuring that these control strategies are consistently met. Most effective strategies to control L. </a:t>
            </a:r>
            <a:r>
              <a:rPr lang="en-US" sz="2800" b="1" dirty="0" err="1"/>
              <a:t>monocytogenes</a:t>
            </a:r>
            <a:r>
              <a:rPr lang="en-US" sz="2800" b="1" dirty="0"/>
              <a:t> in high-risk foods include (1) good manufacturing practices, sanitation standard operating procedures, and hazard analysis critical control point programs to minimize environmental L. </a:t>
            </a:r>
            <a:r>
              <a:rPr lang="en-US" sz="2800" b="1" dirty="0" err="1"/>
              <a:t>monocytogenes</a:t>
            </a:r>
            <a:r>
              <a:rPr lang="en-US" sz="2800" b="1" dirty="0"/>
              <a:t> contamination and to prevent cross-contamination in processing plants and at retail</a:t>
            </a:r>
            <a:r>
              <a:rPr lang="en-US" sz="2800" b="1" dirty="0" smtClean="0"/>
              <a:t>; (</a:t>
            </a:r>
            <a:r>
              <a:rPr lang="en-US" sz="2800" b="1" dirty="0"/>
              <a:t>2) an intensive environmental sampling program in plants processing high-risk foods and an effective corrective action plan to reduce the likelihood of contamination of high-risk foods; </a:t>
            </a:r>
          </a:p>
        </p:txBody>
      </p:sp>
    </p:spTree>
    <p:extLst>
      <p:ext uri="{BB962C8B-B14F-4D97-AF65-F5344CB8AC3E}">
        <p14:creationId xmlns:p14="http://schemas.microsoft.com/office/powerpoint/2010/main" val="2855926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388424" cy="3970318"/>
          </a:xfrm>
          <a:prstGeom prst="rect">
            <a:avLst/>
          </a:prstGeom>
        </p:spPr>
        <p:txBody>
          <a:bodyPr wrap="square">
            <a:spAutoFit/>
          </a:bodyPr>
          <a:lstStyle/>
          <a:p>
            <a:pPr algn="just" rtl="0"/>
            <a:r>
              <a:rPr lang="en-US" sz="2800" b="1" dirty="0"/>
              <a:t>(3) time and temperature controls throughout the entire distribution and storage period, including establishing acceptable storage times of foods that support growth of L. </a:t>
            </a:r>
            <a:r>
              <a:rPr lang="en-US" sz="2800" b="1" dirty="0" err="1"/>
              <a:t>monocytogenes</a:t>
            </a:r>
            <a:r>
              <a:rPr lang="en-US" sz="2800" b="1" dirty="0"/>
              <a:t> to high numbers; </a:t>
            </a:r>
            <a:r>
              <a:rPr lang="en-US" sz="2800" b="1" dirty="0" smtClean="0"/>
              <a:t>                     (</a:t>
            </a:r>
            <a:r>
              <a:rPr lang="en-US" sz="2800" b="1" dirty="0"/>
              <a:t>4) reformulating foods to prevent or retard the growth of L. </a:t>
            </a:r>
            <a:r>
              <a:rPr lang="en-US" sz="2800" b="1" dirty="0" err="1"/>
              <a:t>monocytogenes</a:t>
            </a:r>
            <a:r>
              <a:rPr lang="en-US" sz="2800" b="1" dirty="0"/>
              <a:t>; and (5) using </a:t>
            </a:r>
            <a:r>
              <a:rPr lang="en-US" sz="2800" b="1" dirty="0" err="1"/>
              <a:t>postpackaging</a:t>
            </a:r>
            <a:r>
              <a:rPr lang="en-US" sz="2800" b="1" dirty="0"/>
              <a:t> treatments to destroy L. </a:t>
            </a:r>
            <a:r>
              <a:rPr lang="en-US" sz="2800" b="1" dirty="0" err="1"/>
              <a:t>monocytogenes</a:t>
            </a:r>
            <a:r>
              <a:rPr lang="en-US" sz="2800" b="1" dirty="0"/>
              <a:t> on products. </a:t>
            </a:r>
          </a:p>
        </p:txBody>
      </p:sp>
    </p:spTree>
    <p:extLst>
      <p:ext uri="{BB962C8B-B14F-4D97-AF65-F5344CB8AC3E}">
        <p14:creationId xmlns:p14="http://schemas.microsoft.com/office/powerpoint/2010/main" val="355711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66130"/>
            <a:ext cx="8136904" cy="5262979"/>
          </a:xfrm>
          <a:prstGeom prst="rect">
            <a:avLst/>
          </a:prstGeom>
        </p:spPr>
        <p:txBody>
          <a:bodyPr wrap="square">
            <a:spAutoFit/>
          </a:bodyPr>
          <a:lstStyle/>
          <a:p>
            <a:pPr algn="just" rtl="0"/>
            <a:r>
              <a:rPr lang="en-US" sz="2800" b="1" i="1" dirty="0"/>
              <a:t>Listeria </a:t>
            </a:r>
            <a:r>
              <a:rPr lang="en-US" sz="2800" b="1" i="1" dirty="0" err="1"/>
              <a:t>monocytogenes</a:t>
            </a:r>
            <a:r>
              <a:rPr lang="en-US" sz="2800" b="1" i="1" dirty="0"/>
              <a:t> </a:t>
            </a:r>
            <a:r>
              <a:rPr lang="en-US" sz="2800" b="1" dirty="0" smtClean="0"/>
              <a:t>is </a:t>
            </a:r>
            <a:r>
              <a:rPr lang="en-US" sz="2800" b="1" dirty="0"/>
              <a:t>one of the most </a:t>
            </a:r>
            <a:r>
              <a:rPr lang="en-US" sz="2800" b="1" dirty="0">
                <a:hlinkClick r:id="rId2" tooltip="Virulence factor"/>
              </a:rPr>
              <a:t>virulent</a:t>
            </a:r>
            <a:r>
              <a:rPr lang="en-US" sz="2800" b="1" dirty="0"/>
              <a:t> foodborne pathogens. Twenty to thirty percent of foodborne </a:t>
            </a:r>
            <a:r>
              <a:rPr lang="en-US" sz="2800" b="1" dirty="0" err="1"/>
              <a:t>listeriosis</a:t>
            </a:r>
            <a:r>
              <a:rPr lang="en-US" sz="2800" b="1" dirty="0"/>
              <a:t> infections in high-risk individuals may be fatal.                   </a:t>
            </a:r>
          </a:p>
          <a:p>
            <a:pPr algn="just" rtl="0"/>
            <a:r>
              <a:rPr lang="en-US" sz="2800" b="1" dirty="0"/>
              <a:t>      In the </a:t>
            </a:r>
            <a:r>
              <a:rPr lang="en-US" sz="2800" b="1" dirty="0">
                <a:hlinkClick r:id="rId3" tooltip="European Union"/>
              </a:rPr>
              <a:t>European Union</a:t>
            </a:r>
            <a:r>
              <a:rPr lang="en-US" sz="2800" b="1" dirty="0"/>
              <a:t>, </a:t>
            </a:r>
            <a:r>
              <a:rPr lang="en-US" sz="2800" b="1" dirty="0" err="1"/>
              <a:t>listeriosis</a:t>
            </a:r>
            <a:r>
              <a:rPr lang="en-US" sz="2800" b="1" dirty="0"/>
              <a:t> continues an upward trend that began in 2008, causing 2,161 confirmed cases and 210 reported deaths in 2014, 16% more than in 2013. In the EU, </a:t>
            </a:r>
            <a:r>
              <a:rPr lang="en-US" sz="2800" b="1" dirty="0" err="1"/>
              <a:t>listeriosis</a:t>
            </a:r>
            <a:r>
              <a:rPr lang="en-US" sz="2800" b="1" dirty="0"/>
              <a:t> mortality rates also are higher than those of other foodborne pathogens.</a:t>
            </a:r>
          </a:p>
        </p:txBody>
      </p:sp>
    </p:spTree>
    <p:extLst>
      <p:ext uri="{BB962C8B-B14F-4D97-AF65-F5344CB8AC3E}">
        <p14:creationId xmlns:p14="http://schemas.microsoft.com/office/powerpoint/2010/main" val="915248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208912" cy="6124754"/>
          </a:xfrm>
          <a:prstGeom prst="rect">
            <a:avLst/>
          </a:prstGeom>
        </p:spPr>
        <p:txBody>
          <a:bodyPr wrap="square">
            <a:spAutoFit/>
          </a:bodyPr>
          <a:lstStyle/>
          <a:p>
            <a:pPr algn="just" rtl="0"/>
            <a:r>
              <a:rPr lang="en-US" sz="2800" b="1" dirty="0" smtClean="0"/>
              <a:t>     Science-based </a:t>
            </a:r>
            <a:r>
              <a:rPr lang="en-US" sz="2800" b="1" dirty="0"/>
              <a:t>education and risk communication strategies aimed at susceptible populations and focused on high-risk foods should be delivered through health care providers or other credible sources of information. </a:t>
            </a:r>
            <a:endParaRPr lang="en-US" sz="2800" b="1" dirty="0" smtClean="0"/>
          </a:p>
          <a:p>
            <a:pPr algn="just" rtl="0"/>
            <a:r>
              <a:rPr lang="en-US" sz="2800" b="1" dirty="0"/>
              <a:t> </a:t>
            </a:r>
            <a:r>
              <a:rPr lang="en-US" sz="2800" b="1" dirty="0" smtClean="0"/>
              <a:t>    Exquisitely </a:t>
            </a:r>
            <a:r>
              <a:rPr lang="en-US" sz="2800" b="1" dirty="0"/>
              <a:t>sensitive consumers may become ill when exposed to low numbers of L. </a:t>
            </a:r>
            <a:r>
              <a:rPr lang="en-US" sz="2800" b="1" dirty="0" err="1"/>
              <a:t>monocytogenes</a:t>
            </a:r>
            <a:r>
              <a:rPr lang="en-US" sz="2800" b="1" dirty="0"/>
              <a:t> or other opportunistic pathogens, so reducing the risk to this population could be achieved by maintaining them on restricted low-microbe diets during those periods when they are most severely </a:t>
            </a:r>
            <a:r>
              <a:rPr lang="en-US" sz="2800" b="1" dirty="0" err="1"/>
              <a:t>immunocompromised</a:t>
            </a:r>
            <a:r>
              <a:rPr lang="en-US" sz="2800" b="1" dirty="0"/>
              <a:t>. </a:t>
            </a:r>
            <a:endParaRPr lang="en-US" sz="2800" dirty="0"/>
          </a:p>
        </p:txBody>
      </p:sp>
    </p:spTree>
    <p:extLst>
      <p:ext uri="{BB962C8B-B14F-4D97-AF65-F5344CB8AC3E}">
        <p14:creationId xmlns:p14="http://schemas.microsoft.com/office/powerpoint/2010/main" val="17025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036496" cy="6124754"/>
          </a:xfrm>
          <a:prstGeom prst="rect">
            <a:avLst/>
          </a:prstGeom>
        </p:spPr>
        <p:txBody>
          <a:bodyPr wrap="square">
            <a:spAutoFit/>
          </a:bodyPr>
          <a:lstStyle/>
          <a:p>
            <a:pPr algn="just" rtl="0"/>
            <a:r>
              <a:rPr lang="en-US" sz="2800" b="1" i="1" dirty="0"/>
              <a:t>L. </a:t>
            </a:r>
            <a:r>
              <a:rPr lang="en-US" sz="2800" b="1" i="1" dirty="0" err="1"/>
              <a:t>monocytogenes</a:t>
            </a:r>
            <a:r>
              <a:rPr lang="en-US" sz="2800" b="1" dirty="0"/>
              <a:t> makes a huge concern to the  public health and to the food industry as well because of its prevalence in the environment and adaptability to survive or even thrive under very harsh circumstances. The increasing rate of </a:t>
            </a:r>
            <a:r>
              <a:rPr lang="en-US" sz="2800" b="1" i="1" dirty="0"/>
              <a:t>L. </a:t>
            </a:r>
            <a:r>
              <a:rPr lang="en-US" sz="2800" b="1" i="1" dirty="0" err="1"/>
              <a:t>monocytogenes</a:t>
            </a:r>
            <a:r>
              <a:rPr lang="en-US" sz="2800" b="1" dirty="0"/>
              <a:t> contamination in foodborne outbreaks, especially in modern eating style, has led to the rapid action of the discovery of new and fast methods for testing food products.</a:t>
            </a:r>
          </a:p>
          <a:p>
            <a:pPr algn="just" rtl="0"/>
            <a:endParaRPr lang="en-US" sz="2800" b="1" dirty="0" smtClean="0"/>
          </a:p>
          <a:p>
            <a:pPr algn="just" rtl="0"/>
            <a:r>
              <a:rPr lang="en-US" sz="2800" b="1" dirty="0" smtClean="0"/>
              <a:t>Many </a:t>
            </a:r>
            <a:r>
              <a:rPr lang="en-US" sz="2800" b="1" dirty="0" err="1"/>
              <a:t>biomolecular</a:t>
            </a:r>
            <a:r>
              <a:rPr lang="en-US" sz="2800" b="1" dirty="0"/>
              <a:t> methods and techniques have been established for diagnoses of </a:t>
            </a:r>
            <a:r>
              <a:rPr lang="en-US" sz="2800" b="1" i="1" dirty="0"/>
              <a:t>L. </a:t>
            </a:r>
            <a:r>
              <a:rPr lang="en-US" sz="2800" b="1" i="1" dirty="0" err="1"/>
              <a:t>monocytogenes</a:t>
            </a:r>
            <a:r>
              <a:rPr lang="en-US" sz="2800" b="1" dirty="0"/>
              <a:t> including DNA probes and PCR (polymerase chain reaction) techniques </a:t>
            </a:r>
            <a:r>
              <a:rPr lang="en-US" sz="2800" b="1" dirty="0" smtClean="0"/>
              <a:t>. </a:t>
            </a:r>
            <a:endParaRPr lang="en-US" sz="2800" b="1" dirty="0"/>
          </a:p>
        </p:txBody>
      </p:sp>
    </p:spTree>
    <p:extLst>
      <p:ext uri="{BB962C8B-B14F-4D97-AF65-F5344CB8AC3E}">
        <p14:creationId xmlns:p14="http://schemas.microsoft.com/office/powerpoint/2010/main" val="3338090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0632"/>
            <a:ext cx="8424936" cy="5693866"/>
          </a:xfrm>
          <a:prstGeom prst="rect">
            <a:avLst/>
          </a:prstGeom>
        </p:spPr>
        <p:txBody>
          <a:bodyPr wrap="square">
            <a:spAutoFit/>
          </a:bodyPr>
          <a:lstStyle/>
          <a:p>
            <a:pPr algn="just" rtl="0"/>
            <a:r>
              <a:rPr lang="en-US" sz="2800" b="1" dirty="0" smtClean="0"/>
              <a:t>     In </a:t>
            </a:r>
            <a:r>
              <a:rPr lang="en-US" sz="2800" b="1" dirty="0"/>
              <a:t>addition, direct method for detection of </a:t>
            </a:r>
            <a:r>
              <a:rPr lang="en-US" sz="2800" b="1" i="1" dirty="0"/>
              <a:t>L. </a:t>
            </a:r>
            <a:r>
              <a:rPr lang="en-US" sz="2800" b="1" i="1" dirty="0" err="1"/>
              <a:t>monocytogenes</a:t>
            </a:r>
            <a:r>
              <a:rPr lang="en-US" sz="2800" b="1" dirty="0"/>
              <a:t> in food products by PCR has been recorded in some studies .</a:t>
            </a:r>
          </a:p>
          <a:p>
            <a:pPr algn="just" rtl="0"/>
            <a:r>
              <a:rPr lang="en-US" sz="2800" b="1" dirty="0"/>
              <a:t>  Because of high sensitivity, specificity, and low time consumption of PCR method , this technique and other molecular methods have been recommended</a:t>
            </a:r>
            <a:r>
              <a:rPr lang="en-US" sz="2800" b="1" i="1" dirty="0"/>
              <a:t> </a:t>
            </a:r>
            <a:r>
              <a:rPr lang="en-US" sz="2800" b="1" dirty="0"/>
              <a:t>. However, the sensitivity and specificity of the PCR are dependent upon many factors as  DNA extraction procedures, the target genes, and the primer sequences . a PCR assay can </a:t>
            </a:r>
            <a:r>
              <a:rPr lang="en-US" sz="2800" b="1" dirty="0" smtClean="0"/>
              <a:t> </a:t>
            </a:r>
            <a:r>
              <a:rPr lang="en-US" sz="2800" b="1" dirty="0"/>
              <a:t>determine the presence or absence of bacteria rather than quantify bacterial cells. </a:t>
            </a:r>
            <a:endParaRPr lang="en-US" sz="2800" dirty="0"/>
          </a:p>
          <a:p>
            <a:pPr algn="just" rtl="0"/>
            <a:endParaRPr lang="en-US" sz="2800" b="1" dirty="0"/>
          </a:p>
        </p:txBody>
      </p:sp>
    </p:spTree>
    <p:extLst>
      <p:ext uri="{BB962C8B-B14F-4D97-AF65-F5344CB8AC3E}">
        <p14:creationId xmlns:p14="http://schemas.microsoft.com/office/powerpoint/2010/main" val="3768595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712968" cy="6986528"/>
          </a:xfrm>
          <a:prstGeom prst="rect">
            <a:avLst/>
          </a:prstGeom>
        </p:spPr>
        <p:txBody>
          <a:bodyPr wrap="square">
            <a:spAutoFit/>
          </a:bodyPr>
          <a:lstStyle/>
          <a:p>
            <a:pPr algn="just" rtl="0"/>
            <a:r>
              <a:rPr lang="en-US" sz="2800" b="1" dirty="0"/>
              <a:t> </a:t>
            </a:r>
            <a:r>
              <a:rPr lang="en-US" sz="2800" b="1" dirty="0" smtClean="0"/>
              <a:t>   Detection </a:t>
            </a:r>
            <a:r>
              <a:rPr lang="en-US" sz="2800" b="1" dirty="0"/>
              <a:t>of</a:t>
            </a:r>
            <a:r>
              <a:rPr lang="en-US" sz="2800" b="1" i="1" dirty="0"/>
              <a:t> L. </a:t>
            </a:r>
            <a:r>
              <a:rPr lang="en-US" sz="2800" b="1" i="1" dirty="0" err="1"/>
              <a:t>monocytogenes</a:t>
            </a:r>
            <a:r>
              <a:rPr lang="en-US" sz="2800" b="1" dirty="0"/>
              <a:t>  in food by The conventional methods </a:t>
            </a:r>
            <a:r>
              <a:rPr lang="en-US" sz="2800" b="1" dirty="0" smtClean="0"/>
              <a:t>(microbiological </a:t>
            </a:r>
            <a:r>
              <a:rPr lang="en-US" sz="2800" b="1" dirty="0"/>
              <a:t>method) involves the growth in a pre-enrichment medium, then growth on a selective medium followed by a series of biochemical and serological tests to confirm the diagnoses </a:t>
            </a:r>
            <a:r>
              <a:rPr lang="en-US" sz="2800" b="1" dirty="0" smtClean="0"/>
              <a:t>. </a:t>
            </a:r>
            <a:r>
              <a:rPr lang="en-US" sz="2800" b="1" dirty="0"/>
              <a:t>These work-intensive methods are time-consuming as they may take up to 10 days to get finished. </a:t>
            </a:r>
            <a:endParaRPr lang="en-US" sz="2800" b="1" dirty="0" smtClean="0"/>
          </a:p>
          <a:p>
            <a:pPr algn="just" rtl="0"/>
            <a:r>
              <a:rPr lang="en-US" sz="2800" b="1" dirty="0" smtClean="0"/>
              <a:t>PCR </a:t>
            </a:r>
            <a:r>
              <a:rPr lang="en-US" sz="2800" b="1" dirty="0"/>
              <a:t>is rapid and allows an accurate identification and precise nucleic acid sequences </a:t>
            </a:r>
            <a:r>
              <a:rPr lang="en-US" sz="2800" b="1" dirty="0" smtClean="0"/>
              <a:t>quantification.</a:t>
            </a:r>
            <a:r>
              <a:rPr lang="en-US" sz="2800" b="1" dirty="0"/>
              <a:t> </a:t>
            </a:r>
            <a:r>
              <a:rPr lang="en-US" sz="2800" b="1" dirty="0" smtClean="0"/>
              <a:t> As </a:t>
            </a:r>
            <a:r>
              <a:rPr lang="en-US" sz="2800" b="1" dirty="0"/>
              <a:t>knowledge of the molecular and applied biology of L. </a:t>
            </a:r>
            <a:r>
              <a:rPr lang="en-US" sz="2800" b="1" dirty="0" err="1"/>
              <a:t>monocytogenes</a:t>
            </a:r>
            <a:r>
              <a:rPr lang="en-US" sz="2800" b="1" dirty="0"/>
              <a:t> increases, progress can be made in the prevention and control of human infection.</a:t>
            </a:r>
          </a:p>
          <a:p>
            <a:pPr algn="just" rtl="0"/>
            <a:endParaRPr lang="en-US" sz="2800" b="1" dirty="0"/>
          </a:p>
          <a:p>
            <a:pPr algn="just" rtl="0"/>
            <a:endParaRPr lang="en-US" sz="2800" b="1" dirty="0"/>
          </a:p>
        </p:txBody>
      </p:sp>
    </p:spTree>
    <p:extLst>
      <p:ext uri="{BB962C8B-B14F-4D97-AF65-F5344CB8AC3E}">
        <p14:creationId xmlns:p14="http://schemas.microsoft.com/office/powerpoint/2010/main" val="1077154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4440"/>
            <a:ext cx="8424936" cy="5262979"/>
          </a:xfrm>
          <a:prstGeom prst="rect">
            <a:avLst/>
          </a:prstGeom>
        </p:spPr>
        <p:txBody>
          <a:bodyPr wrap="square">
            <a:spAutoFit/>
          </a:bodyPr>
          <a:lstStyle/>
          <a:p>
            <a:pPr algn="just" rtl="0"/>
            <a:r>
              <a:rPr lang="en-US" sz="2800" b="1" i="1" dirty="0"/>
              <a:t>L. </a:t>
            </a:r>
            <a:r>
              <a:rPr lang="en-US" sz="2800" b="1" i="1" dirty="0" err="1"/>
              <a:t>monocytogenes</a:t>
            </a:r>
            <a:r>
              <a:rPr lang="en-US" sz="2800" b="1" dirty="0"/>
              <a:t> is a </a:t>
            </a:r>
            <a:r>
              <a:rPr lang="en-US" sz="2800" b="1" dirty="0">
                <a:hlinkClick r:id="rId2" tooltip="Gram-positive bacteria"/>
              </a:rPr>
              <a:t>Gram-positive</a:t>
            </a:r>
            <a:r>
              <a:rPr lang="en-US" sz="2800" b="1" dirty="0"/>
              <a:t>, non-</a:t>
            </a:r>
            <a:r>
              <a:rPr lang="en-US" sz="2800" b="1" dirty="0">
                <a:hlinkClick r:id="rId3" tooltip="Endospore"/>
              </a:rPr>
              <a:t>spore-forming</a:t>
            </a:r>
            <a:r>
              <a:rPr lang="en-US" sz="2800" b="1" dirty="0"/>
              <a:t>, motile, </a:t>
            </a:r>
            <a:r>
              <a:rPr lang="en-US" sz="2800" b="1" dirty="0" err="1"/>
              <a:t>facultatively</a:t>
            </a:r>
            <a:r>
              <a:rPr lang="en-US" sz="2800" b="1" dirty="0"/>
              <a:t> anaerobic, rod-shaped bacterium. It is </a:t>
            </a:r>
            <a:r>
              <a:rPr lang="en-US" sz="2800" b="1" dirty="0">
                <a:hlinkClick r:id="rId4" tooltip="Catalase"/>
              </a:rPr>
              <a:t>catalase</a:t>
            </a:r>
            <a:r>
              <a:rPr lang="en-US" sz="2800" b="1" dirty="0"/>
              <a:t>-positive and </a:t>
            </a:r>
            <a:r>
              <a:rPr lang="en-US" sz="2800" b="1" dirty="0">
                <a:hlinkClick r:id="rId5" tooltip="Oxidase"/>
              </a:rPr>
              <a:t>oxidase</a:t>
            </a:r>
            <a:r>
              <a:rPr lang="en-US" sz="2800" b="1" dirty="0"/>
              <a:t>-negative, and expresses a beta </a:t>
            </a:r>
            <a:r>
              <a:rPr lang="en-US" sz="2800" b="1" dirty="0" err="1">
                <a:hlinkClick r:id="rId6" tooltip="Hemolysin"/>
              </a:rPr>
              <a:t>hemolysin</a:t>
            </a:r>
            <a:r>
              <a:rPr lang="en-US" sz="2800" b="1" dirty="0"/>
              <a:t>, which causes destruction of red blood cells. This bacterium exhibits characteristic tumbling motility when viewed with light microscopy</a:t>
            </a:r>
            <a:r>
              <a:rPr lang="en-US" sz="2800" b="1" dirty="0" smtClean="0"/>
              <a:t>.</a:t>
            </a:r>
            <a:r>
              <a:rPr lang="en-US" sz="2800" b="1" dirty="0"/>
              <a:t> Although </a:t>
            </a:r>
            <a:r>
              <a:rPr lang="en-US" sz="2800" b="1" i="1" dirty="0"/>
              <a:t>L. </a:t>
            </a:r>
            <a:r>
              <a:rPr lang="en-US" sz="2800" b="1" i="1" dirty="0" err="1"/>
              <a:t>monocytogenes</a:t>
            </a:r>
            <a:r>
              <a:rPr lang="en-US" sz="2800" b="1" dirty="0"/>
              <a:t> is actively motile by means of  </a:t>
            </a:r>
            <a:r>
              <a:rPr lang="en-US" sz="2800" b="1" dirty="0">
                <a:hlinkClick r:id="rId7" tooltip="Flagellum"/>
              </a:rPr>
              <a:t>flagella</a:t>
            </a:r>
            <a:r>
              <a:rPr lang="en-US" sz="2800" b="1" dirty="0"/>
              <a:t> at room temperature (20−25 °C), the organism does not synthesize flagella at body temperatures (37 °C</a:t>
            </a:r>
            <a:r>
              <a:rPr lang="en-US" sz="2800" b="1" dirty="0" smtClean="0"/>
              <a:t>).</a:t>
            </a:r>
            <a:endParaRPr lang="en-US" sz="2800" b="1" dirty="0"/>
          </a:p>
        </p:txBody>
      </p:sp>
    </p:spTree>
    <p:extLst>
      <p:ext uri="{BB962C8B-B14F-4D97-AF65-F5344CB8AC3E}">
        <p14:creationId xmlns:p14="http://schemas.microsoft.com/office/powerpoint/2010/main" val="643237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upload.wikimedia.org/wikipedia/commons/thumb/7/74/Listeria_monocytogenes_PHIL_2287_lores.jpg/220px-Listeria_monocytogenes_PHIL_2287_lor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upload.wikimedia.org/wikipedia/commons/thumb/7/74/Listeria_monocytogenes_PHIL_2287_lores.jpg/220px-Listeria_monocytogenes_PHIL_2287_lore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654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raditional methods for the isolation and detection of Listeria...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87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07" y="1374540"/>
            <a:ext cx="8784976" cy="2246769"/>
          </a:xfrm>
          <a:prstGeom prst="rect">
            <a:avLst/>
          </a:prstGeom>
        </p:spPr>
        <p:txBody>
          <a:bodyPr wrap="square">
            <a:spAutoFit/>
          </a:bodyPr>
          <a:lstStyle/>
          <a:p>
            <a:pPr algn="just" rtl="0"/>
            <a:r>
              <a:rPr lang="en-US" sz="2800" b="1" dirty="0"/>
              <a:t> </a:t>
            </a:r>
            <a:r>
              <a:rPr lang="en-US" sz="2800" b="1" i="1" dirty="0"/>
              <a:t>L. </a:t>
            </a:r>
            <a:r>
              <a:rPr lang="en-US" sz="2800" b="1" i="1" dirty="0" err="1"/>
              <a:t>monocytogenes</a:t>
            </a:r>
            <a:r>
              <a:rPr lang="en-US" sz="2800" b="1" dirty="0"/>
              <a:t> has the ability to grow in a broad range of temperatures (from </a:t>
            </a:r>
            <a:r>
              <a:rPr lang="en-US" sz="2800" b="1" dirty="0" smtClean="0"/>
              <a:t>4°C </a:t>
            </a:r>
            <a:r>
              <a:rPr lang="en-US" sz="2800" b="1" dirty="0"/>
              <a:t>to 45°C) but also under freezing conditions no significant changes in the live bacteria population was </a:t>
            </a:r>
            <a:r>
              <a:rPr lang="en-US" sz="2800" b="1" dirty="0" smtClean="0"/>
              <a:t>observed. </a:t>
            </a:r>
            <a:endParaRPr lang="en-US" sz="2800" b="1" dirty="0"/>
          </a:p>
        </p:txBody>
      </p:sp>
    </p:spTree>
    <p:extLst>
      <p:ext uri="{BB962C8B-B14F-4D97-AF65-F5344CB8AC3E}">
        <p14:creationId xmlns:p14="http://schemas.microsoft.com/office/powerpoint/2010/main" val="3153789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280920" cy="3970318"/>
          </a:xfrm>
          <a:prstGeom prst="rect">
            <a:avLst/>
          </a:prstGeom>
        </p:spPr>
        <p:txBody>
          <a:bodyPr wrap="square">
            <a:spAutoFit/>
          </a:bodyPr>
          <a:lstStyle/>
          <a:p>
            <a:pPr algn="just" rtl="0"/>
            <a:r>
              <a:rPr lang="en-US" sz="2800" b="1" dirty="0"/>
              <a:t>Tolerance to low temperatures resulted in the frequent detection of these bacteria in food products stored under refrigeration conditions . The mechanisms of this phenomenon are complex and involve a decrease in the metabolism of the bacterial cells, changes in cell membrane composition, expression of cold shock proteins, and uptake of </a:t>
            </a:r>
            <a:r>
              <a:rPr lang="en-US" sz="2800" b="1" dirty="0" err="1"/>
              <a:t>cryoprotective</a:t>
            </a:r>
            <a:r>
              <a:rPr lang="en-US" sz="2800" b="1" dirty="0"/>
              <a:t> compounds from the environment </a:t>
            </a:r>
            <a:r>
              <a:rPr lang="en-US" sz="2800" b="1" dirty="0" smtClean="0"/>
              <a:t>.</a:t>
            </a:r>
            <a:endParaRPr lang="en-US" sz="2800" b="1" dirty="0"/>
          </a:p>
        </p:txBody>
      </p:sp>
    </p:spTree>
    <p:extLst>
      <p:ext uri="{BB962C8B-B14F-4D97-AF65-F5344CB8AC3E}">
        <p14:creationId xmlns:p14="http://schemas.microsoft.com/office/powerpoint/2010/main" val="923016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8928992" cy="5262979"/>
          </a:xfrm>
          <a:prstGeom prst="rect">
            <a:avLst/>
          </a:prstGeom>
        </p:spPr>
        <p:txBody>
          <a:bodyPr wrap="square">
            <a:spAutoFit/>
          </a:bodyPr>
          <a:lstStyle/>
          <a:p>
            <a:pPr algn="just" rtl="0"/>
            <a:r>
              <a:rPr lang="en-US" sz="2800" b="1" i="1" dirty="0"/>
              <a:t> </a:t>
            </a:r>
            <a:endParaRPr lang="en-US" sz="2800" b="1" dirty="0"/>
          </a:p>
          <a:p>
            <a:pPr algn="just" rtl="0"/>
            <a:r>
              <a:rPr lang="de-DE" sz="2800" b="1" dirty="0" smtClean="0"/>
              <a:t>Cold </a:t>
            </a:r>
            <a:r>
              <a:rPr lang="de-DE" sz="2800" b="1" dirty="0"/>
              <a:t>enrichment </a:t>
            </a:r>
            <a:r>
              <a:rPr lang="de-DE" sz="2800" b="1" dirty="0" smtClean="0"/>
              <a:t>method should be used for culturing this bacterium, </a:t>
            </a:r>
            <a:r>
              <a:rPr lang="de-DE" sz="2800" b="1" dirty="0"/>
              <a:t>this </a:t>
            </a:r>
            <a:r>
              <a:rPr lang="de-DE" sz="2800" b="1" dirty="0" smtClean="0"/>
              <a:t>method </a:t>
            </a:r>
            <a:r>
              <a:rPr lang="de-DE" sz="2800" b="1" dirty="0"/>
              <a:t>used for specimens from heavily contaminated sources to reduce the contamination. The ability of listeria to multiply at low temperatures overgrowing other organisms which grow more slowly </a:t>
            </a:r>
            <a:r>
              <a:rPr lang="de-DE" sz="2800" b="1" dirty="0" smtClean="0"/>
              <a:t> </a:t>
            </a:r>
            <a:r>
              <a:rPr lang="de-DE" sz="2800" b="1" dirty="0"/>
              <a:t>. The growth</a:t>
            </a:r>
            <a:r>
              <a:rPr lang="en-US" sz="2800" b="1" dirty="0"/>
              <a:t> </a:t>
            </a:r>
            <a:r>
              <a:rPr lang="en-US" sz="2800" b="1" dirty="0" smtClean="0"/>
              <a:t> </a:t>
            </a:r>
            <a:r>
              <a:rPr lang="en-US" sz="2800" b="1" dirty="0"/>
              <a:t>on listeria agar BALCAM  ,this medium is a selective medium used for the isolation of </a:t>
            </a:r>
            <a:r>
              <a:rPr lang="en-US" sz="2800" b="1" i="1" dirty="0"/>
              <a:t>L. </a:t>
            </a:r>
            <a:r>
              <a:rPr lang="en-US" sz="2800" b="1" i="1" dirty="0" err="1"/>
              <a:t>monocytogenes</a:t>
            </a:r>
            <a:r>
              <a:rPr lang="en-US" sz="2800" b="1" dirty="0"/>
              <a:t> from </a:t>
            </a:r>
            <a:r>
              <a:rPr lang="en-US" sz="2800" b="1" dirty="0" smtClean="0"/>
              <a:t>foods,  </a:t>
            </a:r>
            <a:r>
              <a:rPr lang="en-US" sz="2800" b="1" dirty="0"/>
              <a:t>displayed greyish/black colonies with black halos .</a:t>
            </a:r>
          </a:p>
          <a:p>
            <a:pPr algn="just" rtl="0"/>
            <a:r>
              <a:rPr lang="de-DE" sz="2800" b="1" dirty="0" smtClean="0"/>
              <a:t> </a:t>
            </a:r>
            <a:endParaRPr lang="en-US" sz="2800" b="1" dirty="0"/>
          </a:p>
        </p:txBody>
      </p:sp>
    </p:spTree>
    <p:extLst>
      <p:ext uri="{BB962C8B-B14F-4D97-AF65-F5344CB8AC3E}">
        <p14:creationId xmlns:p14="http://schemas.microsoft.com/office/powerpoint/2010/main" val="400266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280920" cy="3108543"/>
          </a:xfrm>
          <a:prstGeom prst="rect">
            <a:avLst/>
          </a:prstGeom>
        </p:spPr>
        <p:txBody>
          <a:bodyPr wrap="square">
            <a:spAutoFit/>
          </a:bodyPr>
          <a:lstStyle/>
          <a:p>
            <a:pPr algn="just" rtl="0"/>
            <a:r>
              <a:rPr lang="en-US" sz="2800" b="1" dirty="0"/>
              <a:t> </a:t>
            </a:r>
            <a:r>
              <a:rPr lang="en-US" sz="2800" b="1" dirty="0" smtClean="0"/>
              <a:t>this bacterium is responsible </a:t>
            </a:r>
            <a:r>
              <a:rPr lang="en-US" sz="2800" b="1" dirty="0"/>
              <a:t>for an estimated 1,600 illnesses and 260 deaths in the </a:t>
            </a:r>
            <a:r>
              <a:rPr lang="en-US" sz="2800" b="1" dirty="0">
                <a:hlinkClick r:id="rId2" tooltip="United States"/>
              </a:rPr>
              <a:t>United States</a:t>
            </a:r>
            <a:r>
              <a:rPr lang="en-US" sz="2800" b="1" dirty="0"/>
              <a:t> annually, </a:t>
            </a:r>
            <a:r>
              <a:rPr lang="en-US" sz="2800" b="1" dirty="0" err="1">
                <a:hlinkClick r:id="rId3" tooltip="Listeriosis"/>
              </a:rPr>
              <a:t>listeriosis</a:t>
            </a:r>
            <a:r>
              <a:rPr lang="en-US" sz="2800" b="1" dirty="0"/>
              <a:t> ranks third in total number of deaths among foodborne bacterial pathogens, with fatality rates </a:t>
            </a:r>
            <a:r>
              <a:rPr lang="en-US" sz="2800" b="1" dirty="0" smtClean="0"/>
              <a:t>exceeding  even</a:t>
            </a:r>
            <a:r>
              <a:rPr lang="en-US" sz="2800" b="1" dirty="0"/>
              <a:t> </a:t>
            </a:r>
            <a:r>
              <a:rPr lang="en-US" sz="2800" b="1" i="1" dirty="0">
                <a:hlinkClick r:id="rId4" tooltip="Salmonella"/>
              </a:rPr>
              <a:t>Salmonella</a:t>
            </a:r>
            <a:r>
              <a:rPr lang="en-US" sz="2800" b="1" dirty="0"/>
              <a:t> </a:t>
            </a:r>
            <a:r>
              <a:rPr lang="en-US" sz="2800" b="1" dirty="0">
                <a:hlinkClick r:id="rId5" tooltip="Species"/>
              </a:rPr>
              <a:t>spp.</a:t>
            </a:r>
            <a:r>
              <a:rPr lang="en-US" sz="2800" b="1" dirty="0"/>
              <a:t> and </a:t>
            </a:r>
            <a:r>
              <a:rPr lang="en-US" sz="2800" b="1" i="1" dirty="0">
                <a:hlinkClick r:id="rId6" tooltip="Clostridium botulinum"/>
              </a:rPr>
              <a:t>Clostridium </a:t>
            </a:r>
            <a:r>
              <a:rPr lang="en-US" sz="2800" b="1" i="1" dirty="0" err="1">
                <a:hlinkClick r:id="rId6" tooltip="Clostridium botulinum"/>
              </a:rPr>
              <a:t>botulinum</a:t>
            </a:r>
            <a:r>
              <a:rPr lang="en-US" sz="2800" b="1" dirty="0"/>
              <a:t>.</a:t>
            </a:r>
          </a:p>
        </p:txBody>
      </p:sp>
    </p:spTree>
    <p:extLst>
      <p:ext uri="{BB962C8B-B14F-4D97-AF65-F5344CB8AC3E}">
        <p14:creationId xmlns:p14="http://schemas.microsoft.com/office/powerpoint/2010/main" val="3324076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222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rdan\Desktop\صور زروعات\٢٠٢١١١٢٤_١٠١١١٩.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0"/>
            <a:ext cx="8869805" cy="5279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p:nvPr/>
        </p:nvSpPr>
        <p:spPr>
          <a:xfrm>
            <a:off x="1043608" y="5506879"/>
            <a:ext cx="8005709" cy="954107"/>
          </a:xfrm>
          <a:prstGeom prst="rect">
            <a:avLst/>
          </a:prstGeom>
        </p:spPr>
        <p:txBody>
          <a:bodyPr wrap="square">
            <a:spAutoFit/>
          </a:bodyPr>
          <a:lstStyle/>
          <a:p>
            <a:pPr algn="ctr"/>
            <a:r>
              <a:rPr lang="en-US" sz="2800" b="1" i="1" dirty="0"/>
              <a:t>Listeria </a:t>
            </a:r>
            <a:r>
              <a:rPr lang="en-US" sz="2800" b="1" i="1" dirty="0" err="1"/>
              <a:t>monocytogenes</a:t>
            </a:r>
            <a:r>
              <a:rPr lang="en-US" sz="2800" b="1" i="1" dirty="0"/>
              <a:t>  </a:t>
            </a:r>
          </a:p>
          <a:p>
            <a:pPr algn="ctr"/>
            <a:r>
              <a:rPr lang="en-US" sz="2800" b="1" dirty="0"/>
              <a:t>On listeria agar (BALCAM)</a:t>
            </a:r>
            <a:endParaRPr lang="ar-IQ" sz="2800" b="1" dirty="0"/>
          </a:p>
        </p:txBody>
      </p:sp>
    </p:spTree>
    <p:extLst>
      <p:ext uri="{BB962C8B-B14F-4D97-AF65-F5344CB8AC3E}">
        <p14:creationId xmlns:p14="http://schemas.microsoft.com/office/powerpoint/2010/main" val="837455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rdan\Desktop\صور بحث الاجبان\Screenshot_٢٠١٩-١٢-١٦-٢٠-٥٥-٠٠.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776" y="-2259632"/>
            <a:ext cx="14545616" cy="936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36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rdan\Desktop\صور زروعات\٢٠٢١١١٢٤_١٠١٤١٧.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430306"/>
            <a:ext cx="8280920" cy="499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7704" y="5661248"/>
            <a:ext cx="4572000" cy="923330"/>
          </a:xfrm>
          <a:prstGeom prst="rect">
            <a:avLst/>
          </a:prstGeom>
        </p:spPr>
        <p:txBody>
          <a:bodyPr>
            <a:spAutoFit/>
          </a:bodyPr>
          <a:lstStyle/>
          <a:p>
            <a:pPr algn="ctr"/>
            <a:r>
              <a:rPr lang="en-US" b="1" i="1" dirty="0"/>
              <a:t>Listeria </a:t>
            </a:r>
            <a:r>
              <a:rPr lang="en-US" b="1" i="1" dirty="0" err="1"/>
              <a:t>monocytogenes</a:t>
            </a:r>
            <a:r>
              <a:rPr lang="en-US" b="1" i="1" dirty="0"/>
              <a:t> </a:t>
            </a:r>
          </a:p>
          <a:p>
            <a:pPr algn="ctr"/>
            <a:r>
              <a:rPr lang="en-US" b="1" i="1" dirty="0"/>
              <a:t>Narrow zone of beta-hemolysis On blood agar</a:t>
            </a:r>
            <a:endParaRPr lang="ar-IQ" b="1" dirty="0"/>
          </a:p>
        </p:txBody>
      </p:sp>
    </p:spTree>
    <p:extLst>
      <p:ext uri="{BB962C8B-B14F-4D97-AF65-F5344CB8AC3E}">
        <p14:creationId xmlns:p14="http://schemas.microsoft.com/office/powerpoint/2010/main" val="2475292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136904" cy="4401205"/>
          </a:xfrm>
          <a:prstGeom prst="rect">
            <a:avLst/>
          </a:prstGeom>
        </p:spPr>
        <p:txBody>
          <a:bodyPr wrap="square">
            <a:spAutoFit/>
          </a:bodyPr>
          <a:lstStyle/>
          <a:p>
            <a:pPr algn="just" rtl="0"/>
            <a:r>
              <a:rPr lang="en-US" sz="2800" b="1" dirty="0" smtClean="0"/>
              <a:t>Treatment:</a:t>
            </a:r>
            <a:endParaRPr lang="en-US" sz="2800" b="1" dirty="0"/>
          </a:p>
          <a:p>
            <a:pPr algn="just" rtl="0"/>
            <a:r>
              <a:rPr lang="en-US" sz="2800" b="1" dirty="0" smtClean="0"/>
              <a:t>When </a:t>
            </a:r>
            <a:r>
              <a:rPr lang="en-US" sz="2800" b="1" dirty="0" err="1" smtClean="0"/>
              <a:t>listeric</a:t>
            </a:r>
            <a:r>
              <a:rPr lang="en-US" sz="2800" b="1" dirty="0" smtClean="0"/>
              <a:t> </a:t>
            </a:r>
            <a:r>
              <a:rPr lang="en-US" sz="2800" b="1" dirty="0"/>
              <a:t>meningitis occurs, the overall </a:t>
            </a:r>
            <a:r>
              <a:rPr lang="en-US" sz="2800" b="1" dirty="0">
                <a:hlinkClick r:id="rId2" tooltip="Death"/>
              </a:rPr>
              <a:t>mortality</a:t>
            </a:r>
            <a:r>
              <a:rPr lang="en-US" sz="2800" b="1" dirty="0"/>
              <a:t> may reach 70%, from </a:t>
            </a:r>
            <a:r>
              <a:rPr lang="en-US" sz="2800" b="1" dirty="0">
                <a:hlinkClick r:id="rId3" tooltip="Sepsis"/>
              </a:rPr>
              <a:t>sepsis</a:t>
            </a:r>
            <a:r>
              <a:rPr lang="en-US" sz="2800" b="1" dirty="0"/>
              <a:t> 50%, and from perinatal/neonatal infections greater than 80%. In infections during pregnancy, the mother usually survives. Reports of successful treatment </a:t>
            </a:r>
            <a:r>
              <a:rPr lang="en-US" sz="2800" b="1" dirty="0" err="1" smtClean="0"/>
              <a:t>withparenteral</a:t>
            </a:r>
            <a:r>
              <a:rPr lang="en-US" sz="2800" b="1" dirty="0"/>
              <a:t> </a:t>
            </a:r>
            <a:r>
              <a:rPr lang="en-US" sz="2800" b="1" dirty="0">
                <a:hlinkClick r:id="rId4" tooltip="Penicillin"/>
              </a:rPr>
              <a:t>penicillin</a:t>
            </a:r>
            <a:r>
              <a:rPr lang="en-US" sz="2800" b="1" dirty="0"/>
              <a:t> or </a:t>
            </a:r>
            <a:r>
              <a:rPr lang="en-US" sz="2800" b="1" dirty="0">
                <a:hlinkClick r:id="rId5" tooltip="Ampicillin"/>
              </a:rPr>
              <a:t>ampicillin</a:t>
            </a:r>
            <a:r>
              <a:rPr lang="en-US" sz="2800" b="1" dirty="0"/>
              <a:t> exist</a:t>
            </a:r>
            <a:r>
              <a:rPr lang="en-US" sz="2800" b="1" dirty="0" smtClean="0"/>
              <a:t>.</a:t>
            </a:r>
            <a:r>
              <a:rPr lang="en-US" sz="2800" b="1" dirty="0"/>
              <a:t> </a:t>
            </a:r>
            <a:r>
              <a:rPr lang="en-US" sz="2800" b="1" dirty="0">
                <a:hlinkClick r:id="rId6" tooltip="Trimethoprim-sulfamethoxazole"/>
              </a:rPr>
              <a:t>Trimethoprim-</a:t>
            </a:r>
            <a:r>
              <a:rPr lang="en-US" sz="2800" b="1" dirty="0" err="1">
                <a:hlinkClick r:id="rId6" tooltip="Trimethoprim-sulfamethoxazole"/>
              </a:rPr>
              <a:t>sulfamethoxazole</a:t>
            </a:r>
            <a:r>
              <a:rPr lang="en-US" sz="2800" b="1" dirty="0"/>
              <a:t> has been shown effective in patients allergic to penicillin</a:t>
            </a:r>
            <a:r>
              <a:rPr lang="en-US" sz="2800" b="1" dirty="0" smtClean="0"/>
              <a:t>.</a:t>
            </a:r>
            <a:endParaRPr lang="en-US" sz="2800" b="1" dirty="0"/>
          </a:p>
        </p:txBody>
      </p:sp>
    </p:spTree>
    <p:extLst>
      <p:ext uri="{BB962C8B-B14F-4D97-AF65-F5344CB8AC3E}">
        <p14:creationId xmlns:p14="http://schemas.microsoft.com/office/powerpoint/2010/main" val="3779805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08912" cy="3108543"/>
          </a:xfrm>
          <a:prstGeom prst="rect">
            <a:avLst/>
          </a:prstGeom>
        </p:spPr>
        <p:txBody>
          <a:bodyPr wrap="square">
            <a:spAutoFit/>
          </a:bodyPr>
          <a:lstStyle/>
          <a:p>
            <a:pPr algn="just" rtl="0"/>
            <a:r>
              <a:rPr lang="en-US" sz="2800" b="1" dirty="0"/>
              <a:t>A bacteriophage, </a:t>
            </a:r>
            <a:r>
              <a:rPr lang="en-US" sz="2800" b="1" i="1" dirty="0">
                <a:hlinkClick r:id="rId2" tooltip="Listeria phage P100"/>
              </a:rPr>
              <a:t>Listeria phage P100</a:t>
            </a:r>
            <a:r>
              <a:rPr lang="en-US" sz="2800" b="1" dirty="0"/>
              <a:t>, has been proposed as </a:t>
            </a:r>
            <a:r>
              <a:rPr lang="en-US" sz="2800" b="1" dirty="0">
                <a:hlinkClick r:id="rId3" tooltip="Food additive"/>
              </a:rPr>
              <a:t>food additive</a:t>
            </a:r>
            <a:r>
              <a:rPr lang="en-US" sz="2800" b="1" dirty="0"/>
              <a:t> to control </a:t>
            </a:r>
            <a:r>
              <a:rPr lang="en-US" sz="2800" b="1" i="1" dirty="0"/>
              <a:t>L. </a:t>
            </a:r>
            <a:r>
              <a:rPr lang="en-US" sz="2800" b="1" i="1" dirty="0" err="1"/>
              <a:t>monocytogenes</a:t>
            </a:r>
            <a:r>
              <a:rPr lang="en-US" sz="2800" b="1" dirty="0"/>
              <a:t>. Bacteriophage treatments have been developed by several companies. EBI Food Safety and </a:t>
            </a:r>
            <a:r>
              <a:rPr lang="en-US" sz="2800" b="1" dirty="0" err="1"/>
              <a:t>Intralytix</a:t>
            </a:r>
            <a:r>
              <a:rPr lang="en-US" sz="2800" b="1" dirty="0"/>
              <a:t> both have products suitable for treatment of the bacterium. </a:t>
            </a:r>
          </a:p>
        </p:txBody>
      </p:sp>
    </p:spTree>
    <p:extLst>
      <p:ext uri="{BB962C8B-B14F-4D97-AF65-F5344CB8AC3E}">
        <p14:creationId xmlns:p14="http://schemas.microsoft.com/office/powerpoint/2010/main" val="1183343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873" y="476672"/>
            <a:ext cx="7272808" cy="3539430"/>
          </a:xfrm>
          <a:prstGeom prst="rect">
            <a:avLst/>
          </a:prstGeom>
        </p:spPr>
        <p:txBody>
          <a:bodyPr wrap="square">
            <a:spAutoFit/>
          </a:bodyPr>
          <a:lstStyle/>
          <a:p>
            <a:pPr algn="just" rtl="0"/>
            <a:r>
              <a:rPr lang="en-US" sz="2800" b="1" dirty="0">
                <a:latin typeface="+mj-lt"/>
                <a:cs typeface="Arial" pitchFamily="34" charset="0"/>
              </a:rPr>
              <a:t>The U.S. </a:t>
            </a:r>
            <a:r>
              <a:rPr lang="en-US" sz="2800" b="1" dirty="0">
                <a:latin typeface="+mj-lt"/>
                <a:cs typeface="Arial" pitchFamily="34" charset="0"/>
                <a:hlinkClick r:id="rId2" tooltip="Food and Drug Administration (United States)"/>
              </a:rPr>
              <a:t>Food and Drug Administration</a:t>
            </a:r>
            <a:r>
              <a:rPr lang="en-US" sz="2800" b="1" dirty="0">
                <a:latin typeface="+mj-lt"/>
                <a:cs typeface="Arial" pitchFamily="34" charset="0"/>
              </a:rPr>
              <a:t> (FDA) approved a cocktail of six </a:t>
            </a:r>
            <a:r>
              <a:rPr lang="en-US" sz="2800" b="1" dirty="0">
                <a:latin typeface="+mj-lt"/>
                <a:cs typeface="Arial" pitchFamily="34" charset="0"/>
                <a:hlinkClick r:id="rId3" tooltip="Bacteriophage"/>
              </a:rPr>
              <a:t>bacteriophages</a:t>
            </a:r>
            <a:r>
              <a:rPr lang="en-US" sz="2800" b="1" dirty="0">
                <a:latin typeface="+mj-lt"/>
                <a:cs typeface="Arial" pitchFamily="34" charset="0"/>
              </a:rPr>
              <a:t> from </a:t>
            </a:r>
            <a:r>
              <a:rPr lang="en-US" sz="2800" b="1" dirty="0" err="1">
                <a:latin typeface="+mj-lt"/>
                <a:cs typeface="Arial" pitchFamily="34" charset="0"/>
              </a:rPr>
              <a:t>Intralytix</a:t>
            </a:r>
            <a:r>
              <a:rPr lang="en-US" sz="2800" b="1" dirty="0">
                <a:latin typeface="+mj-lt"/>
                <a:cs typeface="Arial" pitchFamily="34" charset="0"/>
              </a:rPr>
              <a:t>, and a one-type phage product from EBI Food Safety designed to kill </a:t>
            </a:r>
            <a:r>
              <a:rPr lang="en-US" sz="2800" b="1" i="1" dirty="0">
                <a:latin typeface="+mj-lt"/>
                <a:cs typeface="Arial" pitchFamily="34" charset="0"/>
              </a:rPr>
              <a:t>L. </a:t>
            </a:r>
            <a:r>
              <a:rPr lang="en-US" sz="2800" b="1" i="1" dirty="0" err="1">
                <a:latin typeface="+mj-lt"/>
                <a:cs typeface="Arial" pitchFamily="34" charset="0"/>
              </a:rPr>
              <a:t>monocytogenes</a:t>
            </a:r>
            <a:r>
              <a:rPr lang="en-US" sz="2800" b="1" dirty="0">
                <a:latin typeface="+mj-lt"/>
                <a:cs typeface="Arial" pitchFamily="34" charset="0"/>
              </a:rPr>
              <a:t>. Uses would potentially include spraying it on fruits and ready-to-eat meat such as sliced ham and turkey</a:t>
            </a:r>
            <a:r>
              <a:rPr lang="en-US" sz="2800" b="1" dirty="0" smtClean="0">
                <a:latin typeface="+mj-lt"/>
                <a:cs typeface="Arial" pitchFamily="34" charset="0"/>
              </a:rPr>
              <a:t>.</a:t>
            </a:r>
            <a:endParaRPr lang="en-US" sz="2800" dirty="0">
              <a:latin typeface="+mj-lt"/>
              <a:cs typeface="Arial" pitchFamily="34" charset="0"/>
            </a:endParaRPr>
          </a:p>
        </p:txBody>
      </p:sp>
    </p:spTree>
    <p:extLst>
      <p:ext uri="{BB962C8B-B14F-4D97-AF65-F5344CB8AC3E}">
        <p14:creationId xmlns:p14="http://schemas.microsoft.com/office/powerpoint/2010/main" val="2117748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6696744" cy="2800767"/>
          </a:xfrm>
          <a:prstGeom prst="rect">
            <a:avLst/>
          </a:prstGeom>
        </p:spPr>
        <p:txBody>
          <a:bodyPr wrap="square">
            <a:spAutoFit/>
          </a:bodyPr>
          <a:lstStyle/>
          <a:p>
            <a:pPr algn="ctr"/>
            <a:r>
              <a:rPr lang="en-US" sz="8800" b="1" dirty="0"/>
              <a:t>Thank you</a:t>
            </a:r>
            <a:br>
              <a:rPr lang="en-US" sz="8800" b="1" dirty="0"/>
            </a:br>
            <a:endParaRPr lang="en-US" sz="8800" dirty="0"/>
          </a:p>
        </p:txBody>
      </p:sp>
    </p:spTree>
    <p:extLst>
      <p:ext uri="{BB962C8B-B14F-4D97-AF65-F5344CB8AC3E}">
        <p14:creationId xmlns:p14="http://schemas.microsoft.com/office/powerpoint/2010/main" val="161009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964488" cy="4401205"/>
          </a:xfrm>
          <a:prstGeom prst="rect">
            <a:avLst/>
          </a:prstGeom>
        </p:spPr>
        <p:txBody>
          <a:bodyPr wrap="square">
            <a:spAutoFit/>
          </a:bodyPr>
          <a:lstStyle/>
          <a:p>
            <a:pPr algn="just" rtl="0"/>
            <a:r>
              <a:rPr lang="en-US" sz="2800" b="1" dirty="0" smtClean="0"/>
              <a:t>     Both</a:t>
            </a:r>
            <a:r>
              <a:rPr lang="en-US" sz="2800" b="1" dirty="0"/>
              <a:t> </a:t>
            </a:r>
            <a:r>
              <a:rPr lang="en-US" sz="2800" b="1" i="1" dirty="0"/>
              <a:t>L. </a:t>
            </a:r>
            <a:r>
              <a:rPr lang="en-US" sz="2800" b="1" i="1" dirty="0" err="1"/>
              <a:t>ivanovii</a:t>
            </a:r>
            <a:r>
              <a:rPr lang="en-US" sz="2800" b="1" dirty="0"/>
              <a:t> and </a:t>
            </a:r>
            <a:r>
              <a:rPr lang="en-US" sz="2800" b="1" i="1" dirty="0"/>
              <a:t>L. </a:t>
            </a:r>
            <a:r>
              <a:rPr lang="en-US" sz="2800" b="1" i="1" dirty="0" err="1"/>
              <a:t>monocytogenes</a:t>
            </a:r>
            <a:r>
              <a:rPr lang="en-US" sz="2800" b="1" dirty="0"/>
              <a:t> are pathogenic in mice, but only </a:t>
            </a:r>
            <a:r>
              <a:rPr lang="en-US" sz="2800" b="1" i="1" dirty="0"/>
              <a:t>L. </a:t>
            </a:r>
            <a:r>
              <a:rPr lang="en-US" sz="2800" b="1" i="1" dirty="0" err="1"/>
              <a:t>monocytogenes</a:t>
            </a:r>
            <a:r>
              <a:rPr lang="en-US" sz="2800" b="1" dirty="0"/>
              <a:t> is consistently associated with human </a:t>
            </a:r>
            <a:r>
              <a:rPr lang="en-US" sz="2800" b="1" dirty="0" smtClean="0"/>
              <a:t>illness.</a:t>
            </a:r>
            <a:r>
              <a:rPr lang="en-US" sz="2800" b="1" baseline="30000" dirty="0"/>
              <a:t> </a:t>
            </a:r>
            <a:r>
              <a:rPr lang="en-US" sz="2800" b="1" dirty="0" smtClean="0"/>
              <a:t>The </a:t>
            </a:r>
            <a:r>
              <a:rPr lang="en-US" sz="2800" b="1" dirty="0"/>
              <a:t>13 </a:t>
            </a:r>
            <a:r>
              <a:rPr lang="en-US" sz="2800" b="1" dirty="0">
                <a:hlinkClick r:id="rId2" tooltip="Serotype"/>
              </a:rPr>
              <a:t>serotypes</a:t>
            </a:r>
            <a:r>
              <a:rPr lang="en-US" sz="2800" b="1" dirty="0"/>
              <a:t> of </a:t>
            </a:r>
            <a:r>
              <a:rPr lang="en-US" sz="2800" b="1" i="1" dirty="0"/>
              <a:t>L. </a:t>
            </a:r>
            <a:r>
              <a:rPr lang="en-US" sz="2800" b="1" i="1" dirty="0" err="1"/>
              <a:t>monocytogenes</a:t>
            </a:r>
            <a:r>
              <a:rPr lang="en-US" sz="2800" b="1" dirty="0"/>
              <a:t> can cause disease, but more than 90% of human isolates belong to only three serotypes: 1/2a, 1/2b, and 4b. </a:t>
            </a:r>
            <a:r>
              <a:rPr lang="en-US" sz="2800" b="1" i="1" dirty="0"/>
              <a:t>L. </a:t>
            </a:r>
            <a:r>
              <a:rPr lang="en-US" sz="2800" b="1" i="1" dirty="0" err="1"/>
              <a:t>monocytogenes</a:t>
            </a:r>
            <a:r>
              <a:rPr lang="en-US" sz="2800" b="1" dirty="0"/>
              <a:t> serotype 4b strains are responsible for 33 to 35% of sporadic human cases worldwide and for all major foodborne outbreaks in Europe and North America since the 1980s</a:t>
            </a:r>
            <a:r>
              <a:rPr lang="en-US" sz="2800" b="1" dirty="0" smtClean="0"/>
              <a:t>.</a:t>
            </a:r>
            <a:endParaRPr lang="en-US" sz="2800" b="1" dirty="0"/>
          </a:p>
        </p:txBody>
      </p:sp>
    </p:spTree>
    <p:extLst>
      <p:ext uri="{BB962C8B-B14F-4D97-AF65-F5344CB8AC3E}">
        <p14:creationId xmlns:p14="http://schemas.microsoft.com/office/powerpoint/2010/main" val="731563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38" y="188640"/>
            <a:ext cx="8991326" cy="6555641"/>
          </a:xfrm>
          <a:prstGeom prst="rect">
            <a:avLst/>
          </a:prstGeom>
        </p:spPr>
        <p:txBody>
          <a:bodyPr wrap="square">
            <a:spAutoFit/>
          </a:bodyPr>
          <a:lstStyle/>
          <a:p>
            <a:pPr algn="just" rtl="0"/>
            <a:r>
              <a:rPr lang="en-US" sz="2800" b="1" i="1" dirty="0" smtClean="0"/>
              <a:t>     L</a:t>
            </a:r>
            <a:r>
              <a:rPr lang="en-US" sz="2800" b="1" i="1" dirty="0"/>
              <a:t>. </a:t>
            </a:r>
            <a:r>
              <a:rPr lang="en-US" sz="2800" b="1" i="1" dirty="0" err="1"/>
              <a:t>monocytogenes</a:t>
            </a:r>
            <a:r>
              <a:rPr lang="en-US" sz="2800" b="1" dirty="0"/>
              <a:t> was first described by E.G.D. </a:t>
            </a:r>
            <a:r>
              <a:rPr lang="en-US" sz="2800" b="1" dirty="0" smtClean="0"/>
              <a:t>Murray </a:t>
            </a:r>
            <a:r>
              <a:rPr lang="en-US" sz="2800" b="1" dirty="0"/>
              <a:t>(</a:t>
            </a:r>
            <a:r>
              <a:rPr lang="en-US" sz="2800" b="1" dirty="0" err="1"/>
              <a:t>Everitt</a:t>
            </a:r>
            <a:r>
              <a:rPr lang="en-US" sz="2800" b="1" dirty="0"/>
              <a:t> George Dunne Murray) in 1924 based on six cases of sudden death in young rabbits, and published a description with his colleagues in </a:t>
            </a:r>
            <a:r>
              <a:rPr lang="en-US" sz="2800" b="1" dirty="0" smtClean="0"/>
              <a:t>1926. </a:t>
            </a:r>
            <a:r>
              <a:rPr lang="en-US" sz="2800" b="1" dirty="0"/>
              <a:t> </a:t>
            </a:r>
            <a:endParaRPr lang="en-US" sz="2800" b="1" dirty="0" smtClean="0"/>
          </a:p>
          <a:p>
            <a:pPr algn="just" rtl="0"/>
            <a:r>
              <a:rPr lang="en-US" sz="2800" b="1" dirty="0"/>
              <a:t> </a:t>
            </a:r>
            <a:r>
              <a:rPr lang="en-US" sz="2800" b="1" dirty="0" smtClean="0"/>
              <a:t>     Murray </a:t>
            </a:r>
            <a:r>
              <a:rPr lang="en-US" sz="2800" b="1" dirty="0"/>
              <a:t>referred to the organism as </a:t>
            </a:r>
            <a:r>
              <a:rPr lang="en-US" sz="2800" b="1" i="1" dirty="0"/>
              <a:t>Bacterium </a:t>
            </a:r>
            <a:r>
              <a:rPr lang="en-US" sz="2800" b="1" i="1" dirty="0" err="1"/>
              <a:t>monocytogenes</a:t>
            </a:r>
            <a:r>
              <a:rPr lang="en-US" sz="2800" b="1" dirty="0"/>
              <a:t> before </a:t>
            </a:r>
            <a:r>
              <a:rPr lang="en-US" sz="2800" b="1" dirty="0">
                <a:hlinkClick r:id="rId2" tooltip="Harvey Pirie"/>
              </a:rPr>
              <a:t>Harvey Pirie</a:t>
            </a:r>
            <a:r>
              <a:rPr lang="en-US" sz="2800" b="1" dirty="0"/>
              <a:t> changed the genus name to </a:t>
            </a:r>
            <a:r>
              <a:rPr lang="en-US" sz="2800" b="1" i="1" dirty="0"/>
              <a:t>Listeria</a:t>
            </a:r>
            <a:r>
              <a:rPr lang="en-US" sz="2800" b="1" dirty="0"/>
              <a:t> in 1940 </a:t>
            </a:r>
            <a:r>
              <a:rPr lang="en-US" sz="2800" b="1" dirty="0" smtClean="0"/>
              <a:t>(named </a:t>
            </a:r>
            <a:r>
              <a:rPr lang="en-US" sz="2800" b="1" dirty="0"/>
              <a:t>for </a:t>
            </a:r>
            <a:r>
              <a:rPr lang="en-US" sz="2800" b="1" dirty="0">
                <a:hlinkClick r:id="rId3" tooltip="Joseph Lister, 1st Baron Lister"/>
              </a:rPr>
              <a:t>Joseph </a:t>
            </a:r>
            <a:r>
              <a:rPr lang="en-US" sz="2800" b="1" dirty="0" smtClean="0">
                <a:hlinkClick r:id="rId3" tooltip="Joseph Lister, 1st Baron Lister"/>
              </a:rPr>
              <a:t>Lister</a:t>
            </a:r>
            <a:r>
              <a:rPr lang="en-US" sz="2800" b="1" dirty="0" smtClean="0"/>
              <a:t>). </a:t>
            </a:r>
          </a:p>
          <a:p>
            <a:pPr algn="just" rtl="0"/>
            <a:r>
              <a:rPr lang="en-US" sz="2800" b="1" dirty="0"/>
              <a:t> </a:t>
            </a:r>
            <a:r>
              <a:rPr lang="en-US" sz="2800" b="1" dirty="0" smtClean="0"/>
              <a:t>    Although </a:t>
            </a:r>
            <a:r>
              <a:rPr lang="en-US" sz="2800" b="1" dirty="0"/>
              <a:t>clinical descriptions of </a:t>
            </a:r>
            <a:r>
              <a:rPr lang="en-US" sz="2800" b="1" i="1" dirty="0"/>
              <a:t>L. </a:t>
            </a:r>
            <a:r>
              <a:rPr lang="en-US" sz="2800" b="1" i="1" dirty="0" err="1"/>
              <a:t>monocytogenes</a:t>
            </a:r>
            <a:r>
              <a:rPr lang="en-US" sz="2800" b="1" dirty="0"/>
              <a:t> infection in both animals and humans were published in the 1920s, it was not recognized as a significant cause of </a:t>
            </a:r>
            <a:r>
              <a:rPr lang="en-US" sz="2800" b="1" dirty="0">
                <a:hlinkClick r:id="rId4" tooltip="Neonatal infection"/>
              </a:rPr>
              <a:t>neonatal infection</a:t>
            </a:r>
            <a:r>
              <a:rPr lang="en-US" sz="2800" b="1" dirty="0"/>
              <a:t>, </a:t>
            </a:r>
            <a:r>
              <a:rPr lang="en-US" sz="2800" b="1" dirty="0">
                <a:hlinkClick r:id="rId5" tooltip="Sepsis"/>
              </a:rPr>
              <a:t>sepsis</a:t>
            </a:r>
            <a:r>
              <a:rPr lang="en-US" sz="2800" b="1" dirty="0"/>
              <a:t>, and </a:t>
            </a:r>
            <a:r>
              <a:rPr lang="en-US" sz="2800" b="1" dirty="0">
                <a:hlinkClick r:id="rId6" tooltip="Meningitis"/>
              </a:rPr>
              <a:t>meningitis</a:t>
            </a:r>
            <a:r>
              <a:rPr lang="en-US" sz="2800" b="1" dirty="0"/>
              <a:t> until 1952 in </a:t>
            </a:r>
            <a:r>
              <a:rPr lang="en-US" sz="2800" b="1" dirty="0">
                <a:hlinkClick r:id="rId7" tooltip="East Germany"/>
              </a:rPr>
              <a:t>East Germany</a:t>
            </a:r>
            <a:r>
              <a:rPr lang="en-US" sz="2800" b="1" dirty="0" smtClean="0"/>
              <a:t>.</a:t>
            </a:r>
            <a:r>
              <a:rPr lang="en-US" sz="2800" b="1" dirty="0"/>
              <a:t> </a:t>
            </a:r>
          </a:p>
        </p:txBody>
      </p:sp>
    </p:spTree>
    <p:extLst>
      <p:ext uri="{BB962C8B-B14F-4D97-AF65-F5344CB8AC3E}">
        <p14:creationId xmlns:p14="http://schemas.microsoft.com/office/powerpoint/2010/main" val="225074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640960" cy="5693866"/>
          </a:xfrm>
          <a:prstGeom prst="rect">
            <a:avLst/>
          </a:prstGeom>
        </p:spPr>
        <p:txBody>
          <a:bodyPr wrap="square">
            <a:spAutoFit/>
          </a:bodyPr>
          <a:lstStyle/>
          <a:p>
            <a:pPr algn="just" rtl="0"/>
            <a:r>
              <a:rPr lang="en-US" sz="2800" b="1" i="1" dirty="0"/>
              <a:t>L. </a:t>
            </a:r>
            <a:r>
              <a:rPr lang="en-US" sz="2800" b="1" i="1" dirty="0" err="1"/>
              <a:t>monocytogenes</a:t>
            </a:r>
            <a:r>
              <a:rPr lang="en-US" sz="2800" b="1" dirty="0"/>
              <a:t> was not identified as a cause of foodborne illness until 1981, however. An outbreak of </a:t>
            </a:r>
            <a:r>
              <a:rPr lang="en-US" sz="2800" b="1" dirty="0" err="1"/>
              <a:t>listeriosis</a:t>
            </a:r>
            <a:r>
              <a:rPr lang="en-US" sz="2800" b="1" dirty="0"/>
              <a:t> in </a:t>
            </a:r>
            <a:r>
              <a:rPr lang="en-US" sz="2800" b="1" dirty="0">
                <a:hlinkClick r:id="rId2" tooltip="City of Halifax"/>
              </a:rPr>
              <a:t>Halifax</a:t>
            </a:r>
            <a:r>
              <a:rPr lang="en-US" sz="2800" b="1" dirty="0"/>
              <a:t>, </a:t>
            </a:r>
            <a:r>
              <a:rPr lang="en-US" sz="2800" b="1" dirty="0">
                <a:hlinkClick r:id="rId3" tooltip="Nova Scotia"/>
              </a:rPr>
              <a:t>Nova Scotia</a:t>
            </a:r>
            <a:r>
              <a:rPr lang="en-US" sz="2800" b="1" dirty="0"/>
              <a:t>, involving 41 cases and 18 deaths, mostly in pregnant women and neonates, was epidemiologically linked to the consumption of coleslaw containing cabbage that had been contaminated with </a:t>
            </a:r>
            <a:r>
              <a:rPr lang="en-US" sz="2800" b="1" i="1" dirty="0"/>
              <a:t>L. </a:t>
            </a:r>
            <a:r>
              <a:rPr lang="en-US" sz="2800" b="1" i="1" dirty="0" err="1"/>
              <a:t>monocytogenes</a:t>
            </a:r>
            <a:r>
              <a:rPr lang="en-US" sz="2800" b="1" dirty="0"/>
              <a:t>-contaminated sheep manure</a:t>
            </a:r>
            <a:r>
              <a:rPr lang="en-US" sz="2800" b="1" dirty="0" smtClean="0"/>
              <a:t>.</a:t>
            </a:r>
            <a:r>
              <a:rPr lang="en-US" sz="2800" b="1" dirty="0"/>
              <a:t> Since then, a number of cases of foodborne </a:t>
            </a:r>
            <a:r>
              <a:rPr lang="en-US" sz="2800" b="1" dirty="0" err="1"/>
              <a:t>listeriosis</a:t>
            </a:r>
            <a:r>
              <a:rPr lang="en-US" sz="2800" b="1" dirty="0"/>
              <a:t> have been reported, and </a:t>
            </a:r>
            <a:r>
              <a:rPr lang="en-US" sz="2800" b="1" i="1" dirty="0"/>
              <a:t>L. </a:t>
            </a:r>
            <a:r>
              <a:rPr lang="en-US" sz="2800" b="1" i="1" dirty="0" err="1"/>
              <a:t>monocytogenes</a:t>
            </a:r>
            <a:r>
              <a:rPr lang="en-US" sz="2800" b="1" dirty="0"/>
              <a:t> is now widely recognized as an important hazard in the food industry</a:t>
            </a:r>
            <a:r>
              <a:rPr lang="en-US" sz="2800" b="1" dirty="0" smtClean="0"/>
              <a:t>.</a:t>
            </a:r>
            <a:endParaRPr lang="en-US" sz="2800" b="1" dirty="0"/>
          </a:p>
        </p:txBody>
      </p:sp>
    </p:spTree>
    <p:extLst>
      <p:ext uri="{BB962C8B-B14F-4D97-AF65-F5344CB8AC3E}">
        <p14:creationId xmlns:p14="http://schemas.microsoft.com/office/powerpoint/2010/main" val="1130191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712968" cy="5262979"/>
          </a:xfrm>
          <a:prstGeom prst="rect">
            <a:avLst/>
          </a:prstGeom>
        </p:spPr>
        <p:txBody>
          <a:bodyPr wrap="square">
            <a:spAutoFit/>
          </a:bodyPr>
          <a:lstStyle/>
          <a:p>
            <a:pPr algn="just" rtl="0"/>
            <a:r>
              <a:rPr lang="en-US" sz="2800" b="1" dirty="0" smtClean="0"/>
              <a:t>      Invasive</a:t>
            </a:r>
            <a:r>
              <a:rPr lang="en-US" sz="2800" b="1" dirty="0"/>
              <a:t> </a:t>
            </a:r>
            <a:r>
              <a:rPr lang="en-US" sz="2800" b="1" dirty="0">
                <a:hlinkClick r:id="rId2" tooltip="Infection"/>
              </a:rPr>
              <a:t>infection</a:t>
            </a:r>
            <a:r>
              <a:rPr lang="en-US" sz="2800" b="1" dirty="0"/>
              <a:t> </a:t>
            </a:r>
            <a:r>
              <a:rPr lang="en-US" sz="2800" b="1" dirty="0" smtClean="0"/>
              <a:t>by                 </a:t>
            </a:r>
          </a:p>
          <a:p>
            <a:pPr algn="just" rtl="0"/>
            <a:r>
              <a:rPr lang="en-US" sz="2800" b="1" dirty="0" smtClean="0"/>
              <a:t>   </a:t>
            </a:r>
            <a:r>
              <a:rPr lang="en-US" sz="2800" b="1" dirty="0"/>
              <a:t> </a:t>
            </a:r>
            <a:r>
              <a:rPr lang="en-US" sz="2800" b="1" i="1" dirty="0"/>
              <a:t>L. </a:t>
            </a:r>
            <a:r>
              <a:rPr lang="en-US" sz="2800" b="1" i="1" dirty="0" err="1"/>
              <a:t>monocytogenes</a:t>
            </a:r>
            <a:r>
              <a:rPr lang="en-US" sz="2800" b="1" dirty="0"/>
              <a:t> causes the disease </a:t>
            </a:r>
            <a:r>
              <a:rPr lang="en-US" sz="2800" b="1" dirty="0" err="1"/>
              <a:t>listeriosis</a:t>
            </a:r>
            <a:r>
              <a:rPr lang="en-US" sz="2800" b="1" dirty="0" smtClean="0"/>
              <a:t>.</a:t>
            </a:r>
          </a:p>
          <a:p>
            <a:pPr algn="just" rtl="0"/>
            <a:r>
              <a:rPr lang="en-US" sz="2800" b="1" dirty="0" smtClean="0"/>
              <a:t> When </a:t>
            </a:r>
            <a:r>
              <a:rPr lang="en-US" sz="2800" b="1" dirty="0"/>
              <a:t>the infection is not invasive, any illness as a consequence of infection is termed febrile gastroenteritis. </a:t>
            </a:r>
            <a:endParaRPr lang="en-US" sz="2800" b="1" dirty="0" smtClean="0"/>
          </a:p>
          <a:p>
            <a:pPr algn="just" rtl="0"/>
            <a:r>
              <a:rPr lang="en-US" sz="2800" b="1" dirty="0"/>
              <a:t> </a:t>
            </a:r>
            <a:r>
              <a:rPr lang="en-US" sz="2800" b="1" dirty="0" smtClean="0"/>
              <a:t>   The </a:t>
            </a:r>
            <a:r>
              <a:rPr lang="en-US" sz="2800" b="1" dirty="0"/>
              <a:t>manifestations of </a:t>
            </a:r>
            <a:r>
              <a:rPr lang="en-US" sz="2800" b="1" dirty="0" err="1"/>
              <a:t>listeriosis</a:t>
            </a:r>
            <a:r>
              <a:rPr lang="en-US" sz="2800" b="1" dirty="0"/>
              <a:t> include </a:t>
            </a:r>
            <a:r>
              <a:rPr lang="en-US" sz="2800" b="1" dirty="0" smtClean="0"/>
              <a:t>sepsis,</a:t>
            </a:r>
            <a:r>
              <a:rPr lang="en-US" sz="2800" b="1" baseline="30000" dirty="0"/>
              <a:t> </a:t>
            </a:r>
            <a:r>
              <a:rPr lang="en-US" sz="2800" b="1" dirty="0" smtClean="0">
                <a:hlinkClick r:id="rId3" tooltip="Meningitis"/>
              </a:rPr>
              <a:t>meningitis</a:t>
            </a:r>
            <a:r>
              <a:rPr lang="en-US" sz="2800" b="1" dirty="0"/>
              <a:t> (or </a:t>
            </a:r>
            <a:r>
              <a:rPr lang="en-US" sz="2800" b="1" dirty="0" err="1">
                <a:hlinkClick r:id="rId4" tooltip="Meningoencephalitis"/>
              </a:rPr>
              <a:t>meningoencephalitis</a:t>
            </a:r>
            <a:r>
              <a:rPr lang="en-US" sz="2800" b="1" dirty="0" smtClean="0"/>
              <a:t>),</a:t>
            </a:r>
            <a:r>
              <a:rPr lang="en-US" sz="2800" b="1" dirty="0"/>
              <a:t> </a:t>
            </a:r>
            <a:r>
              <a:rPr lang="en-US" sz="2800" b="1" dirty="0">
                <a:hlinkClick r:id="rId5" tooltip="Encephalitis"/>
              </a:rPr>
              <a:t>encephalitis</a:t>
            </a:r>
            <a:r>
              <a:rPr lang="en-US" sz="2800" b="1" dirty="0" smtClean="0"/>
              <a:t>,</a:t>
            </a:r>
            <a:r>
              <a:rPr lang="en-US" sz="2800" b="1" baseline="30000" dirty="0"/>
              <a:t> </a:t>
            </a:r>
            <a:r>
              <a:rPr lang="en-US" sz="2800" b="1" dirty="0" smtClean="0"/>
              <a:t>   </a:t>
            </a:r>
            <a:r>
              <a:rPr lang="en-US" sz="2800" b="1" dirty="0"/>
              <a:t> </a:t>
            </a:r>
            <a:r>
              <a:rPr lang="en-US" sz="2800" b="1" dirty="0" err="1" smtClean="0"/>
              <a:t>cornealulcer</a:t>
            </a:r>
            <a:r>
              <a:rPr lang="en-US" sz="2800" b="1" dirty="0" smtClean="0"/>
              <a:t>,</a:t>
            </a:r>
            <a:r>
              <a:rPr lang="en-US" sz="2800" b="1" baseline="30000" dirty="0"/>
              <a:t> </a:t>
            </a:r>
            <a:r>
              <a:rPr lang="en-US" sz="2800" b="1" dirty="0"/>
              <a:t> pneumonia</a:t>
            </a:r>
            <a:r>
              <a:rPr lang="en-US" sz="2800" b="1" dirty="0" smtClean="0"/>
              <a:t>,</a:t>
            </a:r>
            <a:r>
              <a:rPr lang="en-US" sz="2800" b="1" baseline="30000" dirty="0"/>
              <a:t> </a:t>
            </a:r>
            <a:r>
              <a:rPr lang="en-US" sz="2800" b="1" dirty="0"/>
              <a:t> myocarditis</a:t>
            </a:r>
            <a:r>
              <a:rPr lang="en-US" sz="2800" b="1" dirty="0" smtClean="0"/>
              <a:t>,</a:t>
            </a:r>
            <a:r>
              <a:rPr lang="en-US" sz="2800" b="1" dirty="0"/>
              <a:t> and </a:t>
            </a:r>
            <a:r>
              <a:rPr lang="en-US" sz="2800" b="1" dirty="0">
                <a:hlinkClick r:id="rId6" tooltip="Uterus"/>
              </a:rPr>
              <a:t>intrauterine</a:t>
            </a:r>
            <a:r>
              <a:rPr lang="en-US" sz="2800" b="1" dirty="0"/>
              <a:t> or </a:t>
            </a:r>
            <a:r>
              <a:rPr lang="en-US" sz="2800" b="1" dirty="0">
                <a:hlinkClick r:id="rId7" tooltip="Cervix"/>
              </a:rPr>
              <a:t>cervical</a:t>
            </a:r>
            <a:r>
              <a:rPr lang="en-US" sz="2800" b="1" dirty="0"/>
              <a:t> infections in pregnant women, which may result in </a:t>
            </a:r>
            <a:r>
              <a:rPr lang="en-US" sz="2800" b="1" dirty="0">
                <a:hlinkClick r:id="rId8" tooltip="Miscarriage"/>
              </a:rPr>
              <a:t>spontaneous abortion</a:t>
            </a:r>
            <a:r>
              <a:rPr lang="en-US" sz="2800" b="1" dirty="0"/>
              <a:t> (second to third trimester) or </a:t>
            </a:r>
            <a:r>
              <a:rPr lang="en-US" sz="2800" b="1" dirty="0">
                <a:hlinkClick r:id="rId9" tooltip="Stillbirth"/>
              </a:rPr>
              <a:t>stillbirth</a:t>
            </a:r>
            <a:r>
              <a:rPr lang="en-US" sz="2800" b="1" dirty="0"/>
              <a:t>. </a:t>
            </a:r>
          </a:p>
        </p:txBody>
      </p:sp>
    </p:spTree>
    <p:extLst>
      <p:ext uri="{BB962C8B-B14F-4D97-AF65-F5344CB8AC3E}">
        <p14:creationId xmlns:p14="http://schemas.microsoft.com/office/powerpoint/2010/main" val="303478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4440"/>
            <a:ext cx="8136904" cy="5262979"/>
          </a:xfrm>
          <a:prstGeom prst="rect">
            <a:avLst/>
          </a:prstGeom>
        </p:spPr>
        <p:txBody>
          <a:bodyPr wrap="square">
            <a:spAutoFit/>
          </a:bodyPr>
          <a:lstStyle/>
          <a:p>
            <a:pPr algn="just" rtl="0"/>
            <a:r>
              <a:rPr lang="en-US" sz="2800" b="1" dirty="0"/>
              <a:t>Surviving neonates of </a:t>
            </a:r>
            <a:r>
              <a:rPr lang="en-US" sz="2800" b="1" dirty="0" err="1"/>
              <a:t>fetomaternal</a:t>
            </a:r>
            <a:r>
              <a:rPr lang="en-US" sz="2800" b="1" dirty="0"/>
              <a:t> </a:t>
            </a:r>
            <a:r>
              <a:rPr lang="en-US" sz="2800" b="1" dirty="0" err="1"/>
              <a:t>listeriosis</a:t>
            </a:r>
            <a:r>
              <a:rPr lang="en-US" sz="2800" b="1" dirty="0"/>
              <a:t> may suffer </a:t>
            </a:r>
            <a:r>
              <a:rPr lang="en-US" sz="2800" b="1" dirty="0" err="1"/>
              <a:t>granulomatosis</a:t>
            </a:r>
            <a:r>
              <a:rPr lang="en-US" sz="2800" b="1" dirty="0"/>
              <a:t> </a:t>
            </a:r>
            <a:r>
              <a:rPr lang="en-US" sz="2800" b="1" dirty="0" err="1"/>
              <a:t>infantiseptica</a:t>
            </a:r>
            <a:r>
              <a:rPr lang="en-US" sz="2800" b="1" dirty="0"/>
              <a:t> — </a:t>
            </a:r>
            <a:r>
              <a:rPr lang="en-US" sz="2800" b="1" dirty="0">
                <a:hlinkClick r:id="rId2" tooltip="Pyogenic"/>
              </a:rPr>
              <a:t>pyogenic</a:t>
            </a:r>
            <a:r>
              <a:rPr lang="en-US" sz="2800" b="1" dirty="0"/>
              <a:t> </a:t>
            </a:r>
            <a:r>
              <a:rPr lang="en-US" sz="2800" b="1" dirty="0">
                <a:hlinkClick r:id="rId3" tooltip="Granulomas"/>
              </a:rPr>
              <a:t>granulomas</a:t>
            </a:r>
            <a:r>
              <a:rPr lang="en-US" sz="2800" b="1" dirty="0"/>
              <a:t> </a:t>
            </a:r>
            <a:r>
              <a:rPr lang="en-US" sz="2800" b="1" dirty="0" smtClean="0"/>
              <a:t>distributed </a:t>
            </a:r>
            <a:r>
              <a:rPr lang="en-US" sz="2800" b="1" dirty="0"/>
              <a:t>over the whole body — and may suffer from physical retardation. </a:t>
            </a:r>
            <a:endParaRPr lang="en-US" sz="2800" b="1" dirty="0" smtClean="0"/>
          </a:p>
          <a:p>
            <a:pPr algn="just" rtl="0"/>
            <a:r>
              <a:rPr lang="en-US" sz="2800" b="1" dirty="0">
                <a:hlinkClick r:id="rId4" tooltip="Influenza"/>
              </a:rPr>
              <a:t> </a:t>
            </a:r>
            <a:r>
              <a:rPr lang="en-US" sz="2800" b="1" dirty="0" smtClean="0">
                <a:hlinkClick r:id="rId4" tooltip="Influenza"/>
              </a:rPr>
              <a:t> Influenza</a:t>
            </a:r>
            <a:r>
              <a:rPr lang="en-US" sz="2800" b="1" dirty="0" smtClean="0"/>
              <a:t>-like </a:t>
            </a:r>
            <a:r>
              <a:rPr lang="en-US" sz="2800" b="1" dirty="0"/>
              <a:t>symptoms, including persistent fever, usually precede the onset of the aforementioned disorders. Gastrointestinal symptoms, such as nausea, vomiting, and </a:t>
            </a:r>
            <a:r>
              <a:rPr lang="en-US" sz="2800" b="1" dirty="0">
                <a:hlinkClick r:id="rId5" tooltip="Diarrhea"/>
              </a:rPr>
              <a:t>diarrhea</a:t>
            </a:r>
            <a:r>
              <a:rPr lang="en-US" sz="2800" b="1" dirty="0"/>
              <a:t>, may precede more serious forms of </a:t>
            </a:r>
            <a:r>
              <a:rPr lang="en-US" sz="2800" b="1" dirty="0" err="1"/>
              <a:t>listeriosis</a:t>
            </a:r>
            <a:r>
              <a:rPr lang="en-US" sz="2800" b="1" dirty="0"/>
              <a:t> or may be the only symptoms </a:t>
            </a:r>
            <a:r>
              <a:rPr lang="en-US" sz="2800" b="1" dirty="0" smtClean="0"/>
              <a:t>expressed.</a:t>
            </a:r>
            <a:r>
              <a:rPr lang="en-US" sz="2800" b="1" dirty="0"/>
              <a:t> </a:t>
            </a:r>
          </a:p>
        </p:txBody>
      </p:sp>
    </p:spTree>
    <p:extLst>
      <p:ext uri="{BB962C8B-B14F-4D97-AF65-F5344CB8AC3E}">
        <p14:creationId xmlns:p14="http://schemas.microsoft.com/office/powerpoint/2010/main" val="3744882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718</TotalTime>
  <Words>1653</Words>
  <Application>Microsoft Office PowerPoint</Application>
  <PresentationFormat>On-screen Show (4:3)</PresentationFormat>
  <Paragraphs>74</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center</dc:creator>
  <cp:lastModifiedBy>jordan center</cp:lastModifiedBy>
  <cp:revision>68</cp:revision>
  <dcterms:created xsi:type="dcterms:W3CDTF">2024-05-20T07:54:22Z</dcterms:created>
  <dcterms:modified xsi:type="dcterms:W3CDTF">2025-03-02T08:55:24Z</dcterms:modified>
</cp:coreProperties>
</file>