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301" r:id="rId3"/>
    <p:sldId id="268" r:id="rId4"/>
    <p:sldId id="293" r:id="rId5"/>
    <p:sldId id="261" r:id="rId6"/>
    <p:sldId id="274" r:id="rId7"/>
    <p:sldId id="288" r:id="rId8"/>
    <p:sldId id="291" r:id="rId9"/>
    <p:sldId id="287" r:id="rId10"/>
    <p:sldId id="297" r:id="rId11"/>
    <p:sldId id="267" r:id="rId12"/>
    <p:sldId id="273" r:id="rId13"/>
    <p:sldId id="277" r:id="rId14"/>
    <p:sldId id="294" r:id="rId15"/>
    <p:sldId id="269" r:id="rId16"/>
    <p:sldId id="270" r:id="rId17"/>
    <p:sldId id="296" r:id="rId18"/>
    <p:sldId id="264" r:id="rId19"/>
    <p:sldId id="295" r:id="rId20"/>
    <p:sldId id="271" r:id="rId21"/>
    <p:sldId id="299" r:id="rId22"/>
    <p:sldId id="300" r:id="rId23"/>
    <p:sldId id="298" r:id="rId24"/>
    <p:sldId id="285" r:id="rId25"/>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3"/>
  </p:normalViewPr>
  <p:slideViewPr>
    <p:cSldViewPr snapToGrid="0">
      <p:cViewPr varScale="1">
        <p:scale>
          <a:sx n="74" d="100"/>
          <a:sy n="74" d="100"/>
        </p:scale>
        <p:origin x="176"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8FAB-D655-AEE2-421C-21ABA209A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286B0619-D0C1-FF33-4BC2-6BAD6A47B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6471D9D0-7CF3-2FFA-22A0-4AB8A502D1BF}"/>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D5F72C5C-1BFF-8959-26F4-20461A8F4F8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061F5E2-EDEC-5B85-B593-B0505AC5AA13}"/>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224993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D8F-A07A-BD0D-7C3B-152EBC1D3C26}"/>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9EC1CBD2-0A01-F7A4-7C49-DEEFE431B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0706E47-1028-83D0-DEF2-E8E273E90F65}"/>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A77AA90B-9841-F393-B991-6304631038DB}"/>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AC51290-2657-6A3C-1D95-F498FA4E11DE}"/>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70401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FA640-3E37-B076-399E-1B26BC65F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6DB4460-3434-D8DB-8450-6E8B9CA89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07CE9DFE-EE51-0800-8E90-5B104C0017F1}"/>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8CEFAA36-CC39-0A45-3F74-50229DEE4CAF}"/>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9484BB4-34A1-D1E9-211A-3980031267EA}"/>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240487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7F7-A211-66B9-B417-18FC3B9C2600}"/>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369F4765-ADAE-FB95-CAE1-5E99C99DD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1E556AB-BA5A-0A27-0503-B429B138EA32}"/>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1E2039F2-08D3-03FD-0A84-80588313BD0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E61CC9C-E07B-1039-A78B-CF1E145752C6}"/>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319159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A926-ED50-CF45-6543-346636314F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E7D878F5-E5C8-822E-C9A7-9B309D565F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E4531-897C-1A74-7A1E-8DA20C425AB6}"/>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9BCFCCE1-97AD-86FA-FE16-84FC0765D16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44BC6575-0855-3C8A-DCDE-59CE7FA8BDDB}"/>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247584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5B26-7045-2A57-4B76-B37589DC811B}"/>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269A1C71-02AA-3E45-F2F8-9909C01DF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00CDE2CA-EEF8-B341-E4C5-F0428A54C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4E255E63-4FF3-EC4D-F76C-EE9B5C9F5F8D}"/>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6" name="Footer Placeholder 5">
            <a:extLst>
              <a:ext uri="{FF2B5EF4-FFF2-40B4-BE49-F238E27FC236}">
                <a16:creationId xmlns:a16="http://schemas.microsoft.com/office/drawing/2014/main" id="{C6FAAE1A-6BA1-D0CD-9CE2-2D464185D89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4740BCBB-D7A6-80BC-CD0C-1C8803C8CAC0}"/>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300471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1283-DDC0-922A-B16D-D7FCF49B0008}"/>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A25C044A-76C9-5E71-8777-DEFCC109E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10D4A-0FB6-F9EF-6A06-1199F4FC0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FC63DBE8-C552-3ACD-1862-D578D949B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8CF44-EB41-7C78-FEB8-040BBA2B9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8A1F9ADE-5E27-7A2D-E8D8-B015376FFD55}"/>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8" name="Footer Placeholder 7">
            <a:extLst>
              <a:ext uri="{FF2B5EF4-FFF2-40B4-BE49-F238E27FC236}">
                <a16:creationId xmlns:a16="http://schemas.microsoft.com/office/drawing/2014/main" id="{68EB818D-1450-4360-F1B4-0AAE00A02FA4}"/>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73FF103-B21E-FA15-A076-59E71FA7DDCD}"/>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16813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A1EA-61DF-759C-C743-A4759C62587E}"/>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79977807-22BD-4DCC-C3B5-6B21127AA6C2}"/>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4" name="Footer Placeholder 3">
            <a:extLst>
              <a:ext uri="{FF2B5EF4-FFF2-40B4-BE49-F238E27FC236}">
                <a16:creationId xmlns:a16="http://schemas.microsoft.com/office/drawing/2014/main" id="{6074EEEC-90E2-8AD0-1EB8-9B4558AF6FD9}"/>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CFBF92DA-1F5D-BDF0-398D-76146485BA90}"/>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8000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6C282-AB77-E41B-47C8-1EF63206C86B}"/>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3" name="Footer Placeholder 2">
            <a:extLst>
              <a:ext uri="{FF2B5EF4-FFF2-40B4-BE49-F238E27FC236}">
                <a16:creationId xmlns:a16="http://schemas.microsoft.com/office/drawing/2014/main" id="{4C11DBD0-B3ED-AABB-17B8-9FD159FC9D28}"/>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DB685C6F-FBB9-9F67-B008-3C21A1018943}"/>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221268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5C27-0ECB-B3BD-44B0-5C7ADD8D0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99480D38-2B57-4234-6DB6-9B62E6BF6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D924D441-0356-EC3C-FB21-E3E581370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4F2BC-EB89-0CF1-94AD-27479B90C2D7}"/>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6" name="Footer Placeholder 5">
            <a:extLst>
              <a:ext uri="{FF2B5EF4-FFF2-40B4-BE49-F238E27FC236}">
                <a16:creationId xmlns:a16="http://schemas.microsoft.com/office/drawing/2014/main" id="{4E167D3F-F2C1-0C52-A51A-FE02010424E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E4B9AF7B-2A02-2A78-5E19-D4257090B498}"/>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413092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C900-2A23-27C6-8F40-59A171A9E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6C644243-6CFC-EE73-2E16-F0A58BC4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0FCA1C82-AF77-15BF-B889-295928CD9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A3CA5-6866-803F-73CD-7CC855EAB200}"/>
              </a:ext>
            </a:extLst>
          </p:cNvPr>
          <p:cNvSpPr>
            <a:spLocks noGrp="1"/>
          </p:cNvSpPr>
          <p:nvPr>
            <p:ph type="dt" sz="half" idx="10"/>
          </p:nvPr>
        </p:nvSpPr>
        <p:spPr/>
        <p:txBody>
          <a:bodyPr/>
          <a:lstStyle/>
          <a:p>
            <a:fld id="{E2B9F260-F627-8446-8006-AE9FCC0F6B7D}" type="datetimeFigureOut">
              <a:rPr lang="en-IQ" smtClean="0"/>
              <a:t>04/23/2025</a:t>
            </a:fld>
            <a:endParaRPr lang="en-IQ"/>
          </a:p>
        </p:txBody>
      </p:sp>
      <p:sp>
        <p:nvSpPr>
          <p:cNvPr id="6" name="Footer Placeholder 5">
            <a:extLst>
              <a:ext uri="{FF2B5EF4-FFF2-40B4-BE49-F238E27FC236}">
                <a16:creationId xmlns:a16="http://schemas.microsoft.com/office/drawing/2014/main" id="{08C4C5A8-F732-6D00-A1C2-0A068E80263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ECDAAEA-D6BD-9A46-2A54-8E5DCF8D2AB0}"/>
              </a:ext>
            </a:extLst>
          </p:cNvPr>
          <p:cNvSpPr>
            <a:spLocks noGrp="1"/>
          </p:cNvSpPr>
          <p:nvPr>
            <p:ph type="sldNum" sz="quarter" idx="12"/>
          </p:nvPr>
        </p:nvSpPr>
        <p:spPr/>
        <p:txBody>
          <a:bodyPr/>
          <a:lstStyle/>
          <a:p>
            <a:fld id="{352CE766-6AC3-D641-8D52-D5D3899B779C}" type="slidenum">
              <a:rPr lang="en-IQ" smtClean="0"/>
              <a:t>‹#›</a:t>
            </a:fld>
            <a:endParaRPr lang="en-IQ"/>
          </a:p>
        </p:txBody>
      </p:sp>
    </p:spTree>
    <p:extLst>
      <p:ext uri="{BB962C8B-B14F-4D97-AF65-F5344CB8AC3E}">
        <p14:creationId xmlns:p14="http://schemas.microsoft.com/office/powerpoint/2010/main" val="177649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7C253-0FC2-E56F-4E04-D5E03640B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1BB321C7-8735-70CB-9C06-0B40F4C01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E7BCBE95-C0A8-E445-6198-33AD99CDE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B9F260-F627-8446-8006-AE9FCC0F6B7D}" type="datetimeFigureOut">
              <a:rPr lang="en-IQ" smtClean="0"/>
              <a:t>04/23/2025</a:t>
            </a:fld>
            <a:endParaRPr lang="en-IQ"/>
          </a:p>
        </p:txBody>
      </p:sp>
      <p:sp>
        <p:nvSpPr>
          <p:cNvPr id="5" name="Footer Placeholder 4">
            <a:extLst>
              <a:ext uri="{FF2B5EF4-FFF2-40B4-BE49-F238E27FC236}">
                <a16:creationId xmlns:a16="http://schemas.microsoft.com/office/drawing/2014/main" id="{E95EE1E8-3B39-0414-7FC7-E7005558B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Q"/>
          </a:p>
        </p:txBody>
      </p:sp>
      <p:sp>
        <p:nvSpPr>
          <p:cNvPr id="6" name="Slide Number Placeholder 5">
            <a:extLst>
              <a:ext uri="{FF2B5EF4-FFF2-40B4-BE49-F238E27FC236}">
                <a16:creationId xmlns:a16="http://schemas.microsoft.com/office/drawing/2014/main" id="{198445AD-C786-280C-F541-C91E22B8C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2CE766-6AC3-D641-8D52-D5D3899B779C}" type="slidenum">
              <a:rPr lang="en-IQ" smtClean="0"/>
              <a:t>‹#›</a:t>
            </a:fld>
            <a:endParaRPr lang="en-IQ"/>
          </a:p>
        </p:txBody>
      </p:sp>
    </p:spTree>
    <p:extLst>
      <p:ext uri="{BB962C8B-B14F-4D97-AF65-F5344CB8AC3E}">
        <p14:creationId xmlns:p14="http://schemas.microsoft.com/office/powerpoint/2010/main" val="24324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hyperlink" Target="https://www.sciencedirect.com/topics/agricultural-and-biological-sciences/salmo-salar" TargetMode="External"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dictionary/alteration" TargetMode="External" /><Relationship Id="rId2" Type="http://schemas.openxmlformats.org/officeDocument/2006/relationships/hyperlink" Target="https://www.britannica.com/topic/Food-and-Drug-Administration" TargetMode="External" /><Relationship Id="rId1" Type="http://schemas.openxmlformats.org/officeDocument/2006/relationships/slideLayout" Target="../slideLayouts/slideLayout7.xml" /><Relationship Id="rId5" Type="http://schemas.openxmlformats.org/officeDocument/2006/relationships/image" Target="../media/image9.jpeg" /><Relationship Id="rId4" Type="http://schemas.openxmlformats.org/officeDocument/2006/relationships/hyperlink" Target="https://www.britannica.com/science/in-vitro-fertilization" TargetMode="External" /></Relationships>
</file>

<file path=ppt/slides/_rels/slide12.xml.rels><?xml version="1.0" encoding="UTF-8" standalone="yes"?>
<Relationships xmlns="http://schemas.openxmlformats.org/package/2006/relationships"><Relationship Id="rId2" Type="http://schemas.openxmlformats.org/officeDocument/2006/relationships/hyperlink" Target="https://www.britannica.com/science/HIV" TargetMode="Externa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8" Type="http://schemas.openxmlformats.org/officeDocument/2006/relationships/image" Target="../media/image10.jpeg" /><Relationship Id="rId3" Type="http://schemas.openxmlformats.org/officeDocument/2006/relationships/hyperlink" Target="https://www.britannica.com/science/embryo-human-and-animal" TargetMode="External" /><Relationship Id="rId7" Type="http://schemas.openxmlformats.org/officeDocument/2006/relationships/hyperlink" Target="https://www.britannica.com/science/HIV" TargetMode="External" /><Relationship Id="rId2" Type="http://schemas.openxmlformats.org/officeDocument/2006/relationships/hyperlink" Target="https://www.britannica.com/technology/CRISPR" TargetMode="External" /><Relationship Id="rId1" Type="http://schemas.openxmlformats.org/officeDocument/2006/relationships/slideLayout" Target="../slideLayouts/slideLayout7.xml" /><Relationship Id="rId6" Type="http://schemas.openxmlformats.org/officeDocument/2006/relationships/hyperlink" Target="https://www.britannica.com/science/human-disease" TargetMode="External" /><Relationship Id="rId5" Type="http://schemas.openxmlformats.org/officeDocument/2006/relationships/hyperlink" Target="https://www.britannica.com/science/bacteriophage" TargetMode="External" /><Relationship Id="rId4" Type="http://schemas.openxmlformats.org/officeDocument/2006/relationships/hyperlink" Target="https://www.britannica.com/science/genetically-modified-organism" TargetMode="External" /></Relationships>
</file>

<file path=ppt/slides/_rels/slide14.xml.rels><?xml version="1.0" encoding="UTF-8" standalone="yes"?>
<Relationships xmlns="http://schemas.openxmlformats.org/package/2006/relationships"><Relationship Id="rId8" Type="http://schemas.openxmlformats.org/officeDocument/2006/relationships/hyperlink" Target="https://www.britannica.com/science/phenotype" TargetMode="External" /><Relationship Id="rId3" Type="http://schemas.openxmlformats.org/officeDocument/2006/relationships/hyperlink" Target="https://www.britannica.com/science/mutation-genetics" TargetMode="External" /><Relationship Id="rId7" Type="http://schemas.openxmlformats.org/officeDocument/2006/relationships/hyperlink" Target="https://www.britannica.com/science/allele" TargetMode="External" /><Relationship Id="rId2" Type="http://schemas.openxmlformats.org/officeDocument/2006/relationships/hyperlink" Target="https://www.britannica.com/science/gene-therapy" TargetMode="External" /><Relationship Id="rId1" Type="http://schemas.openxmlformats.org/officeDocument/2006/relationships/slideLayout" Target="../slideLayouts/slideLayout7.xml" /><Relationship Id="rId6" Type="http://schemas.openxmlformats.org/officeDocument/2006/relationships/hyperlink" Target="https://www.merriam-webster.com/dictionary/integrates" TargetMode="External" /><Relationship Id="rId5" Type="http://schemas.openxmlformats.org/officeDocument/2006/relationships/hyperlink" Target="https://www.merriam-webster.com/dictionary/integrate" TargetMode="External" /><Relationship Id="rId4" Type="http://schemas.openxmlformats.org/officeDocument/2006/relationships/hyperlink" Target="https://www.britannica.com/science/nucleus-biology" TargetMode="External" /><Relationship Id="rId9" Type="http://schemas.openxmlformats.org/officeDocument/2006/relationships/image" Target="../media/image11.jpeg"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8" Type="http://schemas.openxmlformats.org/officeDocument/2006/relationships/image" Target="../media/image13.jpeg" /><Relationship Id="rId3" Type="http://schemas.openxmlformats.org/officeDocument/2006/relationships/hyperlink" Target="https://www.britannica.com/science/DNA" TargetMode="External" /><Relationship Id="rId7" Type="http://schemas.openxmlformats.org/officeDocument/2006/relationships/hyperlink" Target="https://www.britannica.com/science/mitochondrial-disorder" TargetMode="External" /><Relationship Id="rId2" Type="http://schemas.openxmlformats.org/officeDocument/2006/relationships/hyperlink" Target="https://www.britannica.com/science/mutation-genetics" TargetMode="External" /><Relationship Id="rId1" Type="http://schemas.openxmlformats.org/officeDocument/2006/relationships/slideLayout" Target="../slideLayouts/slideLayout7.xml" /><Relationship Id="rId6" Type="http://schemas.openxmlformats.org/officeDocument/2006/relationships/hyperlink" Target="https://www.britannica.com/science/infertility" TargetMode="External" /><Relationship Id="rId5" Type="http://schemas.openxmlformats.org/officeDocument/2006/relationships/hyperlink" Target="https://www.britannica.com/science/cytoplasm" TargetMode="External" /><Relationship Id="rId4" Type="http://schemas.openxmlformats.org/officeDocument/2006/relationships/hyperlink" Target="https://www.britannica.com/science/mitochondrion" TargetMode="External" /></Relationships>
</file>

<file path=ppt/slides/_rels/slide1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hyperlink" Target="https://www.merriam-webster.com/dictionary/ethical" TargetMode="External" /><Relationship Id="rId2" Type="http://schemas.openxmlformats.org/officeDocument/2006/relationships/hyperlink" Target="https://www.britannica.com/place/United-States" TargetMode="External" /><Relationship Id="rId1" Type="http://schemas.openxmlformats.org/officeDocument/2006/relationships/slideLayout" Target="../slideLayouts/slideLayout7.xml" /><Relationship Id="rId5" Type="http://schemas.openxmlformats.org/officeDocument/2006/relationships/image" Target="../media/image16.jpeg" /><Relationship Id="rId4" Type="http://schemas.openxmlformats.org/officeDocument/2006/relationships/hyperlink" Target="https://www.britannica.com/science/heredity-genetics" TargetMode="Externa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8" Type="http://schemas.openxmlformats.org/officeDocument/2006/relationships/hyperlink" Target="https://www.britannica.com/science/restriction-enzyme" TargetMode="External" /><Relationship Id="rId13" Type="http://schemas.openxmlformats.org/officeDocument/2006/relationships/image" Target="../media/image4.jpeg" /><Relationship Id="rId3" Type="http://schemas.openxmlformats.org/officeDocument/2006/relationships/hyperlink" Target="https://www.britannica.com/science/reproduction-biology" TargetMode="External" /><Relationship Id="rId7" Type="http://schemas.openxmlformats.org/officeDocument/2006/relationships/hyperlink" Target="https://www.britannica.com/technology/technology" TargetMode="External" /><Relationship Id="rId12" Type="http://schemas.openxmlformats.org/officeDocument/2006/relationships/hyperlink" Target="https://www.merriam-webster.com/dictionary/cleave" TargetMode="External" /><Relationship Id="rId2" Type="http://schemas.openxmlformats.org/officeDocument/2006/relationships/hyperlink" Target="https://www.britannica.com/science/heredity-genetics" TargetMode="External" /><Relationship Id="rId1" Type="http://schemas.openxmlformats.org/officeDocument/2006/relationships/slideLayout" Target="../slideLayouts/slideLayout7.xml" /><Relationship Id="rId6" Type="http://schemas.openxmlformats.org/officeDocument/2006/relationships/hyperlink" Target="https://www.merriam-webster.com/dictionary/propagate" TargetMode="External" /><Relationship Id="rId11" Type="http://schemas.openxmlformats.org/officeDocument/2006/relationships/hyperlink" Target="https://www.britannica.com/science/type-II-restriction-enzyme" TargetMode="External" /><Relationship Id="rId5" Type="http://schemas.openxmlformats.org/officeDocument/2006/relationships/hyperlink" Target="https://www.britannica.com/science/recombination-genetics" TargetMode="External" /><Relationship Id="rId10" Type="http://schemas.openxmlformats.org/officeDocument/2006/relationships/hyperlink" Target="https://www.britannica.com/biography/Hamilton-O-Smith" TargetMode="External" /><Relationship Id="rId4" Type="http://schemas.openxmlformats.org/officeDocument/2006/relationships/hyperlink" Target="https://www.britannica.com/science/recombinant-DNA-technology" TargetMode="External" /><Relationship Id="rId9" Type="http://schemas.openxmlformats.org/officeDocument/2006/relationships/hyperlink" Target="https://www.britannica.com/biography/Werner-Arber"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biography/Stanley-Cohen" TargetMode="External" /><Relationship Id="rId2" Type="http://schemas.openxmlformats.org/officeDocument/2006/relationships/hyperlink" Target="https://www.britannica.com/biography/Daniel-Nathans" TargetMode="External" /><Relationship Id="rId1" Type="http://schemas.openxmlformats.org/officeDocument/2006/relationships/slideLayout" Target="../slideLayouts/slideLayout7.xml" /><Relationship Id="rId5" Type="http://schemas.openxmlformats.org/officeDocument/2006/relationships/hyperlink" Target="https://www.britannica.com/science/gene-editing" TargetMode="External" /><Relationship Id="rId4" Type="http://schemas.openxmlformats.org/officeDocument/2006/relationships/hyperlink" Target="https://www.britannica.com/science/E-coli" TargetMode="External" /></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science/plasmid" TargetMode="External" /><Relationship Id="rId2" Type="http://schemas.openxmlformats.org/officeDocument/2006/relationships/hyperlink" Target="https://www.britannica.com/science/recombinant-DNA-technology" TargetMode="External"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science/nuclease" TargetMode="External" /><Relationship Id="rId2" Type="http://schemas.openxmlformats.org/officeDocument/2006/relationships/hyperlink" Target="https://www.britannica.com/science/enzyme" TargetMode="External" /><Relationship Id="rId1" Type="http://schemas.openxmlformats.org/officeDocument/2006/relationships/slideLayout" Target="../slideLayouts/slideLayout7.xml" /><Relationship Id="rId6" Type="http://schemas.openxmlformats.org/officeDocument/2006/relationships/image" Target="../media/image4.jpeg" /><Relationship Id="rId5" Type="http://schemas.openxmlformats.org/officeDocument/2006/relationships/hyperlink" Target="https://www.britannica.com/technology/CRISPR" TargetMode="External" /><Relationship Id="rId4" Type="http://schemas.openxmlformats.org/officeDocument/2006/relationships/hyperlink" Target="https://www.britannica.com/technology/technology" TargetMode="External" /></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technology/CRISPR" TargetMode="External" /><Relationship Id="rId2" Type="http://schemas.openxmlformats.org/officeDocument/2006/relationships/hyperlink" Target="https://www.merriam-webster.com/dictionary/acronym" TargetMode="External" /><Relationship Id="rId1" Type="http://schemas.openxmlformats.org/officeDocument/2006/relationships/slideLayout" Target="../slideLayouts/slideLayout7.xml" /><Relationship Id="rId5" Type="http://schemas.openxmlformats.org/officeDocument/2006/relationships/hyperlink" Target="https://www.britannica.com/biography/Emmanuelle-Charpentier" TargetMode="External" /><Relationship Id="rId4" Type="http://schemas.openxmlformats.org/officeDocument/2006/relationships/hyperlink" Target="https://www.britannica.com/biography/Jennifer-Doudna" TargetMode="Externa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hyperlink" Target="https://www.britannica.com/science/hepatitis-B" TargetMode="External" /><Relationship Id="rId3" Type="http://schemas.openxmlformats.org/officeDocument/2006/relationships/hyperlink" Target="https://www.britannica.com/topic/US-Department-of-Agriculture" TargetMode="External" /><Relationship Id="rId7" Type="http://schemas.openxmlformats.org/officeDocument/2006/relationships/hyperlink" Target="https://www.britannica.com/science/interferon" TargetMode="External" /><Relationship Id="rId2" Type="http://schemas.openxmlformats.org/officeDocument/2006/relationships/hyperlink" Target="https://www.britannica.com/topic/patent" TargetMode="External" /><Relationship Id="rId1" Type="http://schemas.openxmlformats.org/officeDocument/2006/relationships/slideLayout" Target="../slideLayouts/slideLayout7.xml" /><Relationship Id="rId6" Type="http://schemas.openxmlformats.org/officeDocument/2006/relationships/hyperlink" Target="https://www.britannica.com/science/growth-hormone" TargetMode="External" /><Relationship Id="rId5" Type="http://schemas.openxmlformats.org/officeDocument/2006/relationships/hyperlink" Target="https://www.britannica.com/science/insulin" TargetMode="External" /><Relationship Id="rId10" Type="http://schemas.openxmlformats.org/officeDocument/2006/relationships/hyperlink" Target="https://www.britannica.com/science/human-genetic-disease" TargetMode="External" /><Relationship Id="rId4" Type="http://schemas.openxmlformats.org/officeDocument/2006/relationships/hyperlink" Target="https://www.britannica.com/science/virus" TargetMode="External" /><Relationship Id="rId9" Type="http://schemas.openxmlformats.org/officeDocument/2006/relationships/hyperlink" Target="https://www.britannica.com/science/vaccine"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PG Session 20\شعار الجامعة الجديد.jpg">
            <a:extLst>
              <a:ext uri="{FF2B5EF4-FFF2-40B4-BE49-F238E27FC236}">
                <a16:creationId xmlns:a16="http://schemas.microsoft.com/office/drawing/2014/main" id="{92794C5B-9593-B441-8888-4EE2A7919B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0749" y="-6612"/>
            <a:ext cx="2225988" cy="2071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PG Session 20\lpgo_college_ok.jpg">
            <a:extLst>
              <a:ext uri="{FF2B5EF4-FFF2-40B4-BE49-F238E27FC236}">
                <a16:creationId xmlns:a16="http://schemas.microsoft.com/office/drawing/2014/main" id="{3FEC68CC-4323-1143-AEDF-DAC82D64D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3" y="65069"/>
            <a:ext cx="2112578" cy="1828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94BE44-346E-D54E-8951-E8D7BB6358C1}"/>
              </a:ext>
            </a:extLst>
          </p:cNvPr>
          <p:cNvSpPr/>
          <p:nvPr/>
        </p:nvSpPr>
        <p:spPr>
          <a:xfrm>
            <a:off x="1499016" y="914399"/>
            <a:ext cx="8640331" cy="5878532"/>
          </a:xfrm>
          <a:prstGeom prst="rect">
            <a:avLst/>
          </a:prstGeom>
        </p:spPr>
        <p:txBody>
          <a:bodyPr wrap="square">
            <a:spAutoFit/>
          </a:bodyPr>
          <a:lstStyle/>
          <a:p>
            <a:pPr algn="ctr"/>
            <a:r>
              <a:rPr lang="en-US" sz="4000" b="1" dirty="0">
                <a:latin typeface="Times New Roman" panose="02020603050405020304" pitchFamily="18" charset="0"/>
                <a:cs typeface="Times New Roman" panose="02020603050405020304" pitchFamily="18" charset="0"/>
              </a:rPr>
              <a:t>Genetic Engineering Between Legislations and Application Concerns</a:t>
            </a:r>
          </a:p>
          <a:p>
            <a:pPr algn="ct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Prepared by</a:t>
            </a:r>
          </a:p>
          <a:p>
            <a:pPr algn="ctr"/>
            <a:endParaRPr lang="en-US" sz="28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Prof. Dr. Inam Jasim Lafta</a:t>
            </a:r>
          </a:p>
          <a:p>
            <a:pPr algn="ctr"/>
            <a:endParaRPr lang="en-US" sz="2800" b="1"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PhD Molecular Biology/ Department of Microbiology, College of Veterinary Medicine/ University of Baghdad.</a:t>
            </a:r>
          </a:p>
          <a:p>
            <a:pPr algn="ctr"/>
            <a:endParaRPr lang="en-US" sz="28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20</a:t>
            </a:r>
            <a:r>
              <a:rPr lang="en-US" sz="4000" b="1" baseline="30000" dirty="0">
                <a:latin typeface="Times New Roman" panose="02020603050405020304" pitchFamily="18" charset="0"/>
                <a:cs typeface="Times New Roman" panose="02020603050405020304" pitchFamily="18" charset="0"/>
              </a:rPr>
              <a:t>th</a:t>
            </a:r>
            <a:r>
              <a:rPr lang="en-US" sz="4000" b="1" dirty="0">
                <a:latin typeface="Times New Roman" panose="02020603050405020304" pitchFamily="18" charset="0"/>
                <a:cs typeface="Times New Roman" panose="02020603050405020304" pitchFamily="18" charset="0"/>
              </a:rPr>
              <a:t> February 2025</a:t>
            </a:r>
          </a:p>
        </p:txBody>
      </p:sp>
      <p:pic>
        <p:nvPicPr>
          <p:cNvPr id="1026" name="Picture 2" descr="Genetic engineering - Wikipedia">
            <a:extLst>
              <a:ext uri="{FF2B5EF4-FFF2-40B4-BE49-F238E27FC236}">
                <a16:creationId xmlns:a16="http://schemas.microsoft.com/office/drawing/2014/main" id="{7476F98C-CAF2-81CB-0C27-7A123CD4D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7809" y="2533338"/>
            <a:ext cx="1234189" cy="419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5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D92B9-1515-B36D-C9F9-A37D06211598}"/>
              </a:ext>
            </a:extLst>
          </p:cNvPr>
          <p:cNvSpPr txBox="1"/>
          <p:nvPr/>
        </p:nvSpPr>
        <p:spPr>
          <a:xfrm>
            <a:off x="246421" y="179280"/>
            <a:ext cx="11699158" cy="5475666"/>
          </a:xfrm>
          <a:prstGeom prst="rect">
            <a:avLst/>
          </a:prstGeom>
          <a:noFill/>
        </p:spPr>
        <p:txBody>
          <a:bodyPr wrap="square">
            <a:spAutoFit/>
          </a:bodyPr>
          <a:lstStyle/>
          <a:p>
            <a:pPr algn="just">
              <a:lnSpc>
                <a:spcPct val="115000"/>
              </a:lnSpc>
              <a:spcAft>
                <a:spcPts val="500"/>
              </a:spcAft>
            </a:pPr>
            <a:r>
              <a:rPr lang="en-IQ" sz="2400" kern="100" dirty="0">
                <a:effectLst/>
                <a:latin typeface="Times New Roman" panose="02020603050405020304" pitchFamily="18" charset="0"/>
                <a:ea typeface="Aptos" panose="020B0004020202020204" pitchFamily="34" charset="0"/>
                <a:cs typeface="Times New Roman" panose="02020603050405020304" pitchFamily="18" charset="0"/>
              </a:rPr>
              <a:t>Bacterial genes that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confer resistance to herbicides also have been introduced into crop plants. Other attempts at the genetic engineering of plants have aimed at improving the nutritional value of the plant.</a:t>
            </a:r>
            <a:endParaRPr lang="en-IQ"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500"/>
              </a:spcAft>
            </a:pPr>
            <a:r>
              <a:rPr lang="en-IQ" sz="2400" dirty="0">
                <a:effectLst/>
                <a:latin typeface="Times New Roman" panose="02020603050405020304" pitchFamily="18" charset="0"/>
                <a:ea typeface="Aptos" panose="020B0004020202020204" pitchFamily="34" charset="0"/>
                <a:cs typeface="Times New Roman" panose="02020603050405020304" pitchFamily="18" charset="0"/>
              </a:rPr>
              <a:t>Despite 30 years of research and a number of successful research projects using genetic engineering, only a single GE food animal has been approved in a single country. </a:t>
            </a:r>
          </a:p>
          <a:p>
            <a:pPr algn="just">
              <a:lnSpc>
                <a:spcPct val="115000"/>
              </a:lnSpc>
              <a:spcAft>
                <a:spcPts val="500"/>
              </a:spcAft>
            </a:pPr>
            <a:endParaRPr lang="en-IQ"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500"/>
              </a:spcAft>
            </a:pPr>
            <a:r>
              <a:rPr lang="en-IQ" sz="2400" dirty="0">
                <a:effectLst/>
                <a:latin typeface="Times New Roman" panose="02020603050405020304" pitchFamily="18" charset="0"/>
                <a:ea typeface="Aptos" panose="020B0004020202020204" pitchFamily="34" charset="0"/>
                <a:cs typeface="Times New Roman" panose="02020603050405020304" pitchFamily="18" charset="0"/>
              </a:rPr>
              <a:t>The fast growing AquAdvantage</a:t>
            </a:r>
            <a:r>
              <a:rPr lang="en-IQ" sz="2400" baseline="30000" dirty="0">
                <a:effectLst/>
                <a:latin typeface="Times New Roman" panose="02020603050405020304" pitchFamily="18" charset="0"/>
                <a:ea typeface="Aptos" panose="020B0004020202020204" pitchFamily="34" charset="0"/>
                <a:cs typeface="Times New Roman" panose="02020603050405020304" pitchFamily="18" charset="0"/>
              </a:rPr>
              <a:t>®</a:t>
            </a:r>
            <a:r>
              <a:rPr lang="en-IQ"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IQ" sz="2400" u="sng" dirty="0">
                <a:effectLst/>
                <a:latin typeface="Times New Roman" panose="02020603050405020304" pitchFamily="18" charset="0"/>
                <a:ea typeface="Aptos" panose="020B0004020202020204" pitchFamily="34" charset="0"/>
                <a:cs typeface="Times New Roman" panose="02020603050405020304" pitchFamily="18" charset="0"/>
                <a:hlinkClick r:id="rId2" tooltip="Learn more about Atlantic salmon from ScienceDirect's AI-generated Topic Pages">
                  <a:extLst>
                    <a:ext uri="{A12FA001-AC4F-418D-AE19-62706E023703}">
                      <ahyp:hlinkClr xmlns:ahyp="http://schemas.microsoft.com/office/drawing/2018/hyperlinkcolor" val="tx"/>
                    </a:ext>
                  </a:extLst>
                </a:hlinkClick>
              </a:rPr>
              <a:t>Atlantic salmon</a:t>
            </a:r>
            <a:r>
              <a:rPr lang="en-IQ" sz="2400" dirty="0">
                <a:effectLst/>
                <a:latin typeface="Times New Roman" panose="02020603050405020304" pitchFamily="18" charset="0"/>
                <a:ea typeface="Aptos" panose="020B0004020202020204" pitchFamily="34" charset="0"/>
                <a:cs typeface="Times New Roman" panose="02020603050405020304" pitchFamily="18" charset="0"/>
              </a:rPr>
              <a:t>, first reported by Canadian university researchers in 1992, was finally approved by the United States Food and Drug Administration (FDA) as a new animal drug in 2015, and by Canadian authorities in 2016. It is currently only available for sale in Canada. </a:t>
            </a:r>
          </a:p>
          <a:p>
            <a:pPr algn="just">
              <a:lnSpc>
                <a:spcPct val="115000"/>
              </a:lnSpc>
              <a:spcAft>
                <a:spcPts val="500"/>
              </a:spcAft>
            </a:pPr>
            <a:endPar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endPar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2" descr="AquAdvantage salmon - Wikipedia">
            <a:extLst>
              <a:ext uri="{FF2B5EF4-FFF2-40B4-BE49-F238E27FC236}">
                <a16:creationId xmlns:a16="http://schemas.microsoft.com/office/drawing/2014/main" id="{E708ED60-061A-A29A-DD47-B111ACED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1803"/>
            <a:ext cx="4762500" cy="18047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enetically Modified Organisms (GMOs ...">
            <a:extLst>
              <a:ext uri="{FF2B5EF4-FFF2-40B4-BE49-F238E27FC236}">
                <a16:creationId xmlns:a16="http://schemas.microsoft.com/office/drawing/2014/main" id="{73D24D5C-DCFC-338A-6F35-C07878BEB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538" y="4781078"/>
            <a:ext cx="6915462" cy="198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4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D92B9-1515-B36D-C9F9-A37D06211598}"/>
              </a:ext>
            </a:extLst>
          </p:cNvPr>
          <p:cNvSpPr txBox="1"/>
          <p:nvPr/>
        </p:nvSpPr>
        <p:spPr>
          <a:xfrm>
            <a:off x="246421" y="179280"/>
            <a:ext cx="11699158" cy="5964518"/>
          </a:xfrm>
          <a:prstGeom prst="rect">
            <a:avLst/>
          </a:prstGeom>
          <a:noFill/>
        </p:spPr>
        <p:txBody>
          <a:bodyPr wrap="square">
            <a:spAutoFit/>
          </a:bodyPr>
          <a:lstStyle/>
          <a:p>
            <a:pPr algn="just">
              <a:lnSpc>
                <a:spcPct val="115000"/>
              </a:lnSpc>
              <a:spcAft>
                <a:spcPts val="500"/>
              </a:spcAft>
            </a:pPr>
            <a:r>
              <a:rPr lang="en-IQ" sz="2400" dirty="0">
                <a:effectLst/>
                <a:latin typeface="Times New Roman" panose="02020603050405020304" pitchFamily="18" charset="0"/>
                <a:ea typeface="Times New Roman" panose="02020603050405020304" pitchFamily="18" charset="0"/>
                <a:cs typeface="Times New Roman" panose="02020603050405020304" pitchFamily="18" charset="0"/>
              </a:rPr>
              <a:t>In 2001 the U.S. </a:t>
            </a:r>
            <a:r>
              <a:rPr lang="en-IQ"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Food and Drug Administration</a:t>
            </a:r>
            <a:r>
              <a:rPr lang="en-IQ" sz="2400" dirty="0">
                <a:effectLst/>
                <a:latin typeface="Times New Roman" panose="02020603050405020304" pitchFamily="18" charset="0"/>
                <a:ea typeface="Times New Roman" panose="02020603050405020304" pitchFamily="18" charset="0"/>
                <a:cs typeface="Times New Roman" panose="02020603050405020304" pitchFamily="18" charset="0"/>
              </a:rPr>
              <a:t> (FDA) introduced a special-permissions requirement for the </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use of </a:t>
            </a:r>
            <a:r>
              <a:rPr lang="en-IQ" sz="240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mitochondrial manipulation technologies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which essentially banned their use by requiring reproductive clinics to seek explicit authorization from the FDA. </a:t>
            </a:r>
          </a:p>
          <a:p>
            <a:pPr algn="just">
              <a:lnSpc>
                <a:spcPct val="115000"/>
              </a:lnSpc>
              <a:spcAft>
                <a:spcPts val="500"/>
              </a:spcAft>
            </a:pPr>
            <a:endPar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panel in 2012 in the United Kingdom concluded that the use of the technologies was ethical. </a:t>
            </a: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Laws in the United Kingdom prevented germ-line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alteration</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but a proposal was introduced in 2014 that raised the possibility of legalizing the generation of three-parent babies. </a:t>
            </a: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In early 2015, members of Parliament in the United Kingdom voted in favour of allowing three-parent babies; the country the first to introduce laws to guide the use of three-person </a:t>
            </a:r>
            <a:r>
              <a:rPr lang="en-IQ" sz="2400" i="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 vitro</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fertilization</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(IVF)</a:t>
            </a:r>
            <a:r>
              <a:rPr lang="en-IQ"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Q" sz="2400" dirty="0">
              <a:solidFill>
                <a:srgbClr val="1A1A1A"/>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Three-Parent Baby ...">
            <a:extLst>
              <a:ext uri="{FF2B5EF4-FFF2-40B4-BE49-F238E27FC236}">
                <a16:creationId xmlns:a16="http://schemas.microsoft.com/office/drawing/2014/main" id="{1BF183BE-0B92-18A9-CADA-1D36D2065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231567"/>
            <a:ext cx="4419600" cy="162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4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5647E5-5DB8-C67F-2DDE-694D65B9FB37}"/>
              </a:ext>
            </a:extLst>
          </p:cNvPr>
          <p:cNvSpPr txBox="1"/>
          <p:nvPr/>
        </p:nvSpPr>
        <p:spPr>
          <a:xfrm>
            <a:off x="156721" y="156565"/>
            <a:ext cx="11878557" cy="6544869"/>
          </a:xfrm>
          <a:prstGeom prst="rect">
            <a:avLst/>
          </a:prstGeom>
          <a:noFill/>
        </p:spPr>
        <p:txBody>
          <a:bodyPr wrap="square">
            <a:spAutoFit/>
          </a:bodyPr>
          <a:lstStyle/>
          <a:p>
            <a:pPr algn="just">
              <a:lnSpc>
                <a:spcPct val="115000"/>
              </a:lnSpc>
              <a:spcAft>
                <a:spcPts val="500"/>
              </a:spcAft>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2017, the year following the birth of the first baby born using </a:t>
            </a:r>
            <a:r>
              <a:rPr lang="en-IQ" sz="2400" kern="100" dirty="0">
                <a:solidFill>
                  <a:srgbClr val="0070C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mitochondrial replacement therapy (MRT)</a:t>
            </a: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medical scientists in Ukraine reported the birth of two babies from MRT. </a:t>
            </a:r>
          </a:p>
          <a:p>
            <a:pPr algn="just">
              <a:lnSpc>
                <a:spcPct val="115000"/>
              </a:lnSpc>
              <a:spcAft>
                <a:spcPts val="500"/>
              </a:spcAft>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technique has since been applied to treat infertility and genetic diseases in other countries, including Greece.</a:t>
            </a:r>
            <a:endParaRPr lang="en-IQ" sz="2400" dirty="0">
              <a:solidFill>
                <a:srgbClr val="1A1A1A"/>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late 2018 a Chinese scientist announced the birth of the world’s first gene-edited human babies; the infants, twin girls, were said to carry an edited gene that reduced the risk of becoming infected with </a:t>
            </a:r>
            <a:r>
              <a:rPr lang="en-IQ" sz="2400" u="sng"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HIV</a:t>
            </a: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en-IQ" sz="24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More practically, some researchers attempted to use </a:t>
            </a:r>
            <a:r>
              <a:rPr lang="en-IQ" sz="2400" b="1"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 editing </a:t>
            </a:r>
            <a:r>
              <a:rPr lang="en-IQ" sz="24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to alter genes in human sperm. This would enable the edited genes to be passed on to subsequent generations, while others sought to alter genes that increase the risk of certain types of cancer, with the aim of reducing </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cancer risk in offspring.</a:t>
            </a:r>
          </a:p>
          <a:p>
            <a:pPr algn="just">
              <a:lnSpc>
                <a:spcPct val="115000"/>
              </a:lnSpc>
            </a:pPr>
            <a:r>
              <a:rPr lang="en-US" sz="2400" b="0" i="0" dirty="0">
                <a:solidFill>
                  <a:srgbClr val="222222"/>
                </a:solidFill>
                <a:effectLst/>
                <a:highlight>
                  <a:srgbClr val="FFFFFF"/>
                </a:highlight>
                <a:latin typeface="Times New Roman" panose="02020603050405020304" pitchFamily="18" charset="0"/>
                <a:cs typeface="Times New Roman" panose="02020603050405020304" pitchFamily="18" charset="0"/>
              </a:rPr>
              <a:t>To date, CRISPR-Cas9 has been commonly used to create gene editing in plants, animal, and human samples. </a:t>
            </a:r>
            <a:endParaRPr lang="en-US" sz="2400" dirty="0">
              <a:solidFill>
                <a:srgbClr val="222222"/>
              </a:solidFill>
              <a:highlight>
                <a:srgbClr val="FFFFFF"/>
              </a:highlight>
              <a:latin typeface="Times New Roman" panose="02020603050405020304" pitchFamily="18" charset="0"/>
              <a:cs typeface="Times New Roman" panose="02020603050405020304" pitchFamily="18" charset="0"/>
            </a:endParaRPr>
          </a:p>
          <a:p>
            <a:pPr algn="just"/>
            <a:r>
              <a:rPr lang="en-US" sz="2400" b="0" i="0" dirty="0">
                <a:solidFill>
                  <a:srgbClr val="222222"/>
                </a:solidFill>
                <a:effectLst/>
                <a:highlight>
                  <a:srgbClr val="FFFFFF"/>
                </a:highlight>
                <a:latin typeface="Times New Roman" panose="02020603050405020304" pitchFamily="18" charset="0"/>
                <a:cs typeface="Times New Roman" panose="02020603050405020304" pitchFamily="18" charset="0"/>
              </a:rPr>
              <a:t>This technique is widely used in various scientific fields, including medical science and therapeutics, as well as plant and animal sciences.</a:t>
            </a:r>
          </a:p>
        </p:txBody>
      </p:sp>
    </p:spTree>
    <p:extLst>
      <p:ext uri="{BB962C8B-B14F-4D97-AF65-F5344CB8AC3E}">
        <p14:creationId xmlns:p14="http://schemas.microsoft.com/office/powerpoint/2010/main" val="203436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533D1-4BDD-8551-7267-20FAFFA04E9D}"/>
              </a:ext>
            </a:extLst>
          </p:cNvPr>
          <p:cNvSpPr txBox="1"/>
          <p:nvPr/>
        </p:nvSpPr>
        <p:spPr>
          <a:xfrm>
            <a:off x="217538" y="151497"/>
            <a:ext cx="11804573" cy="5050934"/>
          </a:xfrm>
          <a:prstGeom prst="rect">
            <a:avLst/>
          </a:prstGeom>
          <a:noFill/>
        </p:spPr>
        <p:txBody>
          <a:bodyPr wrap="square">
            <a:spAutoFit/>
          </a:bodyPr>
          <a:lstStyle/>
          <a:p>
            <a:pPr algn="just">
              <a:lnSpc>
                <a:spcPct val="115000"/>
              </a:lnSpc>
              <a:spcAft>
                <a:spcPts val="500"/>
              </a:spcAft>
            </a:pP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CRISPR</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-Cas9 has been used in a variety of ways. For example, it has been applied to early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embryos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to create </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genetically modified organisms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(GMOs), and it has been injected into the bloodstream in laboratory animals to achieve substantial gene editing in subsets of tissues.</a:t>
            </a: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Approaches based on CRISPR-Cas9 have been used to modify the genomes of crop plants, farm animals, and laboratory model organisms, including mice, rats, and nonhuman primates. </a:t>
            </a:r>
            <a:endPar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By modifying the genomes of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bacteriophages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with CRISPR-Cas9 technology, scientists have been able to develop methods to destroy antibiotic-resistant bacteria. </a:t>
            </a: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CRISPR-Cas9 systems also enabled the creation of animal models for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human disease</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and the removal of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HIV</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from infected cells.</a:t>
            </a:r>
          </a:p>
        </p:txBody>
      </p:sp>
      <p:pic>
        <p:nvPicPr>
          <p:cNvPr id="6148" name="Picture 4" descr="Genetically Modified Organisms Stock ...">
            <a:extLst>
              <a:ext uri="{FF2B5EF4-FFF2-40B4-BE49-F238E27FC236}">
                <a16:creationId xmlns:a16="http://schemas.microsoft.com/office/drawing/2014/main" id="{4AC2AADD-90EB-F52C-0716-B75E0C2393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193"/>
          <a:stretch/>
        </p:blipFill>
        <p:spPr bwMode="auto">
          <a:xfrm>
            <a:off x="7914807" y="4751882"/>
            <a:ext cx="4277193" cy="210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0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63A57-9C2C-60BD-A875-9C337F4AFAB2}"/>
              </a:ext>
            </a:extLst>
          </p:cNvPr>
          <p:cNvSpPr txBox="1"/>
          <p:nvPr/>
        </p:nvSpPr>
        <p:spPr>
          <a:xfrm>
            <a:off x="320163" y="214369"/>
            <a:ext cx="11551674" cy="5579797"/>
          </a:xfrm>
          <a:prstGeom prst="rect">
            <a:avLst/>
          </a:prstGeom>
          <a:noFill/>
        </p:spPr>
        <p:txBody>
          <a:bodyPr wrap="square">
            <a:spAutoFit/>
          </a:bodyPr>
          <a:lstStyle/>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correction of genetic errors associated with disease in animals suggests that gene editing has potential applications in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gene therapy</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for humans. </a:t>
            </a:r>
          </a:p>
          <a:p>
            <a:pPr algn="just">
              <a:lnSpc>
                <a:spcPct val="115000"/>
              </a:lnSpc>
            </a:pP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 therapy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is the introduction of a normal gene into an individual’s genome in order to repair a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mutation</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that causes a genetic disease.</a:t>
            </a:r>
          </a:p>
          <a:p>
            <a:pPr algn="just">
              <a:lnSpc>
                <a:spcPct val="115000"/>
              </a:lnSpc>
            </a:pP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When a normal gene is inserted into a mutant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nucleus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it most likely will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integrate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into a chromosomal site different from the defective allele; although this may repair the mutation, a new mutation may result if the normal gene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integrates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into another functional gene. </a:t>
            </a:r>
          </a:p>
          <a:p>
            <a:pPr algn="just">
              <a:lnSpc>
                <a:spcPct val="115000"/>
              </a:lnSpc>
            </a:pP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If the normal gene replaces the mutant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allele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there is a chance that the transformed cells will proliferate and produce enough normal gene product for the entire body to be restored to the undiseased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phenotype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endParaRPr lang="en-IQ"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Picture 2" descr="The dangers of genetic engineering ...">
            <a:extLst>
              <a:ext uri="{FF2B5EF4-FFF2-40B4-BE49-F238E27FC236}">
                <a16:creationId xmlns:a16="http://schemas.microsoft.com/office/drawing/2014/main" id="{7517A675-219B-5313-6A5A-E5E1D7EF3A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4413" y="5298570"/>
            <a:ext cx="3677587" cy="155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7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1 post">
            <a:extLst>
              <a:ext uri="{FF2B5EF4-FFF2-40B4-BE49-F238E27FC236}">
                <a16:creationId xmlns:a16="http://schemas.microsoft.com/office/drawing/2014/main" id="{BA1A3C3C-ABF8-6DC3-B8D9-F3B46ED35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9" y="-1"/>
            <a:ext cx="1229523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9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0E3AD-47C6-9BDA-8162-78F8993635AB}"/>
              </a:ext>
            </a:extLst>
          </p:cNvPr>
          <p:cNvSpPr txBox="1"/>
          <p:nvPr/>
        </p:nvSpPr>
        <p:spPr>
          <a:xfrm>
            <a:off x="159774" y="214369"/>
            <a:ext cx="11872451" cy="6075317"/>
          </a:xfrm>
          <a:prstGeom prst="rect">
            <a:avLst/>
          </a:prstGeom>
          <a:noFill/>
        </p:spPr>
        <p:txBody>
          <a:bodyPr wrap="square">
            <a:spAutoFit/>
          </a:bodyPr>
          <a:lstStyle/>
          <a:p>
            <a:pPr algn="just">
              <a:lnSpc>
                <a:spcPct val="115000"/>
              </a:lnSpc>
            </a:pPr>
            <a:r>
              <a:rPr lang="en-IQ" sz="2800" b="1"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Three-parent baby</a:t>
            </a:r>
            <a:r>
              <a:rPr lang="en-IQ" sz="28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5000"/>
              </a:lnSpc>
            </a:pPr>
            <a:endPar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 general, the reproductive technologies used to produce three-parent babies focus on replacing or otherwise reducing the effects of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mutations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that occur in the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DNA</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of cellular organelles known as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mitochondria</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which reside in the cell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cytoplasm</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5000"/>
              </a:lnSpc>
            </a:pPr>
            <a:r>
              <a:rPr lang="en-IQ" sz="2400"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various approaches could help women overcome </a:t>
            </a:r>
            <a:r>
              <a:rPr lang="en-IQ" sz="2400" u="sng"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infertility</a:t>
            </a:r>
            <a:r>
              <a:rPr lang="en-IQ" sz="2400"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and could prevent the transmission of potentially debilitating </a:t>
            </a:r>
            <a:r>
              <a:rPr lang="en-IQ" sz="2400" u="sng"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mitochondrial diseases</a:t>
            </a:r>
            <a:r>
              <a:rPr lang="ar-SA" sz="2400" u="sng"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en-IQ" sz="2400" kern="100" dirty="0">
                <a:solidFill>
                  <a:srgbClr val="0070C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to their offspring.</a:t>
            </a:r>
            <a:endParaRPr lang="en-IQ" sz="2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endPar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IQ" sz="2400" b="1"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Ooplasmic transfer </a:t>
            </a: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was introduced in the mid-1990s at a reproductive</a:t>
            </a:r>
          </a:p>
          <a:p>
            <a:pPr algn="just">
              <a:lnSpc>
                <a:spcPct val="115000"/>
              </a:lnSpc>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medical center in the United States to treat infertility in women over</a:t>
            </a:r>
          </a:p>
          <a:p>
            <a:pPr algn="just">
              <a:lnSpc>
                <a:spcPct val="115000"/>
              </a:lnSpc>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age 35 who had failed to conceive despite repeated attempts with</a:t>
            </a:r>
          </a:p>
          <a:p>
            <a:pPr algn="just">
              <a:lnSpc>
                <a:spcPct val="115000"/>
              </a:lnSpc>
            </a:pPr>
            <a:r>
              <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traditional IVF techniques. </a:t>
            </a:r>
            <a:endParaRPr lang="ar-SA"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en-IQ" sz="24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IQ" sz="2400"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first three-parent babies were born in the 1990s and early 2000s.</a:t>
            </a:r>
          </a:p>
        </p:txBody>
      </p:sp>
      <p:pic>
        <p:nvPicPr>
          <p:cNvPr id="5122" name="Picture 2" descr="three-parent babies ...">
            <a:extLst>
              <a:ext uri="{FF2B5EF4-FFF2-40B4-BE49-F238E27FC236}">
                <a16:creationId xmlns:a16="http://schemas.microsoft.com/office/drawing/2014/main" id="{A979E229-CA2F-30F9-89AE-D3D18EBDA1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9208" y="4291781"/>
            <a:ext cx="3362792" cy="256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5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oplasmic transfer. Donor ooplasm is transferred to a recipient oocyte. Sperm is injected simultaneously during the transfer to fertilise the denuded recipient oocyte.  ">
            <a:extLst>
              <a:ext uri="{FF2B5EF4-FFF2-40B4-BE49-F238E27FC236}">
                <a16:creationId xmlns:a16="http://schemas.microsoft.com/office/drawing/2014/main" id="{D451233D-E5DC-223B-0151-FDB286D362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4" r="13277"/>
          <a:stretch/>
        </p:blipFill>
        <p:spPr bwMode="auto">
          <a:xfrm>
            <a:off x="6498566" y="0"/>
            <a:ext cx="5693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9D307A-08ED-6D83-B6B9-AA0D405A3E72}"/>
              </a:ext>
            </a:extLst>
          </p:cNvPr>
          <p:cNvSpPr txBox="1"/>
          <p:nvPr/>
        </p:nvSpPr>
        <p:spPr>
          <a:xfrm>
            <a:off x="158545" y="119508"/>
            <a:ext cx="6098458" cy="6429261"/>
          </a:xfrm>
          <a:prstGeom prst="rect">
            <a:avLst/>
          </a:prstGeom>
          <a:noFill/>
        </p:spPr>
        <p:txBody>
          <a:bodyPr wrap="square">
            <a:spAutoFit/>
          </a:bodyPr>
          <a:lstStyle/>
          <a:p>
            <a:pPr algn="just">
              <a:lnSpc>
                <a:spcPct val="115000"/>
              </a:lnSpc>
            </a:pPr>
            <a:r>
              <a:rPr lang="en-IQ" sz="2400" b="1" kern="1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Mitochondrial replacement therapy</a:t>
            </a:r>
          </a:p>
          <a:p>
            <a:pPr algn="just">
              <a:lnSpc>
                <a:spcPct val="115000"/>
              </a:lnSpc>
            </a:pPr>
            <a:endParaRPr lang="en-IQ" sz="2400" b="1" kern="100" dirty="0">
              <a:solidFill>
                <a:srgbClr val="0F476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IQ" sz="2400" b="1"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Ooplasmic transfer</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entails the injection of a small amount of cytoplasm from an egg cell (ovum) donated by a healthy woman into the mother’s egg, which is then fertilized by the father’s sperm and implanted into the mother’s uterus using IVF. </a:t>
            </a:r>
          </a:p>
          <a:p>
            <a:pPr algn="just">
              <a:lnSpc>
                <a:spcPct val="115000"/>
              </a:lnSpc>
            </a:pPr>
            <a:endPar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Because ooplasmic transfer involves the mixing of cytoplasm from maternal and donor eggs—</a:t>
            </a:r>
            <a:r>
              <a:rPr lang="en-IQ" sz="2400"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health and hereditary risks of which could be significant—interest in its potential use to overcome infertility or mitochondrial disease has declined. </a:t>
            </a:r>
          </a:p>
        </p:txBody>
      </p:sp>
    </p:spTree>
    <p:extLst>
      <p:ext uri="{BB962C8B-B14F-4D97-AF65-F5344CB8AC3E}">
        <p14:creationId xmlns:p14="http://schemas.microsoft.com/office/powerpoint/2010/main" val="428731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9D03D-EA10-D63F-E2F1-15D686D0295D}"/>
              </a:ext>
            </a:extLst>
          </p:cNvPr>
          <p:cNvSpPr txBox="1"/>
          <p:nvPr/>
        </p:nvSpPr>
        <p:spPr>
          <a:xfrm>
            <a:off x="103239" y="58994"/>
            <a:ext cx="12088761" cy="6687793"/>
          </a:xfrm>
          <a:prstGeom prst="rect">
            <a:avLst/>
          </a:prstGeom>
          <a:noFill/>
        </p:spPr>
        <p:txBody>
          <a:bodyPr wrap="square">
            <a:spAutoFit/>
          </a:bodyPr>
          <a:lstStyle/>
          <a:p>
            <a:pPr algn="just"/>
            <a:r>
              <a:rPr lang="en-US" sz="2400" i="0" dirty="0">
                <a:solidFill>
                  <a:srgbClr val="FF0000"/>
                </a:solidFill>
                <a:effectLst/>
                <a:highlight>
                  <a:srgbClr val="FFFFFF"/>
                </a:highlight>
                <a:latin typeface="Times New Roman" panose="02020603050405020304" pitchFamily="18" charset="0"/>
                <a:cs typeface="Times New Roman" panose="02020603050405020304" pitchFamily="18" charset="0"/>
              </a:rPr>
              <a:t>British scientists devised the new IVF technique, in which the child has genetic material from three people, but does not inherit any of the donor’s characteristics. Opponents include the Church of England.</a:t>
            </a: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Other techniques have supplanted </a:t>
            </a:r>
            <a:r>
              <a:rPr lang="en-IQ" sz="24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ooplasmic transfer</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the two most significant of which are maternal </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spindle transfer and pronuclear transfer.</a:t>
            </a:r>
          </a:p>
          <a:p>
            <a:pPr algn="just">
              <a:lnSpc>
                <a:spcPct val="115000"/>
              </a:lnSpc>
            </a:pPr>
            <a:endPar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b="1"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Pronuclear transfer</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en-IQ" sz="2400" kern="100" dirty="0">
                <a:solidFill>
                  <a:srgbClr val="0070C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 pronucleus is the nucleus of the egg or sperm at the stage of fertilization prior to nucleus fusion</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The mother’s egg is first fertilized with the father’s sperm, producing a zygote. The </a:t>
            </a:r>
            <a:r>
              <a:rPr lang="en-IQ" sz="2400" u="sng"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pronuclei</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of the egg and sperm are then removed from the zygote and inserted into a donor egg that has been fertilized and has had its own nucleus removed. The zygote derived from the donor egg is then implanted into the mother’s uterus.</a:t>
            </a:r>
          </a:p>
          <a:p>
            <a:pPr algn="just">
              <a:lnSpc>
                <a:spcPct val="115000"/>
              </a:lnSpc>
            </a:pPr>
            <a:endPar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b="1"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Maternal spindle transfer</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The nucleus is removed from a donor egg, leaving behind the cytoplasm. The nucleus from the mother’s egg cell is then inserted into the donor egg. The egg is fertilized with the father’s sperm and then transferred to the mother’s uterus for normal gestation, similar to other IVF procedures.</a:t>
            </a:r>
          </a:p>
        </p:txBody>
      </p:sp>
    </p:spTree>
    <p:extLst>
      <p:ext uri="{BB962C8B-B14F-4D97-AF65-F5344CB8AC3E}">
        <p14:creationId xmlns:p14="http://schemas.microsoft.com/office/powerpoint/2010/main" val="40511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a:extLst>
              <a:ext uri="{FF2B5EF4-FFF2-40B4-BE49-F238E27FC236}">
                <a16:creationId xmlns:a16="http://schemas.microsoft.com/office/drawing/2014/main" id="{A9486B78-2D9B-0700-1AA1-4828E750D6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344"/>
          <a:stretch/>
        </p:blipFill>
        <p:spPr bwMode="auto">
          <a:xfrm>
            <a:off x="0" y="0"/>
            <a:ext cx="6096000" cy="6858000"/>
          </a:xfrm>
          <a:prstGeom prst="rect">
            <a:avLst/>
          </a:prstGeom>
          <a:solidFill>
            <a:schemeClr val="bg1"/>
          </a:solidFill>
          <a:ln w="12700">
            <a:solidFill>
              <a:schemeClr val="tx1"/>
            </a:solidFill>
          </a:ln>
        </p:spPr>
      </p:pic>
      <p:pic>
        <p:nvPicPr>
          <p:cNvPr id="2" name="Picture 2" descr="Fig. 1">
            <a:extLst>
              <a:ext uri="{FF2B5EF4-FFF2-40B4-BE49-F238E27FC236}">
                <a16:creationId xmlns:a16="http://schemas.microsoft.com/office/drawing/2014/main" id="{C4B20D25-8F02-32D0-A4DB-D82207C5F3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489" b="-1"/>
          <a:stretch/>
        </p:blipFill>
        <p:spPr bwMode="auto">
          <a:xfrm>
            <a:off x="6459793" y="0"/>
            <a:ext cx="6095999" cy="68579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1C2D8-386E-3F38-A48B-C0A77561E5B2}"/>
              </a:ext>
            </a:extLst>
          </p:cNvPr>
          <p:cNvSpPr txBox="1"/>
          <p:nvPr/>
        </p:nvSpPr>
        <p:spPr>
          <a:xfrm>
            <a:off x="399737" y="366623"/>
            <a:ext cx="11392525" cy="5201424"/>
          </a:xfrm>
          <a:prstGeom prst="rect">
            <a:avLst/>
          </a:prstGeom>
          <a:noFill/>
        </p:spPr>
        <p:txBody>
          <a:bodyPr wrap="square" rtlCol="0">
            <a:spAutoFit/>
          </a:bodyPr>
          <a:lstStyle/>
          <a:p>
            <a:pPr algn="ctr"/>
            <a:r>
              <a:rPr lang="en-IQ" sz="2800" b="1" dirty="0">
                <a:latin typeface="Times New Roman" panose="02020603050405020304" pitchFamily="18" charset="0"/>
                <a:cs typeface="Times New Roman" panose="02020603050405020304" pitchFamily="18" charset="0"/>
              </a:rPr>
              <a:t>Genetic Engineering- Lecture</a:t>
            </a:r>
          </a:p>
          <a:p>
            <a:pPr algn="ctr"/>
            <a:endParaRPr lang="en-IQ"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IQ"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Q" sz="2800" b="1" dirty="0">
                <a:latin typeface="Times New Roman" panose="02020603050405020304" pitchFamily="18" charset="0"/>
                <a:cs typeface="Times New Roman" panose="02020603050405020304" pitchFamily="18" charset="0"/>
              </a:rPr>
              <a:t>Introduction</a:t>
            </a:r>
          </a:p>
          <a:p>
            <a:r>
              <a:rPr lang="en-IQ" sz="2800" b="1" dirty="0">
                <a:solidFill>
                  <a:srgbClr val="0070C0"/>
                </a:solidFill>
                <a:latin typeface="Times New Roman" panose="02020603050405020304" pitchFamily="18" charset="0"/>
                <a:cs typeface="Times New Roman" panose="02020603050405020304" pitchFamily="18" charset="0"/>
              </a:rPr>
              <a:t>     </a:t>
            </a:r>
            <a:r>
              <a:rPr lang="en-IQ" sz="2400" dirty="0">
                <a:solidFill>
                  <a:srgbClr val="0070C0"/>
                </a:solidFill>
                <a:latin typeface="Times New Roman" panose="02020603050405020304" pitchFamily="18" charset="0"/>
                <a:cs typeface="Times New Roman" panose="02020603050405020304" pitchFamily="18" charset="0"/>
              </a:rPr>
              <a:t>Definision, history…  </a:t>
            </a:r>
          </a:p>
          <a:p>
            <a:pPr marL="457200" indent="-457200">
              <a:buFont typeface="Arial" panose="020B0604020202020204" pitchFamily="34" charset="0"/>
              <a:buChar char="•"/>
            </a:pPr>
            <a:r>
              <a:rPr lang="en-IQ" sz="2800" b="1" kern="18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Processes and techniques </a:t>
            </a:r>
          </a:p>
          <a:p>
            <a:r>
              <a:rPr lang="en-US" sz="2400" b="1" i="0"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en-US" sz="2400" i="0" dirty="0">
                <a:solidFill>
                  <a:srgbClr val="0070C0"/>
                </a:solidFill>
                <a:effectLst/>
                <a:highlight>
                  <a:srgbClr val="FFFFFF"/>
                </a:highlight>
                <a:latin typeface="Times New Roman" panose="02020603050405020304" pitchFamily="18" charset="0"/>
                <a:cs typeface="Times New Roman" panose="02020603050405020304" pitchFamily="18" charset="0"/>
              </a:rPr>
              <a:t>Mechanism of the CRISPR-Cas9 System</a:t>
            </a:r>
            <a:endParaRPr lang="en-US" sz="280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Q" sz="2800" b="1"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Applications of Genetic Engineering</a:t>
            </a:r>
          </a:p>
          <a:p>
            <a:pPr marL="501650"/>
            <a:r>
              <a:rPr lang="en-IQ" sz="2800" dirty="0">
                <a:solidFill>
                  <a:srgbClr val="0070C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GMO, Three-person </a:t>
            </a:r>
            <a:r>
              <a:rPr lang="en-IQ" sz="2800" i="1" dirty="0">
                <a:solidFill>
                  <a:srgbClr val="0070C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vitro </a:t>
            </a:r>
            <a:r>
              <a:rPr lang="en-IQ" sz="2800" dirty="0">
                <a:solidFill>
                  <a:srgbClr val="0070C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fertilization,  </a:t>
            </a:r>
            <a:r>
              <a:rPr lang="en-IQ" sz="2800" kern="100" dirty="0">
                <a:solidFill>
                  <a:srgbClr val="0070C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 editing, gene therapy, three-parent baby…. </a:t>
            </a:r>
            <a:endParaRPr lang="en-IQ" sz="2800" b="1" dirty="0">
              <a:solidFill>
                <a:srgbClr val="0070C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Q" sz="2800" b="1" kern="100" dirty="0">
                <a:latin typeface="Times New Roman" panose="02020603050405020304" pitchFamily="18" charset="0"/>
                <a:ea typeface="Aptos" panose="020B0004020202020204" pitchFamily="34" charset="0"/>
                <a:cs typeface="Times New Roman" panose="02020603050405020304" pitchFamily="18" charset="0"/>
              </a:rPr>
              <a:t>Socio-Ethical Aspects</a:t>
            </a:r>
            <a:endParaRPr lang="en-IQ"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IQ" sz="2800" b="1" dirty="0">
                <a:effectLst/>
                <a:latin typeface="Times New Roman" panose="02020603050405020304" pitchFamily="18" charset="0"/>
                <a:ea typeface="Times New Roman" panose="02020603050405020304" pitchFamily="18" charset="0"/>
                <a:cs typeface="Times New Roman" panose="02020603050405020304" pitchFamily="18" charset="0"/>
              </a:rPr>
              <a:t>Perspectives</a:t>
            </a:r>
            <a:endParaRPr lang="en-IQ" sz="28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descr="support animal genetic engineering ...">
            <a:extLst>
              <a:ext uri="{FF2B5EF4-FFF2-40B4-BE49-F238E27FC236}">
                <a16:creationId xmlns:a16="http://schemas.microsoft.com/office/drawing/2014/main" id="{5A81C68F-363D-A611-3BFD-48773B897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562" y="4601980"/>
            <a:ext cx="3608438" cy="225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6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0E3AD-47C6-9BDA-8162-78F8993635AB}"/>
              </a:ext>
            </a:extLst>
          </p:cNvPr>
          <p:cNvSpPr txBox="1"/>
          <p:nvPr/>
        </p:nvSpPr>
        <p:spPr>
          <a:xfrm>
            <a:off x="159774" y="131095"/>
            <a:ext cx="11872451" cy="5155066"/>
          </a:xfrm>
          <a:prstGeom prst="rect">
            <a:avLst/>
          </a:prstGeom>
          <a:noFill/>
        </p:spPr>
        <p:txBody>
          <a:bodyPr wrap="square">
            <a:spAutoFit/>
          </a:bodyPr>
          <a:lstStyle/>
          <a:p>
            <a:pPr algn="just">
              <a:lnSpc>
                <a:spcPct val="115000"/>
              </a:lnSpc>
            </a:pP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 2015, mitochondrial replacement therapy (MRT) was legalized in the United Kingdom for the purpose of preventing genetic disease. </a:t>
            </a:r>
          </a:p>
          <a:p>
            <a:pPr algn="just">
              <a:lnSpc>
                <a:spcPct val="115000"/>
              </a:lnSpc>
            </a:pPr>
            <a:endPar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following year a medical scientist in the </a:t>
            </a:r>
            <a:r>
              <a:rPr lang="en-IQ" sz="2400" u="sng"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United States</a:t>
            </a: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reported the birth of the first three-parent baby produced using MRT; the procedure was carried out in Mexico in order to bypass U.S. regulations. </a:t>
            </a:r>
          </a:p>
          <a:p>
            <a:pPr algn="just">
              <a:lnSpc>
                <a:spcPct val="115000"/>
              </a:lnSpc>
            </a:pP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development was again greeted with excitement and controversy. Much was unknown about the safety of various three-parent IVF techniques, and their use to generate human babies raised </a:t>
            </a:r>
            <a:r>
              <a:rPr lang="en-IQ" sz="2400" u="sng"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ethical</a:t>
            </a: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and social concerns, among them the possible impacts on health and </a:t>
            </a:r>
            <a:r>
              <a:rPr lang="en-IQ" sz="2400" u="sng"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heredity</a:t>
            </a: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pPr>
            <a:endParaRPr lang="en-IQ" sz="2400" kern="100">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precise mechanisms by which any of the three techniques could potentially treat infertility or prevent inherited mitochondrial disease are not fully known.</a:t>
            </a:r>
            <a:endParaRPr lang="en-IQ" sz="2400" kern="10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7170" name="Picture 2" descr="In Vitro Fertilization (IVF) Treatment ...">
            <a:extLst>
              <a:ext uri="{FF2B5EF4-FFF2-40B4-BE49-F238E27FC236}">
                <a16:creationId xmlns:a16="http://schemas.microsoft.com/office/drawing/2014/main" id="{0C5805AD-F7AB-CBEC-D685-8D28EFBA0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7600" y="4866968"/>
            <a:ext cx="3454400" cy="18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2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14297-457F-5F5B-2FF4-8DBD83587569}"/>
              </a:ext>
            </a:extLst>
          </p:cNvPr>
          <p:cNvSpPr txBox="1"/>
          <p:nvPr/>
        </p:nvSpPr>
        <p:spPr>
          <a:xfrm>
            <a:off x="339213" y="250722"/>
            <a:ext cx="9866670" cy="6307624"/>
          </a:xfrm>
          <a:prstGeom prst="rect">
            <a:avLst/>
          </a:prstGeom>
          <a:noFill/>
        </p:spPr>
        <p:txBody>
          <a:bodyPr wrap="square">
            <a:spAutoFit/>
          </a:bodyPr>
          <a:lstStyle/>
          <a:p>
            <a:pPr algn="just" rtl="1">
              <a:lnSpc>
                <a:spcPct val="115000"/>
              </a:lnSpc>
              <a:spcAft>
                <a:spcPts val="800"/>
              </a:spcAft>
            </a:pPr>
            <a:r>
              <a:rPr lang="ar-SA" sz="2400" b="1" kern="100" dirty="0">
                <a:effectLst/>
                <a:latin typeface="Arial" panose="020B0604020202020204" pitchFamily="34" charset="0"/>
                <a:ea typeface="Aptos" panose="020B0004020202020204" pitchFamily="34" charset="0"/>
                <a:cs typeface="Arial" panose="020B0604020202020204" pitchFamily="34" charset="0"/>
              </a:rPr>
              <a:t>الجوانب الاجتماعية والأخلاقية  </a:t>
            </a:r>
            <a:r>
              <a:rPr lang="ar-SA" sz="2400" b="1" kern="100" dirty="0">
                <a:latin typeface="Times New Roman" panose="02020603050405020304" pitchFamily="18" charset="0"/>
                <a:ea typeface="Aptos" panose="020B0004020202020204" pitchFamily="34" charset="0"/>
                <a:cs typeface="Times New Roman" panose="02020603050405020304" pitchFamily="18" charset="0"/>
              </a:rPr>
              <a:t>(</a:t>
            </a:r>
            <a:r>
              <a:rPr lang="en-IQ" sz="2400" b="1" kern="100">
                <a:latin typeface="Times New Roman" panose="02020603050405020304" pitchFamily="18" charset="0"/>
                <a:ea typeface="Aptos" panose="020B0004020202020204" pitchFamily="34" charset="0"/>
                <a:cs typeface="Times New Roman" panose="02020603050405020304" pitchFamily="18" charset="0"/>
              </a:rPr>
              <a:t>Socio-Ethical Aspects</a:t>
            </a:r>
            <a:r>
              <a:rPr lang="ar-SA" sz="2400" b="1" kern="100" dirty="0">
                <a:latin typeface="Times New Roman" panose="02020603050405020304" pitchFamily="18" charset="0"/>
                <a:ea typeface="Aptos" panose="020B0004020202020204" pitchFamily="34" charset="0"/>
                <a:cs typeface="Times New Roman" panose="02020603050405020304" pitchFamily="18"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اثار الاهتمام بالهندسة الوراثية مخاوفًا من أنها قد تؤدي إلى إدخال سمات غير مرغوبة وربما خطيرة في الكائنات الحية الدقيقة التي كانت خالية منها سابقًا - على سبيل المثال، مقاومة المضادات الحيوية، أو إنتاج السموم، أو الميل إلى التسبب في المرض</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كانت احتمالات إساءة استخدام الهندسة الوراثية هائلة. وعلى وجه الخصوص، كان هناك قلق كبير بشأن الكائنات المعدلة وراثيًا، وخاصة المحاصيل المعدلة، وتأثيراتها على صحة الإنسان والبيئة</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أثار إطلاق البعوض المعدل وراثيًا والكائنات المعدلة الأخرى في البيئة مخاوف</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أدى الارتفاع السريع لـ</a:t>
            </a:r>
            <a:r>
              <a:rPr lang="en-US" sz="2400" kern="100" dirty="0">
                <a:effectLst/>
                <a:latin typeface="Arial" panose="020B0604020202020204" pitchFamily="34" charset="0"/>
                <a:ea typeface="Aptos" panose="020B0004020202020204" pitchFamily="34" charset="0"/>
                <a:cs typeface="Arial" panose="020B0604020202020204" pitchFamily="34" charset="0"/>
              </a:rPr>
              <a:t> CRISPR-Cas9 </a:t>
            </a:r>
            <a:r>
              <a:rPr lang="ar-SA" sz="2400" kern="100" dirty="0">
                <a:effectLst/>
                <a:latin typeface="Arial" panose="020B0604020202020204" pitchFamily="34" charset="0"/>
                <a:ea typeface="Aptos" panose="020B0004020202020204" pitchFamily="34" charset="0"/>
                <a:cs typeface="Arial" panose="020B0604020202020204" pitchFamily="34" charset="0"/>
              </a:rPr>
              <a:t>مقارنة بالتقنيات الأخرى إلى ظهور قضايا أخلاقية جديدة في مختلف مجالات العلوم البيولوجية</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لا يزال تأثير التلاعب بالميتوكوندريا على الوراثة غير معروف</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نظرًا للمخاطر العديدة غير المتوقعة، فإن استخدام التلقيح الاصطناعي ثلاثي الاباء مقيد</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ar-SA" sz="2400" kern="100" dirty="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ptos" panose="020B0004020202020204" pitchFamily="34" charset="0"/>
                <a:ea typeface="Aptos" panose="020B0004020202020204" pitchFamily="34" charset="0"/>
                <a:cs typeface="Arial" panose="020B0604020202020204" pitchFamily="34" charset="0"/>
              </a:rPr>
              <a:t>أثار تطبيق تحرير الجينات لدى البشر مخاوف أخلاقية كبيرة، وخاصة فيما يتعلق بإمكانية استخدامه لتغيير سمات مثل الذكاء والجمال.</a:t>
            </a:r>
            <a:endParaRPr lang="en-IQ" sz="2400" kern="100">
              <a:effectLst/>
              <a:latin typeface="Aptos" panose="020B0004020202020204" pitchFamily="34" charset="0"/>
              <a:ea typeface="Aptos" panose="020B0004020202020204" pitchFamily="34" charset="0"/>
              <a:cs typeface="Arial" panose="020B0604020202020204" pitchFamily="34" charset="0"/>
            </a:endParaRPr>
          </a:p>
        </p:txBody>
      </p:sp>
      <p:pic>
        <p:nvPicPr>
          <p:cNvPr id="4" name="Picture 2" descr="Recombinant DNA Technology Market Size ...">
            <a:extLst>
              <a:ext uri="{FF2B5EF4-FFF2-40B4-BE49-F238E27FC236}">
                <a16:creationId xmlns:a16="http://schemas.microsoft.com/office/drawing/2014/main" id="{E95B50F4-A764-ED66-43BE-45E99048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36311" y="2502310"/>
            <a:ext cx="6858002" cy="185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3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FD685-9D0C-535C-2282-DFA3C1E82F44}"/>
              </a:ext>
            </a:extLst>
          </p:cNvPr>
          <p:cNvSpPr txBox="1"/>
          <p:nvPr/>
        </p:nvSpPr>
        <p:spPr>
          <a:xfrm>
            <a:off x="299884" y="478362"/>
            <a:ext cx="11592232" cy="2386744"/>
          </a:xfrm>
          <a:prstGeom prst="rect">
            <a:avLst/>
          </a:prstGeom>
          <a:noFill/>
        </p:spPr>
        <p:txBody>
          <a:bodyPr wrap="square">
            <a:spAutoFit/>
          </a:bodyPr>
          <a:lstStyle/>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لا تزال الأسئلة الأساسية المتعلقة بالسلامة البيولوجية والبيئة عالقة دون إجابة</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إن دور الجينات التنظيمية في التعبير، والنتيجة المشتركة للعديد من العوامل الوراثية، والتأثير المتعدد الجينات، والوراثة المستقرة لقطع الحمض النووي، واحتمالات هروب الجينات من الكائنات المعدلة وراثيًا هي أسئلة لم تتم الإجابة عليها بعد</a:t>
            </a:r>
            <a:r>
              <a:rPr lang="en-US" sz="2400" kern="100" dirty="0">
                <a:effectLst/>
                <a:latin typeface="Arial" panose="020B0604020202020204" pitchFamily="34" charset="0"/>
                <a:ea typeface="Aptos" panose="020B0004020202020204" pitchFamily="34" charset="0"/>
                <a:cs typeface="Arial" panose="020B0604020202020204" pitchFamily="34" charset="0"/>
              </a:rPr>
              <a:t>.</a:t>
            </a:r>
            <a:endParaRPr lang="en-IQ" sz="2400" kern="100">
              <a:effectLst/>
              <a:latin typeface="Arial" panose="020B06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SA" sz="2400" kern="100" dirty="0">
                <a:effectLst/>
                <a:latin typeface="Arial" panose="020B0604020202020204" pitchFamily="34" charset="0"/>
                <a:ea typeface="Aptos" panose="020B0004020202020204" pitchFamily="34" charset="0"/>
                <a:cs typeface="Arial" panose="020B0604020202020204" pitchFamily="34" charset="0"/>
              </a:rPr>
              <a:t>كما أن تأثير العوامل </a:t>
            </a:r>
            <a:r>
              <a:rPr lang="en-IQ" sz="2400">
                <a:latin typeface="Times New Roman" panose="02020603050405020304" pitchFamily="18" charset="0"/>
                <a:ea typeface="Times New Roman" panose="02020603050405020304" pitchFamily="18" charset="0"/>
                <a:cs typeface="Times New Roman" panose="02020603050405020304" pitchFamily="18" charset="0"/>
              </a:rPr>
              <a:t>epigenetic factors</a:t>
            </a:r>
            <a:r>
              <a:rPr lang="ar-SA" sz="2400" dirty="0">
                <a:latin typeface="Times New Roman" panose="02020603050405020304" pitchFamily="18" charset="0"/>
                <a:ea typeface="Times New Roman" panose="02020603050405020304" pitchFamily="18" charset="0"/>
                <a:cs typeface="Times New Roman" panose="02020603050405020304" pitchFamily="18" charset="0"/>
              </a:rPr>
              <a:t> </a:t>
            </a:r>
            <a:r>
              <a:rPr lang="ar-SA" sz="2400" kern="100" dirty="0">
                <a:effectLst/>
                <a:latin typeface="Arial" panose="020B0604020202020204" pitchFamily="34" charset="0"/>
                <a:ea typeface="Aptos" panose="020B0004020202020204" pitchFamily="34" charset="0"/>
                <a:cs typeface="Arial" panose="020B0604020202020204" pitchFamily="34" charset="0"/>
              </a:rPr>
              <a:t>لم يتم التحقيق فيه بشكل مناسب في تكنولوجيا الحمض النووي المؤتلف.</a:t>
            </a:r>
            <a:endParaRPr lang="en-IQ" sz="2400" kern="10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8" descr="Genetically Modified Foods: Get the Facts">
            <a:extLst>
              <a:ext uri="{FF2B5EF4-FFF2-40B4-BE49-F238E27FC236}">
                <a16:creationId xmlns:a16="http://schemas.microsoft.com/office/drawing/2014/main" id="{A268F53B-D218-BA78-1871-4786DA3A0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9" y="4545619"/>
            <a:ext cx="11472472" cy="231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96134-A846-1BF9-1AE6-0FEF6A930166}"/>
              </a:ext>
            </a:extLst>
          </p:cNvPr>
          <p:cNvSpPr txBox="1"/>
          <p:nvPr/>
        </p:nvSpPr>
        <p:spPr>
          <a:xfrm>
            <a:off x="202791" y="249666"/>
            <a:ext cx="8026810" cy="5911234"/>
          </a:xfrm>
          <a:prstGeom prst="rect">
            <a:avLst/>
          </a:prstGeom>
          <a:noFill/>
        </p:spPr>
        <p:txBody>
          <a:bodyPr wrap="square">
            <a:spAutoFit/>
          </a:bodyPr>
          <a:lstStyle/>
          <a:p>
            <a:pPr algn="just" rtl="1">
              <a:lnSpc>
                <a:spcPct val="115000"/>
              </a:lnSpc>
              <a:spcAft>
                <a:spcPts val="800"/>
              </a:spcAft>
            </a:pPr>
            <a:r>
              <a:rPr lang="ar-SA" sz="2800" b="1" kern="100" dirty="0">
                <a:effectLst/>
                <a:latin typeface="Arial" panose="020B0604020202020204" pitchFamily="34" charset="0"/>
                <a:ea typeface="Aptos" panose="020B0004020202020204" pitchFamily="34" charset="0"/>
                <a:cs typeface="Arial" panose="020B0604020202020204" pitchFamily="34" charset="0"/>
              </a:rPr>
              <a:t>التوصيات/ وجهات نظر خاصة بتطبيق الهندسة الوراثية</a:t>
            </a:r>
            <a:endParaRPr lang="en-IQ"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gn="just" rtl="1">
              <a:lnSpc>
                <a:spcPct val="115000"/>
              </a:lnSpc>
              <a:spcAft>
                <a:spcPts val="800"/>
              </a:spcAft>
              <a:buFont typeface="Arial" panose="020B0604020202020204" pitchFamily="34" charset="0"/>
              <a:buChar char="•"/>
            </a:pPr>
            <a:r>
              <a:rPr lang="ar-SA" sz="2800" kern="100" dirty="0">
                <a:effectLst/>
                <a:latin typeface="Arial" panose="020B0604020202020204" pitchFamily="34" charset="0"/>
                <a:ea typeface="Aptos" panose="020B0004020202020204" pitchFamily="34" charset="0"/>
                <a:cs typeface="Arial" panose="020B0604020202020204" pitchFamily="34" charset="0"/>
              </a:rPr>
              <a:t>تطوير الكائنات المعدلة وراثيًا ذات المخاطر البيئية الأقل. وهذا أمر بالغ الأهمية لأن هذا يؤثر بشكل مباشر على البشر</a:t>
            </a:r>
            <a:r>
              <a:rPr lang="en-US" sz="2800" kern="100" dirty="0">
                <a:effectLst/>
                <a:latin typeface="Arial" panose="020B0604020202020204" pitchFamily="34" charset="0"/>
                <a:ea typeface="Aptos" panose="020B0004020202020204" pitchFamily="34" charset="0"/>
                <a:cs typeface="Arial" panose="020B0604020202020204" pitchFamily="34" charset="0"/>
              </a:rPr>
              <a:t>.</a:t>
            </a:r>
            <a:endParaRPr lang="en-IQ"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gn="just" rtl="1">
              <a:lnSpc>
                <a:spcPct val="115000"/>
              </a:lnSpc>
              <a:spcAft>
                <a:spcPts val="800"/>
              </a:spcAft>
              <a:buFont typeface="Arial" panose="020B0604020202020204" pitchFamily="34" charset="0"/>
              <a:buChar char="•"/>
            </a:pPr>
            <a:r>
              <a:rPr lang="ar-SA" sz="2800" kern="100" dirty="0">
                <a:effectLst/>
                <a:latin typeface="Arial" panose="020B0604020202020204" pitchFamily="34" charset="0"/>
                <a:ea typeface="Aptos" panose="020B0004020202020204" pitchFamily="34" charset="0"/>
                <a:cs typeface="Arial" panose="020B0604020202020204" pitchFamily="34" charset="0"/>
              </a:rPr>
              <a:t>الحاجة إلى تقنيات أكثر تقدمًا لتطوير نباتات معدلة وراثيًا ناجحة على نطاق واسع لتلبية متطلبات الغذاء في المستقبل</a:t>
            </a:r>
            <a:r>
              <a:rPr lang="en-US" sz="2800" kern="100" dirty="0">
                <a:effectLst/>
                <a:latin typeface="Arial" panose="020B0604020202020204" pitchFamily="34" charset="0"/>
                <a:ea typeface="Aptos" panose="020B0004020202020204" pitchFamily="34" charset="0"/>
                <a:cs typeface="Arial" panose="020B0604020202020204" pitchFamily="34" charset="0"/>
              </a:rPr>
              <a:t>.</a:t>
            </a:r>
            <a:endParaRPr lang="en-IQ"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gn="just" rtl="1">
              <a:lnSpc>
                <a:spcPct val="115000"/>
              </a:lnSpc>
              <a:spcAft>
                <a:spcPts val="800"/>
              </a:spcAft>
              <a:buFont typeface="Arial" panose="020B0604020202020204" pitchFamily="34" charset="0"/>
              <a:buChar char="•"/>
            </a:pPr>
            <a:r>
              <a:rPr lang="ar-SA" sz="2800" kern="100" dirty="0">
                <a:effectLst/>
                <a:latin typeface="Arial" panose="020B0604020202020204" pitchFamily="34" charset="0"/>
                <a:ea typeface="Aptos" panose="020B0004020202020204" pitchFamily="34" charset="0"/>
                <a:cs typeface="Arial" panose="020B0604020202020204" pitchFamily="34" charset="0"/>
              </a:rPr>
              <a:t>يجب تقييد تطبيق تقنية</a:t>
            </a:r>
            <a:r>
              <a:rPr lang="en-US" sz="2800" kern="100" dirty="0">
                <a:effectLst/>
                <a:latin typeface="Arial" panose="020B0604020202020204" pitchFamily="34" charset="0"/>
                <a:ea typeface="Aptos" panose="020B0004020202020204" pitchFamily="34" charset="0"/>
                <a:cs typeface="Arial" panose="020B0604020202020204" pitchFamily="34" charset="0"/>
              </a:rPr>
              <a:t> CRISPR-Cas9 </a:t>
            </a:r>
            <a:r>
              <a:rPr lang="ar-SA" sz="2800" kern="100" dirty="0">
                <a:effectLst/>
                <a:latin typeface="Arial" panose="020B0604020202020204" pitchFamily="34" charset="0"/>
                <a:ea typeface="Aptos" panose="020B0004020202020204" pitchFamily="34" charset="0"/>
                <a:cs typeface="Arial" panose="020B0604020202020204" pitchFamily="34" charset="0"/>
              </a:rPr>
              <a:t>على البشر على الأقل حتى يمكن النظر بشكل كافٍ في سلامة وعواقب تحرير الجينات البشرية</a:t>
            </a:r>
            <a:r>
              <a:rPr lang="en-US" sz="2800" kern="100" dirty="0">
                <a:effectLst/>
                <a:latin typeface="Arial" panose="020B0604020202020204" pitchFamily="34" charset="0"/>
                <a:ea typeface="Aptos" panose="020B0004020202020204" pitchFamily="34" charset="0"/>
                <a:cs typeface="Arial" panose="020B0604020202020204" pitchFamily="34" charset="0"/>
              </a:rPr>
              <a:t>.</a:t>
            </a:r>
            <a:endParaRPr lang="en-IQ"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gn="just" rtl="1">
              <a:lnSpc>
                <a:spcPct val="115000"/>
              </a:lnSpc>
              <a:spcAft>
                <a:spcPts val="800"/>
              </a:spcAft>
              <a:buFont typeface="Arial" panose="020B0604020202020204" pitchFamily="34" charset="0"/>
              <a:buChar char="•"/>
            </a:pPr>
            <a:r>
              <a:rPr lang="ar-SA" sz="2800" kern="100" dirty="0">
                <a:effectLst/>
                <a:latin typeface="Arial" panose="020B0604020202020204" pitchFamily="34" charset="0"/>
                <a:ea typeface="Aptos" panose="020B0004020202020204" pitchFamily="34" charset="0"/>
                <a:cs typeface="Arial" panose="020B0604020202020204" pitchFamily="34" charset="0"/>
              </a:rPr>
              <a:t>يجب الاستمرار في الدراسات طويلة الأمد لتقييم صحة الأطفال ذوي الثلاثة آباء المولودين باستخدام تقنية العلاج باستبدال المايتوكوندريا.</a:t>
            </a:r>
            <a:endParaRPr lang="en-IQ" sz="2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2" descr="The Role of Genetically Modified Organisms in Biotechnology: Applications,  Benefits, and Implications for Future Generations | by Dr. Sidra | Medium">
            <a:extLst>
              <a:ext uri="{FF2B5EF4-FFF2-40B4-BE49-F238E27FC236}">
                <a16:creationId xmlns:a16="http://schemas.microsoft.com/office/drawing/2014/main" id="{F15A17F3-884F-5F78-F569-7F1647DB2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482" y="48085"/>
            <a:ext cx="3782517" cy="680991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1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24CFB-61D4-5F42-A856-8DAC38EE6241}"/>
              </a:ext>
            </a:extLst>
          </p:cNvPr>
          <p:cNvSpPr txBox="1"/>
          <p:nvPr/>
        </p:nvSpPr>
        <p:spPr>
          <a:xfrm>
            <a:off x="3737386" y="1966129"/>
            <a:ext cx="5899355" cy="2308324"/>
          </a:xfrm>
          <a:prstGeom prst="rect">
            <a:avLst/>
          </a:prstGeom>
          <a:noFill/>
        </p:spPr>
        <p:txBody>
          <a:bodyPr wrap="square" rtlCol="0">
            <a:spAutoFit/>
          </a:bodyPr>
          <a:lstStyle/>
          <a:p>
            <a:r>
              <a:rPr lang="en-US" sz="3600" b="1" dirty="0">
                <a:latin typeface="Apple Chancery" panose="03020702040506060504" pitchFamily="66" charset="-79"/>
                <a:cs typeface="Apple Chancery" panose="03020702040506060504" pitchFamily="66" charset="-79"/>
              </a:rPr>
              <a:t>Thanks </a:t>
            </a:r>
          </a:p>
          <a:p>
            <a:r>
              <a:rPr lang="en-US" sz="3600" b="1" dirty="0">
                <a:latin typeface="Apple Chancery" panose="03020702040506060504" pitchFamily="66" charset="-79"/>
                <a:cs typeface="Apple Chancery" panose="03020702040506060504" pitchFamily="66" charset="-79"/>
              </a:rPr>
              <a:t>          for </a:t>
            </a:r>
          </a:p>
          <a:p>
            <a:r>
              <a:rPr lang="en-US" sz="3600" b="1" dirty="0">
                <a:latin typeface="Apple Chancery" panose="03020702040506060504" pitchFamily="66" charset="-79"/>
                <a:cs typeface="Apple Chancery" panose="03020702040506060504" pitchFamily="66" charset="-79"/>
              </a:rPr>
              <a:t>            Your</a:t>
            </a:r>
          </a:p>
          <a:p>
            <a:r>
              <a:rPr lang="en-US" sz="3600" b="1" dirty="0">
                <a:latin typeface="Apple Chancery" panose="03020702040506060504" pitchFamily="66" charset="-79"/>
                <a:cs typeface="Apple Chancery" panose="03020702040506060504" pitchFamily="66" charset="-79"/>
              </a:rPr>
              <a:t>                  Interest</a:t>
            </a:r>
          </a:p>
        </p:txBody>
      </p:sp>
      <p:pic>
        <p:nvPicPr>
          <p:cNvPr id="4" name="Picture 2" descr="CRISPR gene editing carries a potential ...">
            <a:extLst>
              <a:ext uri="{FF2B5EF4-FFF2-40B4-BE49-F238E27FC236}">
                <a16:creationId xmlns:a16="http://schemas.microsoft.com/office/drawing/2014/main" id="{DB1B2969-84C4-757A-5F4E-95CC8C956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569425" y="3073492"/>
            <a:ext cx="4582451" cy="2662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RISPR gene editing carries a potential ...">
            <a:extLst>
              <a:ext uri="{FF2B5EF4-FFF2-40B4-BE49-F238E27FC236}">
                <a16:creationId xmlns:a16="http://schemas.microsoft.com/office/drawing/2014/main" id="{00EB1E8C-26A5-7912-ECCD-95F011353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59876" y="959876"/>
            <a:ext cx="4582451" cy="26626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enovo\Desktop\9f253040-3661-4e7e-a208-90c30362e030.jpeg">
            <a:extLst>
              <a:ext uri="{FF2B5EF4-FFF2-40B4-BE49-F238E27FC236}">
                <a16:creationId xmlns:a16="http://schemas.microsoft.com/office/drawing/2014/main" id="{A5A89D28-2D91-24F7-12FA-0B4F213BDEC7}"/>
              </a:ext>
            </a:extLst>
          </p:cNvPr>
          <p:cNvPicPr>
            <a:picLocks noChangeAspect="1" noChangeArrowheads="1"/>
          </p:cNvPicPr>
          <p:nvPr/>
        </p:nvPicPr>
        <p:blipFill>
          <a:blip r:embed="rId3"/>
          <a:srcRect t="16694" b="11503"/>
          <a:stretch/>
        </p:blipFill>
        <p:spPr bwMode="auto">
          <a:xfrm>
            <a:off x="2101949" y="2893101"/>
            <a:ext cx="2662701" cy="3665803"/>
          </a:xfrm>
          <a:prstGeom prst="rect">
            <a:avLst/>
          </a:prstGeom>
          <a:noFill/>
        </p:spPr>
      </p:pic>
    </p:spTree>
    <p:extLst>
      <p:ext uri="{BB962C8B-B14F-4D97-AF65-F5344CB8AC3E}">
        <p14:creationId xmlns:p14="http://schemas.microsoft.com/office/powerpoint/2010/main" val="122765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B192A9-5F59-FA9F-5311-AD68A9D5A24A}"/>
              </a:ext>
            </a:extLst>
          </p:cNvPr>
          <p:cNvSpPr txBox="1"/>
          <p:nvPr/>
        </p:nvSpPr>
        <p:spPr>
          <a:xfrm>
            <a:off x="176981" y="197376"/>
            <a:ext cx="11901948" cy="5579797"/>
          </a:xfrm>
          <a:prstGeom prst="rect">
            <a:avLst/>
          </a:prstGeom>
          <a:noFill/>
        </p:spPr>
        <p:txBody>
          <a:bodyPr wrap="square">
            <a:spAutoFit/>
          </a:bodyPr>
          <a:lstStyle/>
          <a:p>
            <a:pPr algn="just">
              <a:lnSpc>
                <a:spcPct val="115000"/>
              </a:lnSpc>
            </a:pPr>
            <a:r>
              <a:rPr lang="en-IQ" sz="2400" b="1" kern="1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Genetic Engineering</a:t>
            </a:r>
            <a:endParaRPr lang="ar-SA" sz="2400" b="1" kern="1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term </a:t>
            </a:r>
            <a:r>
              <a:rPr lang="en-IQ" sz="2400" b="1" i="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genetic engineering</a:t>
            </a:r>
            <a:r>
              <a:rPr lang="en-IQ" sz="24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initially referred to various techniques used for the modification or manipulation of organisms through the processes of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heredity</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and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reproduction</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 the latter part of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20th century</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however, the term came to refer more specifically to methods of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recombinant DNA technology</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(or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gene cloning</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in which DNA molecules from two or more sources are combined </a:t>
            </a:r>
            <a:r>
              <a:rPr lang="en-IQ" sz="2400" i="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 vitro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and are then inserted into host organisms in which they are able to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propagate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recombinant DNA</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technology</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emerged with the discovery of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restriction enzymes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in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1968</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by Swiss microbiologist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Werner Arber</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The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following year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American microbiologist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Hamilton O. Smith</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purified so-called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type II restriction enzymes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which were found to be essential to genetic engineering for their ability to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cleave</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 specific site within the DNA</a:t>
            </a:r>
            <a:r>
              <a:rPr lang="en-IQ" sz="2400" kern="100" dirty="0">
                <a:solidFill>
                  <a:srgbClr val="1A1A1A"/>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p>
        </p:txBody>
      </p:sp>
      <p:pic>
        <p:nvPicPr>
          <p:cNvPr id="2" name="Picture 2" descr="support animal genetic engineering ...">
            <a:extLst>
              <a:ext uri="{FF2B5EF4-FFF2-40B4-BE49-F238E27FC236}">
                <a16:creationId xmlns:a16="http://schemas.microsoft.com/office/drawing/2014/main" id="{33133EAD-4481-26A5-BAE8-1107CE0322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3562" y="5324168"/>
            <a:ext cx="3608438" cy="153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0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7103B-D590-847C-F915-483ED6AE0801}"/>
              </a:ext>
            </a:extLst>
          </p:cNvPr>
          <p:cNvSpPr txBox="1"/>
          <p:nvPr/>
        </p:nvSpPr>
        <p:spPr>
          <a:xfrm>
            <a:off x="290665" y="256050"/>
            <a:ext cx="11610669" cy="6075509"/>
          </a:xfrm>
          <a:prstGeom prst="rect">
            <a:avLst/>
          </a:prstGeom>
          <a:noFill/>
        </p:spPr>
        <p:txBody>
          <a:bodyPr wrap="square">
            <a:spAutoFit/>
          </a:bodyPr>
          <a:lstStyle/>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American molecular biologist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Daniel Nathans</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helped advance the technique of DNA recombination in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1970–1971</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and demonstrated that type II enzymes could be useful in genetic studies. </a:t>
            </a:r>
          </a:p>
          <a:p>
            <a:pPr algn="just">
              <a:lnSpc>
                <a:spcPct val="115000"/>
              </a:lnSpc>
            </a:pP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Genetic engineering based on recombination was pioneered in </a:t>
            </a:r>
            <a:r>
              <a:rPr lang="en-IQ" sz="2400" b="1" kern="100" dirty="0">
                <a:solidFill>
                  <a:srgbClr val="FF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1973</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by American biochemists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Stanley N. Cohen</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and </a:t>
            </a:r>
            <a:r>
              <a:rPr lang="en-IQ" sz="2400"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Herbert W. Boyer</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who were among the first to cut DNA into fragments, rejoin different fragments, and insert the new genes into </a:t>
            </a:r>
            <a:r>
              <a:rPr lang="en-IQ" sz="2400" i="1" u="sng"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 coli</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 which then reproduced.</a:t>
            </a:r>
            <a:endParaRPr lang="en-IQ"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subsequent generation of genetic engineering techniques that emerged in the early </a:t>
            </a:r>
            <a:r>
              <a:rPr lang="en-IQ" sz="24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21st century</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centred on </a:t>
            </a:r>
            <a:r>
              <a:rPr lang="en-IQ" sz="2400" b="1"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gene editing</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US" sz="2400" b="0" i="0" dirty="0">
              <a:effectLst/>
              <a:highlight>
                <a:srgbClr val="FFFFFF"/>
              </a:highlight>
              <a:latin typeface="Times New Roman" panose="02020603050405020304" pitchFamily="18" charset="0"/>
              <a:cs typeface="Times New Roman" panose="02020603050405020304" pitchFamily="18" charset="0"/>
            </a:endParaRPr>
          </a:p>
          <a:p>
            <a:pPr algn="just"/>
            <a:r>
              <a:rPr lang="en-US" sz="2400" b="0" i="0" dirty="0">
                <a:effectLst/>
                <a:highlight>
                  <a:srgbClr val="FFFFFF"/>
                </a:highlight>
                <a:latin typeface="Times New Roman" panose="02020603050405020304" pitchFamily="18" charset="0"/>
                <a:cs typeface="Times New Roman" panose="02020603050405020304" pitchFamily="18" charset="0"/>
              </a:rPr>
              <a:t>Genome editing technology emerged in the </a:t>
            </a:r>
            <a:r>
              <a:rPr lang="en-US" sz="2400" b="1" i="0" dirty="0">
                <a:solidFill>
                  <a:srgbClr val="FF0000"/>
                </a:solidFill>
                <a:effectLst/>
                <a:highlight>
                  <a:srgbClr val="FFFFFF"/>
                </a:highlight>
                <a:latin typeface="Times New Roman" panose="02020603050405020304" pitchFamily="18" charset="0"/>
                <a:cs typeface="Times New Roman" panose="02020603050405020304" pitchFamily="18" charset="0"/>
              </a:rPr>
              <a:t>1990s</a:t>
            </a:r>
            <a:r>
              <a:rPr lang="en-US" sz="2400" b="0" i="0" dirty="0">
                <a:effectLst/>
                <a:highlight>
                  <a:srgbClr val="FFFFFF"/>
                </a:highlight>
                <a:latin typeface="Times New Roman" panose="02020603050405020304" pitchFamily="18" charset="0"/>
                <a:cs typeface="Times New Roman" panose="02020603050405020304" pitchFamily="18" charset="0"/>
              </a:rPr>
              <a:t>, and various methods have since been developed for targeted gene editing.</a:t>
            </a:r>
          </a:p>
          <a:p>
            <a:pPr algn="just"/>
            <a:endParaRPr lang="en-US" sz="2400" b="0" i="0" dirty="0">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39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561A5-43D3-5C32-1AA6-00DFE9FA107B}"/>
              </a:ext>
            </a:extLst>
          </p:cNvPr>
          <p:cNvSpPr txBox="1"/>
          <p:nvPr/>
        </p:nvSpPr>
        <p:spPr>
          <a:xfrm>
            <a:off x="152195" y="114300"/>
            <a:ext cx="7823405" cy="4730334"/>
          </a:xfrm>
          <a:prstGeom prst="rect">
            <a:avLst/>
          </a:prstGeom>
          <a:noFill/>
        </p:spPr>
        <p:txBody>
          <a:bodyPr wrap="square">
            <a:spAutoFit/>
          </a:bodyPr>
          <a:lstStyle/>
          <a:p>
            <a:pPr algn="just">
              <a:lnSpc>
                <a:spcPct val="115000"/>
              </a:lnSpc>
            </a:pPr>
            <a:r>
              <a:rPr lang="en-IQ" sz="2400" b="1" kern="1800"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Processes and techniques</a:t>
            </a:r>
            <a:endPar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Most </a:t>
            </a:r>
            <a:r>
              <a:rPr lang="en-IQ" sz="2400" b="1" u="sng"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recombinant DNA technology</a:t>
            </a:r>
            <a:r>
              <a:rPr lang="en-IQ" sz="2400" b="1"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involves the insertion of foreign genes into the bacterial </a:t>
            </a:r>
            <a:r>
              <a:rPr lang="en-IQ" sz="2400" u="sng"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plasmids</a:t>
            </a:r>
            <a:r>
              <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endPar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By incorporating foreign DNA (recombinant DNA) into a bacterium, researchers can obtain an almost limitless number of copies of the inserted gene. </a:t>
            </a:r>
          </a:p>
          <a:p>
            <a:pPr algn="just">
              <a:lnSpc>
                <a:spcPct val="115000"/>
              </a:lnSpc>
            </a:pPr>
            <a:endPar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IQ"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Furthermore, if the inserted gene is operative (i.e., if it directs protein synthesis), the </a:t>
            </a: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modified bacterium will produce the protein specified by the foreign DNA.</a:t>
            </a:r>
          </a:p>
        </p:txBody>
      </p:sp>
      <p:pic>
        <p:nvPicPr>
          <p:cNvPr id="2" name="Picture 1" descr="../../../../../../Desktop/Scan/Scan%20copy%202.jpeg">
            <a:extLst>
              <a:ext uri="{FF2B5EF4-FFF2-40B4-BE49-F238E27FC236}">
                <a16:creationId xmlns:a16="http://schemas.microsoft.com/office/drawing/2014/main" id="{75AAE0E2-8B52-254D-C05F-EE3F19FDB63D}"/>
              </a:ext>
            </a:extLst>
          </p:cNvPr>
          <p:cNvPicPr/>
          <p:nvPr/>
        </p:nvPicPr>
        <p:blipFill rotWithShape="1">
          <a:blip r:embed="rId4">
            <a:extLst>
              <a:ext uri="{28A0092B-C50C-407E-A947-70E740481C1C}">
                <a14:useLocalDpi xmlns:a14="http://schemas.microsoft.com/office/drawing/2010/main" val="0"/>
              </a:ext>
            </a:extLst>
          </a:blip>
          <a:srcRect l="19129" t="32852" r="43424" b="23560"/>
          <a:stretch/>
        </p:blipFill>
        <p:spPr bwMode="auto">
          <a:xfrm>
            <a:off x="8169639" y="114299"/>
            <a:ext cx="3870166" cy="6586303"/>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817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840BE-9014-8A09-976C-48780961FA37}"/>
              </a:ext>
            </a:extLst>
          </p:cNvPr>
          <p:cNvSpPr txBox="1"/>
          <p:nvPr/>
        </p:nvSpPr>
        <p:spPr>
          <a:xfrm>
            <a:off x="223850" y="239641"/>
            <a:ext cx="11744300" cy="5115055"/>
          </a:xfrm>
          <a:prstGeom prst="rect">
            <a:avLst/>
          </a:prstGeom>
          <a:noFill/>
        </p:spPr>
        <p:txBody>
          <a:bodyPr wrap="square">
            <a:spAutoFit/>
          </a:bodyPr>
          <a:lstStyle/>
          <a:p>
            <a:pPr algn="just">
              <a:lnSpc>
                <a:spcPct val="115000"/>
              </a:lnSpc>
              <a:spcAft>
                <a:spcPts val="500"/>
              </a:spcAft>
            </a:pPr>
            <a:r>
              <a:rPr lang="en-IQ" sz="2400" b="1"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Gene </a:t>
            </a:r>
            <a:r>
              <a:rPr lang="en-IQ" sz="2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editing </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is performed using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enzymes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particularly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nucleases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that have been engineered to target a specific DNA sequence, where they introduce cuts into the DNA strands, enabling the removal of existing DNA and the insertion of replacement DNA. </a:t>
            </a: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Key among gene-editing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technologies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is a molecular tool known as </a:t>
            </a:r>
            <a:r>
              <a:rPr lang="en-IQ" sz="2400" b="1"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CRISPR-Cas9</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which </a:t>
            </a:r>
            <a:r>
              <a:rPr lang="en-US" sz="2400" b="0" i="0" dirty="0">
                <a:solidFill>
                  <a:srgbClr val="222222"/>
                </a:solidFill>
                <a:effectLst/>
                <a:highlight>
                  <a:srgbClr val="FFFFFF"/>
                </a:highlight>
                <a:latin typeface="Times New Roman" panose="02020603050405020304" pitchFamily="18" charset="0"/>
                <a:cs typeface="Times New Roman" panose="02020603050405020304" pitchFamily="18" charset="0"/>
              </a:rPr>
              <a:t>is one of the most important findings and inventions in the present century. </a:t>
            </a: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CRISPR-Cas9 functioned with precision, allowing researchers to remove and insert DNA in the desired locations.</a:t>
            </a:r>
          </a:p>
          <a:p>
            <a:pPr algn="just">
              <a:lnSpc>
                <a:spcPct val="115000"/>
              </a:lnSpc>
              <a:spcAft>
                <a:spcPts val="500"/>
              </a:spcAft>
            </a:pP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US" sz="2400" b="0" i="0" dirty="0">
                <a:effectLst/>
                <a:highlight>
                  <a:srgbClr val="FFFFFF"/>
                </a:highlight>
                <a:latin typeface="Times New Roman" panose="02020603050405020304" pitchFamily="18" charset="0"/>
                <a:cs typeface="Times New Roman" panose="02020603050405020304" pitchFamily="18" charset="0"/>
              </a:rPr>
              <a:t>CRISPR-Cas9 functions as a cut and paste tool for DNA editing. </a:t>
            </a:r>
          </a:p>
        </p:txBody>
      </p:sp>
      <p:pic>
        <p:nvPicPr>
          <p:cNvPr id="2" name="Picture 2" descr="support animal genetic engineering ...">
            <a:extLst>
              <a:ext uri="{FF2B5EF4-FFF2-40B4-BE49-F238E27FC236}">
                <a16:creationId xmlns:a16="http://schemas.microsoft.com/office/drawing/2014/main" id="{ADDE71FA-7973-7CA8-B88A-8B2D82FA5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4256" y="4362138"/>
            <a:ext cx="3437743" cy="249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5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EC1B0-D8BF-D26C-4F66-E2E1265080DE}"/>
              </a:ext>
            </a:extLst>
          </p:cNvPr>
          <p:cNvSpPr txBox="1"/>
          <p:nvPr/>
        </p:nvSpPr>
        <p:spPr>
          <a:xfrm>
            <a:off x="162233" y="78339"/>
            <a:ext cx="11842954" cy="6701322"/>
          </a:xfrm>
          <a:prstGeom prst="rect">
            <a:avLst/>
          </a:prstGeom>
          <a:noFill/>
        </p:spPr>
        <p:txBody>
          <a:bodyPr wrap="square">
            <a:spAutoFit/>
          </a:bodyPr>
          <a:lstStyle/>
          <a:p>
            <a:pPr algn="just"/>
            <a:r>
              <a:rPr lang="en-US" sz="2400" b="1" i="0" dirty="0">
                <a:solidFill>
                  <a:srgbClr val="000000"/>
                </a:solidFill>
                <a:effectLst/>
                <a:highlight>
                  <a:srgbClr val="FFFFFF"/>
                </a:highlight>
                <a:latin typeface="Times New Roman" panose="02020603050405020304" pitchFamily="18" charset="0"/>
                <a:cs typeface="Times New Roman" panose="02020603050405020304" pitchFamily="18" charset="0"/>
              </a:rPr>
              <a:t>Origin, Development, and Mechanism of the CRISPR-Cas9 System</a:t>
            </a:r>
          </a:p>
          <a:p>
            <a:pPr algn="just"/>
            <a:endParaRPr lang="en-US" sz="2400" b="1"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just">
              <a:lnSpc>
                <a:spcPct val="115000"/>
              </a:lnSpc>
              <a:spcAft>
                <a:spcPts val="500"/>
              </a:spcAft>
            </a:pPr>
            <a:r>
              <a:rPr lang="en-US" sz="2400" b="0" i="0" dirty="0">
                <a:effectLst/>
                <a:highlight>
                  <a:srgbClr val="FFFFFF"/>
                </a:highlight>
                <a:latin typeface="Times New Roman" panose="02020603050405020304" pitchFamily="18" charset="0"/>
                <a:cs typeface="Times New Roman" panose="02020603050405020304" pitchFamily="18" charset="0"/>
              </a:rPr>
              <a:t>The CRISPR was first reported by Yushizumi Ishino (1987), but its biological application was unknown at the time. </a:t>
            </a: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acronym</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CRISPR refers to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lustered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egularly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nterspaced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hort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alindromic </a:t>
            </a:r>
            <a:r>
              <a:rPr lang="en-IQ" sz="2400" i="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t>
            </a:r>
            <a:r>
              <a:rPr lang="en-IQ" sz="240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epeats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which are found in most bacterial genomes.</a:t>
            </a:r>
            <a:endParaRPr lang="en-US" sz="2400" b="0" i="0" dirty="0">
              <a:effectLst/>
              <a:highlight>
                <a:srgbClr val="FFFFFF"/>
              </a:highlight>
              <a:latin typeface="Times New Roman" panose="02020603050405020304" pitchFamily="18" charset="0"/>
              <a:cs typeface="Times New Roman" panose="02020603050405020304" pitchFamily="18" charset="0"/>
            </a:endParaRPr>
          </a:p>
          <a:p>
            <a:pPr algn="just">
              <a:lnSpc>
                <a:spcPct val="115000"/>
              </a:lnSpc>
              <a:spcAft>
                <a:spcPts val="500"/>
              </a:spcAft>
            </a:pP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CRISPR-Cas9</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is a powerful technology discovered in 2012 by American scientist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Jennifer Doudna</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French scientist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Emmanuelle Charpentier</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and colleagues and refined by American scientist Feng Zhang and colleagues. </a:t>
            </a:r>
            <a:endParaRPr lang="en-US" sz="2400" b="0" i="0" dirty="0">
              <a:effectLst/>
              <a:highlight>
                <a:srgbClr val="FFFFFF"/>
              </a:highlight>
              <a:latin typeface="Times New Roman" panose="02020603050405020304" pitchFamily="18" charset="0"/>
              <a:cs typeface="Times New Roman" panose="02020603050405020304" pitchFamily="18" charset="0"/>
            </a:endParaRPr>
          </a:p>
          <a:p>
            <a:pPr algn="just">
              <a:lnSpc>
                <a:spcPct val="115000"/>
              </a:lnSpc>
              <a:spcAft>
                <a:spcPts val="500"/>
              </a:spcAft>
            </a:pPr>
            <a:r>
              <a:rPr lang="en-US" sz="2400" b="0" i="0" dirty="0">
                <a:effectLst/>
                <a:highlight>
                  <a:srgbClr val="FFFFFF"/>
                </a:highlight>
                <a:latin typeface="Times New Roman" panose="02020603050405020304" pitchFamily="18" charset="0"/>
                <a:cs typeface="Times New Roman" panose="02020603050405020304" pitchFamily="18" charset="0"/>
              </a:rPr>
              <a:t>This system targeted  the human genome for the first time in 2013. </a:t>
            </a:r>
          </a:p>
          <a:p>
            <a:pPr algn="just"/>
            <a:r>
              <a:rPr lang="en-US" sz="2400" b="0" i="0" dirty="0">
                <a:effectLst/>
                <a:highlight>
                  <a:srgbClr val="FFFFFF"/>
                </a:highlight>
                <a:latin typeface="Times New Roman" panose="02020603050405020304" pitchFamily="18" charset="0"/>
                <a:cs typeface="Times New Roman" panose="02020603050405020304" pitchFamily="18" charset="0"/>
              </a:rPr>
              <a:t>According to effector proteins, this system has been categorized into two main classes with six subtypes. </a:t>
            </a:r>
          </a:p>
          <a:p>
            <a:pPr algn="just"/>
            <a:r>
              <a:rPr lang="en-US" sz="2400" b="0" i="0" dirty="0">
                <a:solidFill>
                  <a:srgbClr val="222222"/>
                </a:solidFill>
                <a:effectLst/>
                <a:highlight>
                  <a:srgbClr val="FFFFFF"/>
                </a:highlight>
                <a:latin typeface="Times New Roman" panose="02020603050405020304" pitchFamily="18" charset="0"/>
                <a:cs typeface="Times New Roman" panose="02020603050405020304" pitchFamily="18" charset="0"/>
              </a:rPr>
              <a:t>The type2 CRISPR-Cas9 system is the most widely used item in the field of genome editing.</a:t>
            </a:r>
          </a:p>
          <a:p>
            <a:pPr algn="just"/>
            <a:r>
              <a:rPr lang="en-US" sz="2400" b="1" i="0" dirty="0">
                <a:solidFill>
                  <a:srgbClr val="0070C0"/>
                </a:solidFill>
                <a:effectLst/>
                <a:highlight>
                  <a:srgbClr val="FFFFFF"/>
                </a:highlight>
                <a:latin typeface="Times New Roman" panose="02020603050405020304" pitchFamily="18" charset="0"/>
                <a:cs typeface="Times New Roman" panose="02020603050405020304" pitchFamily="18" charset="0"/>
              </a:rPr>
              <a:t>This system consists of two components: </a:t>
            </a:r>
          </a:p>
          <a:p>
            <a:pPr algn="just"/>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(1) the Cas9 protein which can cleave the DNA.</a:t>
            </a:r>
          </a:p>
          <a:p>
            <a:pPr algn="just"/>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(2) the guide RNA that distinguishes the sequence of DNA to be rectified. </a:t>
            </a:r>
          </a:p>
        </p:txBody>
      </p:sp>
    </p:spTree>
    <p:extLst>
      <p:ext uri="{BB962C8B-B14F-4D97-AF65-F5344CB8AC3E}">
        <p14:creationId xmlns:p14="http://schemas.microsoft.com/office/powerpoint/2010/main" val="306450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spr mechanism">
            <a:extLst>
              <a:ext uri="{FF2B5EF4-FFF2-40B4-BE49-F238E27FC236}">
                <a16:creationId xmlns:a16="http://schemas.microsoft.com/office/drawing/2014/main" id="{A6A47AF4-F076-FA2F-ADAA-F2AAE2ED2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33" y="275754"/>
            <a:ext cx="9508761" cy="6078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83959D-4C65-908B-0858-E532DCD1B37B}"/>
              </a:ext>
            </a:extLst>
          </p:cNvPr>
          <p:cNvSpPr txBox="1"/>
          <p:nvPr/>
        </p:nvSpPr>
        <p:spPr>
          <a:xfrm>
            <a:off x="0" y="6354322"/>
            <a:ext cx="8421329" cy="461665"/>
          </a:xfrm>
          <a:prstGeom prst="rect">
            <a:avLst/>
          </a:prstGeom>
          <a:noFill/>
        </p:spPr>
        <p:txBody>
          <a:bodyPr wrap="square">
            <a:spAutoFit/>
          </a:bodyPr>
          <a:lstStyle/>
          <a:p>
            <a:r>
              <a:rPr lang="en-US" sz="2400" b="1" i="0" dirty="0">
                <a:solidFill>
                  <a:srgbClr val="222222"/>
                </a:solidFill>
                <a:effectLst/>
                <a:highlight>
                  <a:srgbClr val="FFFFFF"/>
                </a:highlight>
                <a:latin typeface="Times New Roman" panose="02020603050405020304" pitchFamily="18" charset="0"/>
                <a:cs typeface="Times New Roman" panose="02020603050405020304" pitchFamily="18" charset="0"/>
              </a:rPr>
              <a:t>Figure 1. Schematic of CRISPR-Cas9 genome editing system.</a:t>
            </a:r>
            <a:endParaRPr lang="en-IQ"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8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63976-1BC4-F5A4-7699-A630668AC405}"/>
              </a:ext>
            </a:extLst>
          </p:cNvPr>
          <p:cNvSpPr txBox="1"/>
          <p:nvPr/>
        </p:nvSpPr>
        <p:spPr>
          <a:xfrm>
            <a:off x="228600" y="170836"/>
            <a:ext cx="11722100" cy="6325129"/>
          </a:xfrm>
          <a:prstGeom prst="rect">
            <a:avLst/>
          </a:prstGeom>
          <a:noFill/>
        </p:spPr>
        <p:txBody>
          <a:bodyPr wrap="square">
            <a:spAutoFit/>
          </a:bodyPr>
          <a:lstStyle/>
          <a:p>
            <a:pPr algn="just">
              <a:lnSpc>
                <a:spcPct val="115000"/>
              </a:lnSpc>
              <a:spcAft>
                <a:spcPts val="500"/>
              </a:spcAft>
            </a:pPr>
            <a:r>
              <a:rPr lang="en-IQ" sz="2400" b="1" dirty="0">
                <a:solidFill>
                  <a:srgbClr val="1A1A1A"/>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Applications of Genetic Engineering</a:t>
            </a:r>
          </a:p>
          <a:p>
            <a:pPr algn="just">
              <a:lnSpc>
                <a:spcPct val="115000"/>
              </a:lnSpc>
              <a:spcAft>
                <a:spcPts val="500"/>
              </a:spcAft>
            </a:pP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1980 the “new” microorganisms created by recombinant DNA research were deemed </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patentable</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1986 the </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Agriculture</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approved the sale of the first living genetically altered organism—a </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virus</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used as a pseudorabies vaccine. </a:t>
            </a:r>
          </a:p>
          <a:p>
            <a:pPr algn="just">
              <a:lnSpc>
                <a:spcPct val="115000"/>
              </a:lnSpc>
              <a:spcAft>
                <a:spcPts val="500"/>
              </a:spcAft>
            </a:pP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Since then several hundred </a:t>
            </a:r>
            <a:r>
              <a:rPr lang="en-IQ" sz="2400" u="sng"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patents</a:t>
            </a:r>
            <a:r>
              <a:rPr lang="en-IQ"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have been awarded for genetically altered bacteria and plants. </a:t>
            </a:r>
            <a:endPar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Through recombinant DNA techniques, </a:t>
            </a:r>
            <a:r>
              <a:rPr lang="en-IQ" sz="2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bacteria</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have been created that are capable of synthesizing human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insulin</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human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growth hormone</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alpha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interferon</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hepatitis B</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vaccine</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and other medically useful substances. </a:t>
            </a:r>
          </a:p>
          <a:p>
            <a:pPr algn="just">
              <a:lnSpc>
                <a:spcPct val="115000"/>
              </a:lnSpc>
              <a:spcAft>
                <a:spcPts val="500"/>
              </a:spcAft>
            </a:pP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Plants may be genetically adjusted to enable them to fix nitrogen, and </a:t>
            </a:r>
            <a:r>
              <a:rPr lang="en-IQ" sz="2400" u="sng"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genetic diseases</a:t>
            </a:r>
            <a:r>
              <a:rPr lang="en-IQ"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can possibly be corrected by replacing dysfunctional genes with normally functioning g</a:t>
            </a:r>
            <a:r>
              <a:rPr lang="en-US"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enes.</a:t>
            </a:r>
          </a:p>
          <a:p>
            <a:pPr algn="just">
              <a:lnSpc>
                <a:spcPct val="115000"/>
              </a:lnSpc>
            </a:pPr>
            <a:r>
              <a:rPr lang="en-IQ" sz="24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Genes for toxins that kill insects have been introduced in several species of plants, including corn and cotton. </a:t>
            </a:r>
          </a:p>
        </p:txBody>
      </p:sp>
    </p:spTree>
    <p:extLst>
      <p:ext uri="{BB962C8B-B14F-4D97-AF65-F5344CB8AC3E}">
        <p14:creationId xmlns:p14="http://schemas.microsoft.com/office/powerpoint/2010/main" val="47181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2288</TotalTime>
  <Words>2384</Words>
  <Application>Microsoft Office PowerPoint</Application>
  <PresentationFormat>Widescreen</PresentationFormat>
  <Paragraphs>143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Inam Lafta</cp:lastModifiedBy>
  <cp:revision>51</cp:revision>
  <dcterms:created xsi:type="dcterms:W3CDTF">2024-08-05T08:38:04Z</dcterms:created>
  <dcterms:modified xsi:type="dcterms:W3CDTF">2025-04-23T13:34:20Z</dcterms:modified>
</cp:coreProperties>
</file>