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0" r:id="rId4"/>
    <p:sldId id="259" r:id="rId5"/>
    <p:sldId id="258"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7" d="100"/>
          <a:sy n="67" d="100"/>
        </p:scale>
        <p:origin x="85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2/5/2025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220DAE-A425-C605-8C8B-CEBA881CAD19}"/>
              </a:ext>
            </a:extLst>
          </p:cNvPr>
          <p:cNvSpPr>
            <a:spLocks noGrp="1"/>
          </p:cNvSpPr>
          <p:nvPr>
            <p:ph type="ctrTitle"/>
          </p:nvPr>
        </p:nvSpPr>
        <p:spPr/>
        <p:txBody>
          <a:bodyPr/>
          <a:lstStyle/>
          <a:p>
            <a:pPr algn="ctr"/>
            <a:r>
              <a:rPr lang="ar-IQ" sz="4000" dirty="0">
                <a:solidFill>
                  <a:schemeClr val="tx1"/>
                </a:solidFill>
              </a:rPr>
              <a:t>تاثير ارتفاع ضغط الدم على ايض القلب</a:t>
            </a:r>
            <a:endParaRPr lang="en-US" sz="4000" dirty="0">
              <a:solidFill>
                <a:schemeClr val="tx1"/>
              </a:solidFill>
            </a:endParaRPr>
          </a:p>
        </p:txBody>
      </p:sp>
      <p:sp>
        <p:nvSpPr>
          <p:cNvPr id="3" name="Subtitle 2">
            <a:extLst>
              <a:ext uri="{FF2B5EF4-FFF2-40B4-BE49-F238E27FC236}">
                <a16:creationId xmlns:a16="http://schemas.microsoft.com/office/drawing/2014/main" id="{59A09721-6300-8A1A-805A-C8475FFB0C79}"/>
              </a:ext>
            </a:extLst>
          </p:cNvPr>
          <p:cNvSpPr>
            <a:spLocks noGrp="1"/>
          </p:cNvSpPr>
          <p:nvPr>
            <p:ph type="subTitle" idx="1"/>
          </p:nvPr>
        </p:nvSpPr>
        <p:spPr>
          <a:xfrm>
            <a:off x="2917997" y="4050833"/>
            <a:ext cx="5183016" cy="1096899"/>
          </a:xfrm>
        </p:spPr>
        <p:txBody>
          <a:bodyPr/>
          <a:lstStyle/>
          <a:p>
            <a:pPr algn="ctr"/>
            <a:r>
              <a:rPr lang="ar-IQ" b="1" dirty="0">
                <a:solidFill>
                  <a:schemeClr val="tx1"/>
                </a:solidFill>
              </a:rPr>
              <a:t>ا.م.د. لمى وليد خليل</a:t>
            </a:r>
            <a:endParaRPr lang="en-US" b="1" dirty="0">
              <a:solidFill>
                <a:schemeClr val="tx1"/>
              </a:solidFill>
            </a:endParaRPr>
          </a:p>
        </p:txBody>
      </p:sp>
      <p:pic>
        <p:nvPicPr>
          <p:cNvPr id="5" name="Picture 4">
            <a:extLst>
              <a:ext uri="{FF2B5EF4-FFF2-40B4-BE49-F238E27FC236}">
                <a16:creationId xmlns:a16="http://schemas.microsoft.com/office/drawing/2014/main" id="{7AD9EDBB-A8D9-500C-CBB8-5015D01BF173}"/>
              </a:ext>
            </a:extLst>
          </p:cNvPr>
          <p:cNvPicPr>
            <a:picLocks noChangeAspect="1"/>
          </p:cNvPicPr>
          <p:nvPr/>
        </p:nvPicPr>
        <p:blipFill>
          <a:blip r:embed="rId2"/>
          <a:stretch>
            <a:fillRect/>
          </a:stretch>
        </p:blipFill>
        <p:spPr>
          <a:xfrm>
            <a:off x="2917997" y="4486274"/>
            <a:ext cx="5768803" cy="2371725"/>
          </a:xfrm>
          <a:prstGeom prst="rect">
            <a:avLst/>
          </a:prstGeom>
        </p:spPr>
      </p:pic>
    </p:spTree>
    <p:extLst>
      <p:ext uri="{BB962C8B-B14F-4D97-AF65-F5344CB8AC3E}">
        <p14:creationId xmlns:p14="http://schemas.microsoft.com/office/powerpoint/2010/main" val="1938196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76E117-1842-23B8-BA01-95DB1907A5E4}"/>
              </a:ext>
            </a:extLst>
          </p:cNvPr>
          <p:cNvSpPr>
            <a:spLocks noGrp="1"/>
          </p:cNvSpPr>
          <p:nvPr>
            <p:ph idx="1"/>
          </p:nvPr>
        </p:nvSpPr>
        <p:spPr>
          <a:xfrm>
            <a:off x="677334" y="328613"/>
            <a:ext cx="8596668" cy="5712749"/>
          </a:xfrm>
        </p:spPr>
        <p:txBody>
          <a:bodyPr>
            <a:normAutofit lnSpcReduction="10000"/>
          </a:bodyPr>
          <a:lstStyle/>
          <a:p>
            <a:pPr algn="r" rtl="1">
              <a:buFont typeface="Wingdings" panose="05000000000000000000" pitchFamily="2" charset="2"/>
              <a:buChar char="v"/>
            </a:pPr>
            <a:r>
              <a:rPr lang="ar-IQ" sz="2400" b="1" dirty="0">
                <a:solidFill>
                  <a:schemeClr val="accent1"/>
                </a:solidFill>
              </a:rPr>
              <a:t>ارتفاع ضغط الدم:</a:t>
            </a:r>
          </a:p>
          <a:p>
            <a:pPr algn="r">
              <a:buFont typeface="Wingdings" panose="05000000000000000000" pitchFamily="2" charset="2"/>
              <a:buChar char="v"/>
            </a:pPr>
            <a:endParaRPr lang="ar-IQ" dirty="0"/>
          </a:p>
          <a:p>
            <a:pPr algn="r" rtl="1">
              <a:buFont typeface="Wingdings" panose="05000000000000000000" pitchFamily="2" charset="2"/>
              <a:buChar char="v"/>
            </a:pPr>
            <a:r>
              <a:rPr lang="ar-IQ" b="1" dirty="0"/>
              <a:t>هو حالة صحية مزمنة تتسبب في الضغط على الشرايين</a:t>
            </a:r>
            <a:r>
              <a:rPr lang="ar-IQ" dirty="0"/>
              <a:t>.</a:t>
            </a:r>
            <a:endParaRPr lang="ar-IQ" b="1" dirty="0"/>
          </a:p>
          <a:p>
            <a:pPr algn="r">
              <a:buFont typeface="Wingdings" panose="05000000000000000000" pitchFamily="2" charset="2"/>
              <a:buChar char="v"/>
            </a:pPr>
            <a:r>
              <a:rPr lang="ar-IQ" b="1" dirty="0"/>
              <a:t>هذا الضغط الزائد يضع عبئا اضافيا على القلب ويؤثر سلبا على عملية الايض فيه.</a:t>
            </a:r>
          </a:p>
          <a:p>
            <a:pPr algn="r">
              <a:buFont typeface="Wingdings" panose="05000000000000000000" pitchFamily="2" charset="2"/>
              <a:buChar char="v"/>
            </a:pPr>
            <a:endParaRPr lang="ar-IQ" b="1" dirty="0"/>
          </a:p>
          <a:p>
            <a:pPr algn="r" rtl="1">
              <a:buFont typeface="Wingdings" panose="05000000000000000000" pitchFamily="2" charset="2"/>
              <a:buChar char="v"/>
            </a:pPr>
            <a:r>
              <a:rPr lang="ar-IQ" sz="2400" b="1" dirty="0">
                <a:solidFill>
                  <a:schemeClr val="accent1"/>
                </a:solidFill>
              </a:rPr>
              <a:t>ماهو ايض القلب؟</a:t>
            </a:r>
          </a:p>
          <a:p>
            <a:pPr algn="r">
              <a:buFont typeface="Wingdings" panose="05000000000000000000" pitchFamily="2" charset="2"/>
              <a:buChar char="v"/>
            </a:pPr>
            <a:r>
              <a:rPr lang="ar-IQ" b="1" dirty="0"/>
              <a:t>هو مجموعة العمليات الكيميائية الحيوية التي تحدث داخل خلايا القلب لتحويل الطاقة من الغذاء الى طاقة قابلة للاستخدام من قبل عضلة القلب ,هذه الطاقة ضرورية لضخ الدم الى جميع انحاء الجسم.</a:t>
            </a:r>
          </a:p>
          <a:p>
            <a:pPr algn="r">
              <a:buFont typeface="Wingdings" panose="05000000000000000000" pitchFamily="2" charset="2"/>
              <a:buChar char="v"/>
            </a:pPr>
            <a:endParaRPr lang="ar-IQ" b="1" dirty="0"/>
          </a:p>
          <a:p>
            <a:pPr algn="r" rtl="1">
              <a:buFont typeface="Wingdings" panose="05000000000000000000" pitchFamily="2" charset="2"/>
              <a:buChar char="v"/>
            </a:pPr>
            <a:r>
              <a:rPr lang="ar-IQ" sz="2000" b="1" dirty="0">
                <a:solidFill>
                  <a:schemeClr val="accent1"/>
                </a:solidFill>
              </a:rPr>
              <a:t>ماهي مصادر الطاقة في القلب؟</a:t>
            </a:r>
          </a:p>
          <a:p>
            <a:pPr algn="r" rtl="1">
              <a:buFont typeface="Wingdings" panose="05000000000000000000" pitchFamily="2" charset="2"/>
              <a:buChar char="v"/>
            </a:pPr>
            <a:r>
              <a:rPr lang="ar-IQ" b="1" dirty="0"/>
              <a:t> 1-الدهون 70-80%</a:t>
            </a:r>
          </a:p>
          <a:p>
            <a:pPr algn="r" rtl="1">
              <a:buFont typeface="Wingdings" panose="05000000000000000000" pitchFamily="2" charset="2"/>
              <a:buChar char="v"/>
            </a:pPr>
            <a:r>
              <a:rPr lang="ar-IQ" b="1" dirty="0"/>
              <a:t>2-الكلوكوز 20-30%</a:t>
            </a:r>
          </a:p>
          <a:p>
            <a:pPr algn="r" rtl="1">
              <a:buFont typeface="Wingdings" panose="05000000000000000000" pitchFamily="2" charset="2"/>
              <a:buChar char="v"/>
            </a:pPr>
            <a:r>
              <a:rPr lang="ar-IQ" b="1" dirty="0"/>
              <a:t>3-البروتين</a:t>
            </a:r>
          </a:p>
          <a:p>
            <a:pPr algn="r">
              <a:buFont typeface="Wingdings" panose="05000000000000000000" pitchFamily="2" charset="2"/>
              <a:buChar char="v"/>
            </a:pPr>
            <a:endParaRPr lang="ar-IQ" dirty="0"/>
          </a:p>
        </p:txBody>
      </p:sp>
    </p:spTree>
    <p:extLst>
      <p:ext uri="{BB962C8B-B14F-4D97-AF65-F5344CB8AC3E}">
        <p14:creationId xmlns:p14="http://schemas.microsoft.com/office/powerpoint/2010/main" val="2437925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40842DEA-7F9F-5B18-3640-DAB5B714CAA3}"/>
              </a:ext>
            </a:extLst>
          </p:cNvPr>
          <p:cNvPicPr>
            <a:picLocks noGrp="1" noChangeAspect="1"/>
          </p:cNvPicPr>
          <p:nvPr>
            <p:ph idx="1"/>
          </p:nvPr>
        </p:nvPicPr>
        <p:blipFill>
          <a:blip r:embed="rId2"/>
          <a:stretch>
            <a:fillRect/>
          </a:stretch>
        </p:blipFill>
        <p:spPr>
          <a:xfrm>
            <a:off x="1789462" y="1041895"/>
            <a:ext cx="7754588" cy="5273180"/>
          </a:xfrm>
        </p:spPr>
      </p:pic>
    </p:spTree>
    <p:extLst>
      <p:ext uri="{BB962C8B-B14F-4D97-AF65-F5344CB8AC3E}">
        <p14:creationId xmlns:p14="http://schemas.microsoft.com/office/powerpoint/2010/main" val="3606715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1511909A-641A-2A2D-BFCD-AAB98787040A}"/>
              </a:ext>
            </a:extLst>
          </p:cNvPr>
          <p:cNvPicPr>
            <a:picLocks noGrp="1" noChangeAspect="1"/>
          </p:cNvPicPr>
          <p:nvPr>
            <p:ph idx="1"/>
          </p:nvPr>
        </p:nvPicPr>
        <p:blipFill>
          <a:blip r:embed="rId2"/>
          <a:stretch>
            <a:fillRect/>
          </a:stretch>
        </p:blipFill>
        <p:spPr>
          <a:xfrm>
            <a:off x="1128713" y="314325"/>
            <a:ext cx="8029575" cy="6237747"/>
          </a:xfrm>
        </p:spPr>
      </p:pic>
    </p:spTree>
    <p:extLst>
      <p:ext uri="{BB962C8B-B14F-4D97-AF65-F5344CB8AC3E}">
        <p14:creationId xmlns:p14="http://schemas.microsoft.com/office/powerpoint/2010/main" val="10187496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6C9C0-C4EE-CBEF-C95B-2CBCC7760AD2}"/>
              </a:ext>
            </a:extLst>
          </p:cNvPr>
          <p:cNvSpPr>
            <a:spLocks noGrp="1"/>
          </p:cNvSpPr>
          <p:nvPr>
            <p:ph type="title"/>
          </p:nvPr>
        </p:nvSpPr>
        <p:spPr/>
        <p:txBody>
          <a:bodyPr/>
          <a:lstStyle/>
          <a:p>
            <a:pPr algn="r"/>
            <a:r>
              <a:rPr lang="ar-IQ" dirty="0"/>
              <a:t>كيف يؤثر ارتفاع ضغط الدم على ايض القلب؟</a:t>
            </a:r>
            <a:endParaRPr lang="en-US" dirty="0"/>
          </a:p>
        </p:txBody>
      </p:sp>
      <p:sp>
        <p:nvSpPr>
          <p:cNvPr id="3" name="Content Placeholder 2">
            <a:extLst>
              <a:ext uri="{FF2B5EF4-FFF2-40B4-BE49-F238E27FC236}">
                <a16:creationId xmlns:a16="http://schemas.microsoft.com/office/drawing/2014/main" id="{80D08F7D-EEFB-9775-B250-196DF50D3708}"/>
              </a:ext>
            </a:extLst>
          </p:cNvPr>
          <p:cNvSpPr>
            <a:spLocks noGrp="1"/>
          </p:cNvSpPr>
          <p:nvPr>
            <p:ph idx="1"/>
          </p:nvPr>
        </p:nvSpPr>
        <p:spPr>
          <a:xfrm>
            <a:off x="677333" y="1457325"/>
            <a:ext cx="9138179" cy="5029200"/>
          </a:xfrm>
        </p:spPr>
        <p:txBody>
          <a:bodyPr>
            <a:normAutofit fontScale="85000" lnSpcReduction="10000"/>
          </a:bodyPr>
          <a:lstStyle/>
          <a:p>
            <a:pPr algn="r" rtl="1"/>
            <a:r>
              <a:rPr lang="ar-IQ" b="1" dirty="0">
                <a:solidFill>
                  <a:schemeClr val="accent1"/>
                </a:solidFill>
              </a:rPr>
              <a:t>زيادة الطلب على الطاقة:</a:t>
            </a:r>
          </a:p>
          <a:p>
            <a:pPr algn="r"/>
            <a:endParaRPr lang="ar-IQ" b="1" dirty="0"/>
          </a:p>
          <a:p>
            <a:pPr algn="r" rtl="1"/>
            <a:r>
              <a:rPr lang="ar-IQ" b="1" dirty="0"/>
              <a:t>  عندما يرتفع ضغط الدم, يضطر القلب الى العمل بجهد اكبر لضخ الدم, مما يزيد من الطلب على الطاقة من خلال زيادة مضطربة في ايض الكلوكوز وحصول مقاومة للانسولين وبالتالي الاصابة بالسكري بالاضافة الى قلة اكسدة الدهون من قبل العضلة القلبية للحصول على الطاقة. </a:t>
            </a:r>
          </a:p>
          <a:p>
            <a:pPr algn="r" rtl="1"/>
            <a:r>
              <a:rPr lang="ar-IQ" b="1" dirty="0"/>
              <a:t> نسبة انتاج الطاقةفي القلب</a:t>
            </a:r>
            <a:r>
              <a:rPr lang="en-US" b="1"/>
              <a:t> </a:t>
            </a:r>
            <a:r>
              <a:rPr lang="ar-IQ" b="1"/>
              <a:t>تنخفض </a:t>
            </a:r>
            <a:r>
              <a:rPr lang="ar-IQ" b="1" dirty="0"/>
              <a:t>في حالة ارتفاع ضغط الدم وتضخم العضلة القلبية وهذا سببه قلة الكرياتين  و الكلايكوجين في هذه العضلة , وزيادة صناعة الكولاجين في الياف العضلة .</a:t>
            </a:r>
          </a:p>
          <a:p>
            <a:pPr algn="r" rtl="1"/>
            <a:endParaRPr lang="en-US" b="1" dirty="0"/>
          </a:p>
          <a:p>
            <a:pPr algn="r" rtl="1"/>
            <a:r>
              <a:rPr lang="ar-IQ" b="1" dirty="0"/>
              <a:t> تشير البحوث الى ان اساس حدوث الاضطرابات الايضية عند ارتفاع ضغط الدم هو تغيير في بعض الجينات مثلا الجين </a:t>
            </a:r>
            <a:r>
              <a:rPr lang="en-US" b="1" dirty="0"/>
              <a:t>PPAR</a:t>
            </a:r>
            <a:r>
              <a:rPr lang="el-GR" b="1" dirty="0"/>
              <a:t>α</a:t>
            </a:r>
            <a:r>
              <a:rPr lang="en-US" b="1" dirty="0"/>
              <a:t> </a:t>
            </a:r>
            <a:r>
              <a:rPr lang="ar-IQ" b="1" dirty="0"/>
              <a:t> المرتبط باكسدة الدهون وانتاج الطاقة او تغيير في تركيب البروتينات الناتجة من بعض الجينات مثل </a:t>
            </a:r>
            <a:r>
              <a:rPr lang="en-US" b="1" dirty="0"/>
              <a:t>sitruin3(SIRT3)</a:t>
            </a:r>
            <a:r>
              <a:rPr lang="ar-IQ" b="1" dirty="0"/>
              <a:t> المسؤول عن اكسدة الدهون  , وبالتالي هذه الاضطرابات تؤدي الى تثخن الكتلة العضلية للبطين الايسر ثم ضعف كفاءة العضلة القلبية.</a:t>
            </a:r>
          </a:p>
          <a:p>
            <a:pPr algn="r" rtl="1"/>
            <a:endParaRPr lang="ar-IQ" b="1" dirty="0"/>
          </a:p>
          <a:p>
            <a:pPr algn="r"/>
            <a:endParaRPr lang="ar-IQ" b="1" dirty="0"/>
          </a:p>
          <a:p>
            <a:pPr algn="r" rtl="1"/>
            <a:r>
              <a:rPr lang="ar-IQ" b="1" dirty="0">
                <a:solidFill>
                  <a:schemeClr val="accent1"/>
                </a:solidFill>
              </a:rPr>
              <a:t>تلف الاوعية الدموية:</a:t>
            </a:r>
          </a:p>
          <a:p>
            <a:pPr algn="r" rtl="1"/>
            <a:r>
              <a:rPr lang="ar-IQ" b="1" dirty="0"/>
              <a:t>يسبب ارتفاع الضغط تلفا في الاوعية الدموية التاجية التي تزود القلب بالدم والاوكسجين, مما يحد من تدفق الدم والعناصر الغذائية الى خلايا القلب وبالتالي يؤثر سلبا على الايض. </a:t>
            </a:r>
          </a:p>
          <a:p>
            <a:pPr algn="r"/>
            <a:endParaRPr lang="ar-IQ" b="1" dirty="0"/>
          </a:p>
          <a:p>
            <a:pPr algn="r"/>
            <a:endParaRPr lang="ar-IQ" b="1" dirty="0"/>
          </a:p>
          <a:p>
            <a:pPr algn="r"/>
            <a:endParaRPr lang="en-US" dirty="0"/>
          </a:p>
        </p:txBody>
      </p:sp>
    </p:spTree>
    <p:extLst>
      <p:ext uri="{BB962C8B-B14F-4D97-AF65-F5344CB8AC3E}">
        <p14:creationId xmlns:p14="http://schemas.microsoft.com/office/powerpoint/2010/main" val="3993349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400152B-0BEF-3754-0252-50E0720BC5A5}"/>
              </a:ext>
            </a:extLst>
          </p:cNvPr>
          <p:cNvSpPr>
            <a:spLocks noGrp="1"/>
          </p:cNvSpPr>
          <p:nvPr>
            <p:ph idx="1"/>
          </p:nvPr>
        </p:nvSpPr>
        <p:spPr>
          <a:xfrm>
            <a:off x="677334" y="628651"/>
            <a:ext cx="8596668" cy="5412712"/>
          </a:xfrm>
        </p:spPr>
        <p:txBody>
          <a:bodyPr>
            <a:normAutofit/>
          </a:bodyPr>
          <a:lstStyle/>
          <a:p>
            <a:pPr algn="r" rtl="1"/>
            <a:r>
              <a:rPr lang="ar-IQ" sz="2400" b="1" dirty="0">
                <a:solidFill>
                  <a:schemeClr val="accent1"/>
                </a:solidFill>
              </a:rPr>
              <a:t>تغيير في بنية القلب:</a:t>
            </a:r>
          </a:p>
          <a:p>
            <a:pPr algn="r" rtl="1"/>
            <a:r>
              <a:rPr lang="ar-IQ" sz="2000" b="1" dirty="0"/>
              <a:t>يؤدي الضغط المستمر على القلب الى تضخم عضلة القلب ممايؤثر على كفاءة انقباض وانبساط القلب وبالتالي يؤدي الى اضطرابات في  عملية الايض وعلى مستوى الجينات, مثلا انخفاض انتاج مستقبلات </a:t>
            </a:r>
            <a:r>
              <a:rPr lang="en-GB" sz="2000" b="1" dirty="0"/>
              <a:t>FAT/CD36</a:t>
            </a:r>
            <a:r>
              <a:rPr lang="ar-IQ" sz="2000" b="1"/>
              <a:t> الناقلة </a:t>
            </a:r>
            <a:r>
              <a:rPr lang="ar-IQ" sz="2000" b="1" dirty="0"/>
              <a:t>للدهون الى العضلة القلبية </a:t>
            </a:r>
            <a:r>
              <a:rPr lang="ar-IQ" sz="2000" b="1"/>
              <a:t>و مستقبلات الانسولين.</a:t>
            </a:r>
            <a:endParaRPr lang="ar-IQ" sz="2000" b="1" dirty="0"/>
          </a:p>
          <a:p>
            <a:pPr algn="r"/>
            <a:endParaRPr lang="ar-IQ" sz="2000" b="1" dirty="0"/>
          </a:p>
          <a:p>
            <a:pPr algn="r"/>
            <a:endParaRPr lang="ar-IQ" sz="2000" b="1" dirty="0"/>
          </a:p>
          <a:p>
            <a:pPr algn="r"/>
            <a:endParaRPr lang="ar-IQ" sz="2000" b="1" dirty="0"/>
          </a:p>
          <a:p>
            <a:pPr algn="r" rtl="1"/>
            <a:r>
              <a:rPr lang="ar-IQ" sz="2000" b="1" dirty="0">
                <a:solidFill>
                  <a:schemeClr val="accent1"/>
                </a:solidFill>
              </a:rPr>
              <a:t>الاجهاد التاكسدي:</a:t>
            </a:r>
          </a:p>
          <a:p>
            <a:pPr algn="r" rtl="1"/>
            <a:r>
              <a:rPr lang="ar-IQ" sz="2000" b="1" dirty="0"/>
              <a:t>يؤدي ارتفاع ضغط الدم الى زيادة انتاج الجذور الحرة, وهي جزيئات ضارة تتلف الخلايا وتؤدي الى الاجهاد التاكسدي ممايضر بمايتوكندريا الخلايا القلبية المسؤولة عن انتاج الطاقة.</a:t>
            </a:r>
            <a:endParaRPr lang="en-US" sz="2000" b="1" dirty="0"/>
          </a:p>
        </p:txBody>
      </p:sp>
    </p:spTree>
    <p:extLst>
      <p:ext uri="{BB962C8B-B14F-4D97-AF65-F5344CB8AC3E}">
        <p14:creationId xmlns:p14="http://schemas.microsoft.com/office/powerpoint/2010/main" val="3143866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F9B71-22D2-F32F-5034-B1789347D787}"/>
              </a:ext>
            </a:extLst>
          </p:cNvPr>
          <p:cNvSpPr>
            <a:spLocks noGrp="1"/>
          </p:cNvSpPr>
          <p:nvPr>
            <p:ph type="title"/>
          </p:nvPr>
        </p:nvSpPr>
        <p:spPr/>
        <p:txBody>
          <a:bodyPr/>
          <a:lstStyle/>
          <a:p>
            <a:pPr algn="r"/>
            <a:r>
              <a:rPr lang="ar-IQ" dirty="0"/>
              <a:t>السيطرة على ضغط الدم</a:t>
            </a:r>
            <a:endParaRPr lang="en-US" dirty="0"/>
          </a:p>
        </p:txBody>
      </p:sp>
      <p:sp>
        <p:nvSpPr>
          <p:cNvPr id="3" name="Content Placeholder 2">
            <a:extLst>
              <a:ext uri="{FF2B5EF4-FFF2-40B4-BE49-F238E27FC236}">
                <a16:creationId xmlns:a16="http://schemas.microsoft.com/office/drawing/2014/main" id="{D618A59C-C453-EAB1-8461-A5D9A3173AEA}"/>
              </a:ext>
            </a:extLst>
          </p:cNvPr>
          <p:cNvSpPr>
            <a:spLocks noGrp="1"/>
          </p:cNvSpPr>
          <p:nvPr>
            <p:ph idx="1"/>
          </p:nvPr>
        </p:nvSpPr>
        <p:spPr>
          <a:xfrm>
            <a:off x="677334" y="1500189"/>
            <a:ext cx="8596668" cy="4541174"/>
          </a:xfrm>
        </p:spPr>
        <p:txBody>
          <a:bodyPr/>
          <a:lstStyle/>
          <a:p>
            <a:pPr algn="r" rtl="1"/>
            <a:r>
              <a:rPr lang="ar-IQ" b="1" dirty="0"/>
              <a:t>1-اتباع نظام غذائي صحي</a:t>
            </a:r>
          </a:p>
          <a:p>
            <a:pPr algn="r" rtl="1"/>
            <a:r>
              <a:rPr lang="ar-IQ" b="1" dirty="0"/>
              <a:t>2-ممارسة الرياضة بانتظام</a:t>
            </a:r>
          </a:p>
          <a:p>
            <a:pPr algn="r" rtl="1"/>
            <a:r>
              <a:rPr lang="ar-IQ" b="1" dirty="0"/>
              <a:t>3-الحفاظ على وزن صحي</a:t>
            </a:r>
            <a:endParaRPr lang="en-US" b="1" dirty="0"/>
          </a:p>
        </p:txBody>
      </p:sp>
      <p:pic>
        <p:nvPicPr>
          <p:cNvPr id="5" name="Picture 4">
            <a:extLst>
              <a:ext uri="{FF2B5EF4-FFF2-40B4-BE49-F238E27FC236}">
                <a16:creationId xmlns:a16="http://schemas.microsoft.com/office/drawing/2014/main" id="{4A192D48-5F78-0BB1-648E-9AA018B8C385}"/>
              </a:ext>
            </a:extLst>
          </p:cNvPr>
          <p:cNvPicPr>
            <a:picLocks noChangeAspect="1"/>
          </p:cNvPicPr>
          <p:nvPr/>
        </p:nvPicPr>
        <p:blipFill>
          <a:blip r:embed="rId2"/>
          <a:stretch>
            <a:fillRect/>
          </a:stretch>
        </p:blipFill>
        <p:spPr>
          <a:xfrm>
            <a:off x="677334" y="1757363"/>
            <a:ext cx="5223404" cy="3486150"/>
          </a:xfrm>
          <a:prstGeom prst="rect">
            <a:avLst/>
          </a:prstGeom>
        </p:spPr>
      </p:pic>
    </p:spTree>
    <p:extLst>
      <p:ext uri="{BB962C8B-B14F-4D97-AF65-F5344CB8AC3E}">
        <p14:creationId xmlns:p14="http://schemas.microsoft.com/office/powerpoint/2010/main" val="3995608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9BB4E879-94B1-F903-3CA7-FC8E2BB4D849}"/>
              </a:ext>
            </a:extLst>
          </p:cNvPr>
          <p:cNvPicPr>
            <a:picLocks noGrp="1" noChangeAspect="1"/>
          </p:cNvPicPr>
          <p:nvPr>
            <p:ph idx="1"/>
          </p:nvPr>
        </p:nvPicPr>
        <p:blipFill>
          <a:blip r:embed="rId2"/>
          <a:stretch>
            <a:fillRect/>
          </a:stretch>
        </p:blipFill>
        <p:spPr>
          <a:xfrm>
            <a:off x="1700213" y="814388"/>
            <a:ext cx="7215187" cy="5014912"/>
          </a:xfrm>
        </p:spPr>
      </p:pic>
    </p:spTree>
    <p:extLst>
      <p:ext uri="{BB962C8B-B14F-4D97-AF65-F5344CB8AC3E}">
        <p14:creationId xmlns:p14="http://schemas.microsoft.com/office/powerpoint/2010/main" val="74953015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573</TotalTime>
  <Words>377</Words>
  <Application>Microsoft Office PowerPoint</Application>
  <PresentationFormat>Widescreen</PresentationFormat>
  <Paragraphs>37</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Trebuchet MS</vt:lpstr>
      <vt:lpstr>Wingdings</vt:lpstr>
      <vt:lpstr>Wingdings 3</vt:lpstr>
      <vt:lpstr>Facet</vt:lpstr>
      <vt:lpstr>تاثير ارتفاع ضغط الدم على ايض القلب</vt:lpstr>
      <vt:lpstr>PowerPoint Presentation</vt:lpstr>
      <vt:lpstr>PowerPoint Presentation</vt:lpstr>
      <vt:lpstr>PowerPoint Presentation</vt:lpstr>
      <vt:lpstr>كيف يؤثر ارتفاع ضغط الدم على ايض القلب؟</vt:lpstr>
      <vt:lpstr>PowerPoint Presentation</vt:lpstr>
      <vt:lpstr>السيطرة على ضغط الدم</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tintan19000@gmail.com</dc:creator>
  <cp:lastModifiedBy>tintan19000@gmail.com</cp:lastModifiedBy>
  <cp:revision>64</cp:revision>
  <dcterms:created xsi:type="dcterms:W3CDTF">2025-01-27T07:27:09Z</dcterms:created>
  <dcterms:modified xsi:type="dcterms:W3CDTF">2025-02-04T21:42:14Z</dcterms:modified>
</cp:coreProperties>
</file>