
<file path=[Content_Types].xml><?xml version="1.0" encoding="utf-8"?>
<Types xmlns="http://schemas.openxmlformats.org/package/2006/content-types">
  <Default Extension="png" ContentType="image/png"/>
  <Default Extension="bin" ContentType="image/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0"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2F8A513-34EE-43BF-A139-A631305D3AF8}">
          <p14:sldIdLst>
            <p14:sldId id="260"/>
            <p14:sldId id="257"/>
            <p14:sldId id="258"/>
            <p14:sldId id="259"/>
            <p14:sldId id="261"/>
            <p14:sldId id="262"/>
            <p14:sldId id="263"/>
            <p14:sldId id="264"/>
            <p14:sldId id="265"/>
            <p14:sldId id="266"/>
            <p14:sldId id="267"/>
          </p14:sldIdLst>
        </p14:section>
        <p14:section name="Untitled Section" id="{AF1C49AF-8494-4D91-B137-FAA110F3DA41}">
          <p14:sldIdLst>
            <p14:sldId id="268"/>
            <p14:sldId id="269"/>
            <p14:sldId id="270"/>
            <p14:sldId id="271"/>
            <p14:sldId id="272"/>
            <p14:sldId id="274"/>
            <p14:sldId id="275"/>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84" d="100"/>
          <a:sy n="84" d="100"/>
        </p:scale>
        <p:origin x="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2A395-635D-4896-8688-C91659B02730}" type="datetimeFigureOut">
              <a:rPr lang="en-US" smtClean="0"/>
              <a:t>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509AB-802B-493A-A921-0AB0FBDE4BE5}" type="slidenum">
              <a:rPr lang="en-US" smtClean="0"/>
              <a:t>‹#›</a:t>
            </a:fld>
            <a:endParaRPr lang="en-US"/>
          </a:p>
        </p:txBody>
      </p:sp>
    </p:spTree>
    <p:extLst>
      <p:ext uri="{BB962C8B-B14F-4D97-AF65-F5344CB8AC3E}">
        <p14:creationId xmlns:p14="http://schemas.microsoft.com/office/powerpoint/2010/main" val="3606658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6F7D50-4020-1A78-338B-4DA15D65FD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49801D9-65D7-09D3-CF10-B436406946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F71C8041-8667-8EC4-3109-05111B3CFD56}"/>
              </a:ext>
            </a:extLst>
          </p:cNvPr>
          <p:cNvSpPr>
            <a:spLocks noGrp="1"/>
          </p:cNvSpPr>
          <p:nvPr>
            <p:ph type="dt" sz="half" idx="10"/>
          </p:nvPr>
        </p:nvSpPr>
        <p:spPr/>
        <p:txBody>
          <a:bodyPr/>
          <a:lstStyle/>
          <a:p>
            <a:fld id="{38E219DE-119E-4004-AF8D-3C46E7F5E3DD}" type="datetimeFigureOut">
              <a:rPr lang="en-US" smtClean="0"/>
              <a:t>1/27/2025</a:t>
            </a:fld>
            <a:endParaRPr lang="en-US"/>
          </a:p>
        </p:txBody>
      </p:sp>
      <p:sp>
        <p:nvSpPr>
          <p:cNvPr id="5" name="Footer Placeholder 4">
            <a:extLst>
              <a:ext uri="{FF2B5EF4-FFF2-40B4-BE49-F238E27FC236}">
                <a16:creationId xmlns="" xmlns:a16="http://schemas.microsoft.com/office/drawing/2014/main" id="{29139944-6318-8FF2-7F68-F78745D0F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1105C3A-A0CD-969B-1696-0E19C7C1E925}"/>
              </a:ext>
            </a:extLst>
          </p:cNvPr>
          <p:cNvSpPr>
            <a:spLocks noGrp="1"/>
          </p:cNvSpPr>
          <p:nvPr>
            <p:ph type="sldNum" sz="quarter" idx="12"/>
          </p:nvPr>
        </p:nvSpPr>
        <p:spPr/>
        <p:txBody>
          <a:bodyPr/>
          <a:lstStyle/>
          <a:p>
            <a:fld id="{F5AFCA2B-043F-47E1-ABF9-DF6E06F513FD}" type="slidenum">
              <a:rPr lang="en-US" smtClean="0"/>
              <a:t>‹#›</a:t>
            </a:fld>
            <a:endParaRPr lang="en-US"/>
          </a:p>
        </p:txBody>
      </p:sp>
    </p:spTree>
    <p:extLst>
      <p:ext uri="{BB962C8B-B14F-4D97-AF65-F5344CB8AC3E}">
        <p14:creationId xmlns:p14="http://schemas.microsoft.com/office/powerpoint/2010/main" val="8245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FCAA83-0285-1924-043F-A1D7466E6A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81D9D2E-2F2E-D5E7-B65F-F5EDEC6B23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B5C4566-7592-1000-CC0E-80BCE374552A}"/>
              </a:ext>
            </a:extLst>
          </p:cNvPr>
          <p:cNvSpPr>
            <a:spLocks noGrp="1"/>
          </p:cNvSpPr>
          <p:nvPr>
            <p:ph type="dt" sz="half" idx="10"/>
          </p:nvPr>
        </p:nvSpPr>
        <p:spPr/>
        <p:txBody>
          <a:bodyPr/>
          <a:lstStyle/>
          <a:p>
            <a:fld id="{38E219DE-119E-4004-AF8D-3C46E7F5E3DD}" type="datetimeFigureOut">
              <a:rPr lang="en-US" smtClean="0"/>
              <a:t>1/27/2025</a:t>
            </a:fld>
            <a:endParaRPr lang="en-US"/>
          </a:p>
        </p:txBody>
      </p:sp>
      <p:sp>
        <p:nvSpPr>
          <p:cNvPr id="5" name="Footer Placeholder 4">
            <a:extLst>
              <a:ext uri="{FF2B5EF4-FFF2-40B4-BE49-F238E27FC236}">
                <a16:creationId xmlns="" xmlns:a16="http://schemas.microsoft.com/office/drawing/2014/main" id="{1A8E7958-4E0A-403B-A644-0814CED3B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8D76454-8C4D-9094-7802-8804C698CD48}"/>
              </a:ext>
            </a:extLst>
          </p:cNvPr>
          <p:cNvSpPr>
            <a:spLocks noGrp="1"/>
          </p:cNvSpPr>
          <p:nvPr>
            <p:ph type="sldNum" sz="quarter" idx="12"/>
          </p:nvPr>
        </p:nvSpPr>
        <p:spPr/>
        <p:txBody>
          <a:bodyPr/>
          <a:lstStyle/>
          <a:p>
            <a:fld id="{F5AFCA2B-043F-47E1-ABF9-DF6E06F513FD}" type="slidenum">
              <a:rPr lang="en-US" smtClean="0"/>
              <a:t>‹#›</a:t>
            </a:fld>
            <a:endParaRPr lang="en-US"/>
          </a:p>
        </p:txBody>
      </p:sp>
    </p:spTree>
    <p:extLst>
      <p:ext uri="{BB962C8B-B14F-4D97-AF65-F5344CB8AC3E}">
        <p14:creationId xmlns:p14="http://schemas.microsoft.com/office/powerpoint/2010/main" val="259936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7885971-9A23-FEFE-A631-B1DD27E330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1B9691B-1615-2126-D0AF-3297A2EAC6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C921C0E-BF8A-F7D3-39B7-B6691E38DF26}"/>
              </a:ext>
            </a:extLst>
          </p:cNvPr>
          <p:cNvSpPr>
            <a:spLocks noGrp="1"/>
          </p:cNvSpPr>
          <p:nvPr>
            <p:ph type="dt" sz="half" idx="10"/>
          </p:nvPr>
        </p:nvSpPr>
        <p:spPr/>
        <p:txBody>
          <a:bodyPr/>
          <a:lstStyle/>
          <a:p>
            <a:fld id="{38E219DE-119E-4004-AF8D-3C46E7F5E3DD}" type="datetimeFigureOut">
              <a:rPr lang="en-US" smtClean="0"/>
              <a:t>1/27/2025</a:t>
            </a:fld>
            <a:endParaRPr lang="en-US"/>
          </a:p>
        </p:txBody>
      </p:sp>
      <p:sp>
        <p:nvSpPr>
          <p:cNvPr id="5" name="Footer Placeholder 4">
            <a:extLst>
              <a:ext uri="{FF2B5EF4-FFF2-40B4-BE49-F238E27FC236}">
                <a16:creationId xmlns="" xmlns:a16="http://schemas.microsoft.com/office/drawing/2014/main" id="{7984EED3-E6B8-7F60-FEB6-322F663621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3831ED7-9899-04AA-505F-4440ABCBEDC8}"/>
              </a:ext>
            </a:extLst>
          </p:cNvPr>
          <p:cNvSpPr>
            <a:spLocks noGrp="1"/>
          </p:cNvSpPr>
          <p:nvPr>
            <p:ph type="sldNum" sz="quarter" idx="12"/>
          </p:nvPr>
        </p:nvSpPr>
        <p:spPr/>
        <p:txBody>
          <a:bodyPr/>
          <a:lstStyle/>
          <a:p>
            <a:fld id="{F5AFCA2B-043F-47E1-ABF9-DF6E06F513FD}" type="slidenum">
              <a:rPr lang="en-US" smtClean="0"/>
              <a:t>‹#›</a:t>
            </a:fld>
            <a:endParaRPr lang="en-US"/>
          </a:p>
        </p:txBody>
      </p:sp>
    </p:spTree>
    <p:extLst>
      <p:ext uri="{BB962C8B-B14F-4D97-AF65-F5344CB8AC3E}">
        <p14:creationId xmlns:p14="http://schemas.microsoft.com/office/powerpoint/2010/main" val="399877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389F62-8CA4-F050-FD1A-44941E698C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C635F5B-4B3A-B300-04EA-0FAD41D17C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3613C54-9CBC-7D81-251A-68029A6983DD}"/>
              </a:ext>
            </a:extLst>
          </p:cNvPr>
          <p:cNvSpPr>
            <a:spLocks noGrp="1"/>
          </p:cNvSpPr>
          <p:nvPr>
            <p:ph type="dt" sz="half" idx="10"/>
          </p:nvPr>
        </p:nvSpPr>
        <p:spPr/>
        <p:txBody>
          <a:bodyPr/>
          <a:lstStyle/>
          <a:p>
            <a:fld id="{38E219DE-119E-4004-AF8D-3C46E7F5E3DD}" type="datetimeFigureOut">
              <a:rPr lang="en-US" smtClean="0"/>
              <a:t>1/27/2025</a:t>
            </a:fld>
            <a:endParaRPr lang="en-US"/>
          </a:p>
        </p:txBody>
      </p:sp>
      <p:sp>
        <p:nvSpPr>
          <p:cNvPr id="5" name="Footer Placeholder 4">
            <a:extLst>
              <a:ext uri="{FF2B5EF4-FFF2-40B4-BE49-F238E27FC236}">
                <a16:creationId xmlns="" xmlns:a16="http://schemas.microsoft.com/office/drawing/2014/main" id="{2189E5C0-441D-0ADA-8E4F-F7EB9853C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197FB48-408F-174F-37CC-6AA5CACB892D}"/>
              </a:ext>
            </a:extLst>
          </p:cNvPr>
          <p:cNvSpPr>
            <a:spLocks noGrp="1"/>
          </p:cNvSpPr>
          <p:nvPr>
            <p:ph type="sldNum" sz="quarter" idx="12"/>
          </p:nvPr>
        </p:nvSpPr>
        <p:spPr/>
        <p:txBody>
          <a:bodyPr/>
          <a:lstStyle/>
          <a:p>
            <a:fld id="{F5AFCA2B-043F-47E1-ABF9-DF6E06F513FD}" type="slidenum">
              <a:rPr lang="en-US" smtClean="0"/>
              <a:t>‹#›</a:t>
            </a:fld>
            <a:endParaRPr lang="en-US"/>
          </a:p>
        </p:txBody>
      </p:sp>
    </p:spTree>
    <p:extLst>
      <p:ext uri="{BB962C8B-B14F-4D97-AF65-F5344CB8AC3E}">
        <p14:creationId xmlns:p14="http://schemas.microsoft.com/office/powerpoint/2010/main" val="731501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0424E-D750-6B3E-8664-FC6C6EA5B9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ED7AEE2-F905-5035-CA94-154A4257F8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A500A9A-30E1-966D-C8FF-6456BB8B04C5}"/>
              </a:ext>
            </a:extLst>
          </p:cNvPr>
          <p:cNvSpPr>
            <a:spLocks noGrp="1"/>
          </p:cNvSpPr>
          <p:nvPr>
            <p:ph type="dt" sz="half" idx="10"/>
          </p:nvPr>
        </p:nvSpPr>
        <p:spPr/>
        <p:txBody>
          <a:bodyPr/>
          <a:lstStyle/>
          <a:p>
            <a:fld id="{38E219DE-119E-4004-AF8D-3C46E7F5E3DD}" type="datetimeFigureOut">
              <a:rPr lang="en-US" smtClean="0"/>
              <a:t>1/27/2025</a:t>
            </a:fld>
            <a:endParaRPr lang="en-US"/>
          </a:p>
        </p:txBody>
      </p:sp>
      <p:sp>
        <p:nvSpPr>
          <p:cNvPr id="5" name="Footer Placeholder 4">
            <a:extLst>
              <a:ext uri="{FF2B5EF4-FFF2-40B4-BE49-F238E27FC236}">
                <a16:creationId xmlns="" xmlns:a16="http://schemas.microsoft.com/office/drawing/2014/main" id="{BDD054DE-EFCB-61F3-7C27-614E6A109D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CAB146F-242B-EDF6-5AED-62543400663C}"/>
              </a:ext>
            </a:extLst>
          </p:cNvPr>
          <p:cNvSpPr>
            <a:spLocks noGrp="1"/>
          </p:cNvSpPr>
          <p:nvPr>
            <p:ph type="sldNum" sz="quarter" idx="12"/>
          </p:nvPr>
        </p:nvSpPr>
        <p:spPr/>
        <p:txBody>
          <a:bodyPr/>
          <a:lstStyle/>
          <a:p>
            <a:fld id="{F5AFCA2B-043F-47E1-ABF9-DF6E06F513FD}" type="slidenum">
              <a:rPr lang="en-US" smtClean="0"/>
              <a:t>‹#›</a:t>
            </a:fld>
            <a:endParaRPr lang="en-US"/>
          </a:p>
        </p:txBody>
      </p:sp>
    </p:spTree>
    <p:extLst>
      <p:ext uri="{BB962C8B-B14F-4D97-AF65-F5344CB8AC3E}">
        <p14:creationId xmlns:p14="http://schemas.microsoft.com/office/powerpoint/2010/main" val="3985580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40DCC1-4B10-DB3B-C878-9594EFAC62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4B2E61D-A45B-F92A-5269-F450DFD665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79A44A6-8F4C-5CB0-6A11-0EFF035AD5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14C2183-5923-323C-C99A-FFC44D799C08}"/>
              </a:ext>
            </a:extLst>
          </p:cNvPr>
          <p:cNvSpPr>
            <a:spLocks noGrp="1"/>
          </p:cNvSpPr>
          <p:nvPr>
            <p:ph type="dt" sz="half" idx="10"/>
          </p:nvPr>
        </p:nvSpPr>
        <p:spPr/>
        <p:txBody>
          <a:bodyPr/>
          <a:lstStyle/>
          <a:p>
            <a:fld id="{38E219DE-119E-4004-AF8D-3C46E7F5E3DD}" type="datetimeFigureOut">
              <a:rPr lang="en-US" smtClean="0"/>
              <a:t>1/27/2025</a:t>
            </a:fld>
            <a:endParaRPr lang="en-US"/>
          </a:p>
        </p:txBody>
      </p:sp>
      <p:sp>
        <p:nvSpPr>
          <p:cNvPr id="6" name="Footer Placeholder 5">
            <a:extLst>
              <a:ext uri="{FF2B5EF4-FFF2-40B4-BE49-F238E27FC236}">
                <a16:creationId xmlns="" xmlns:a16="http://schemas.microsoft.com/office/drawing/2014/main" id="{AA2CCAEF-58B3-FC21-5D89-AE63EF9F4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FBDD5AC-E192-5D55-FD1B-1D603517F8B6}"/>
              </a:ext>
            </a:extLst>
          </p:cNvPr>
          <p:cNvSpPr>
            <a:spLocks noGrp="1"/>
          </p:cNvSpPr>
          <p:nvPr>
            <p:ph type="sldNum" sz="quarter" idx="12"/>
          </p:nvPr>
        </p:nvSpPr>
        <p:spPr/>
        <p:txBody>
          <a:bodyPr/>
          <a:lstStyle/>
          <a:p>
            <a:fld id="{F5AFCA2B-043F-47E1-ABF9-DF6E06F513FD}" type="slidenum">
              <a:rPr lang="en-US" smtClean="0"/>
              <a:t>‹#›</a:t>
            </a:fld>
            <a:endParaRPr lang="en-US"/>
          </a:p>
        </p:txBody>
      </p:sp>
    </p:spTree>
    <p:extLst>
      <p:ext uri="{BB962C8B-B14F-4D97-AF65-F5344CB8AC3E}">
        <p14:creationId xmlns:p14="http://schemas.microsoft.com/office/powerpoint/2010/main" val="102151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7EAFC3-316B-50FC-9658-CAF012EA4E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F54E97F5-6A2E-A838-0F11-52FE1FA05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30A78AD-52B3-E1D0-E5C8-9FC3BBEB65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7BE3090-A9B2-33CF-D9DD-D7D4EA6E6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5176F1E-E15D-ADCD-28B8-9B1A1428E8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303995F-3A1C-ED57-4E51-C4D9499A662A}"/>
              </a:ext>
            </a:extLst>
          </p:cNvPr>
          <p:cNvSpPr>
            <a:spLocks noGrp="1"/>
          </p:cNvSpPr>
          <p:nvPr>
            <p:ph type="dt" sz="half" idx="10"/>
          </p:nvPr>
        </p:nvSpPr>
        <p:spPr/>
        <p:txBody>
          <a:bodyPr/>
          <a:lstStyle/>
          <a:p>
            <a:fld id="{38E219DE-119E-4004-AF8D-3C46E7F5E3DD}" type="datetimeFigureOut">
              <a:rPr lang="en-US" smtClean="0"/>
              <a:t>1/27/2025</a:t>
            </a:fld>
            <a:endParaRPr lang="en-US"/>
          </a:p>
        </p:txBody>
      </p:sp>
      <p:sp>
        <p:nvSpPr>
          <p:cNvPr id="8" name="Footer Placeholder 7">
            <a:extLst>
              <a:ext uri="{FF2B5EF4-FFF2-40B4-BE49-F238E27FC236}">
                <a16:creationId xmlns="" xmlns:a16="http://schemas.microsoft.com/office/drawing/2014/main" id="{D1F443FF-401B-5956-9310-970D44123B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B638775-F3A5-EE21-B919-117883ED4264}"/>
              </a:ext>
            </a:extLst>
          </p:cNvPr>
          <p:cNvSpPr>
            <a:spLocks noGrp="1"/>
          </p:cNvSpPr>
          <p:nvPr>
            <p:ph type="sldNum" sz="quarter" idx="12"/>
          </p:nvPr>
        </p:nvSpPr>
        <p:spPr/>
        <p:txBody>
          <a:bodyPr/>
          <a:lstStyle/>
          <a:p>
            <a:fld id="{F5AFCA2B-043F-47E1-ABF9-DF6E06F513FD}" type="slidenum">
              <a:rPr lang="en-US" smtClean="0"/>
              <a:t>‹#›</a:t>
            </a:fld>
            <a:endParaRPr lang="en-US"/>
          </a:p>
        </p:txBody>
      </p:sp>
    </p:spTree>
    <p:extLst>
      <p:ext uri="{BB962C8B-B14F-4D97-AF65-F5344CB8AC3E}">
        <p14:creationId xmlns:p14="http://schemas.microsoft.com/office/powerpoint/2010/main" val="856266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32403C-F67D-D7B6-558E-74BFBB2F78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6857FB7-6A97-85F5-AABF-85EA486959A1}"/>
              </a:ext>
            </a:extLst>
          </p:cNvPr>
          <p:cNvSpPr>
            <a:spLocks noGrp="1"/>
          </p:cNvSpPr>
          <p:nvPr>
            <p:ph type="dt" sz="half" idx="10"/>
          </p:nvPr>
        </p:nvSpPr>
        <p:spPr/>
        <p:txBody>
          <a:bodyPr/>
          <a:lstStyle/>
          <a:p>
            <a:fld id="{38E219DE-119E-4004-AF8D-3C46E7F5E3DD}" type="datetimeFigureOut">
              <a:rPr lang="en-US" smtClean="0"/>
              <a:t>1/27/2025</a:t>
            </a:fld>
            <a:endParaRPr lang="en-US"/>
          </a:p>
        </p:txBody>
      </p:sp>
      <p:sp>
        <p:nvSpPr>
          <p:cNvPr id="4" name="Footer Placeholder 3">
            <a:extLst>
              <a:ext uri="{FF2B5EF4-FFF2-40B4-BE49-F238E27FC236}">
                <a16:creationId xmlns="" xmlns:a16="http://schemas.microsoft.com/office/drawing/2014/main" id="{D322548A-0341-06F0-8746-A62757878E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68A7E361-737B-CE14-E883-788C31AC3E8A}"/>
              </a:ext>
            </a:extLst>
          </p:cNvPr>
          <p:cNvSpPr>
            <a:spLocks noGrp="1"/>
          </p:cNvSpPr>
          <p:nvPr>
            <p:ph type="sldNum" sz="quarter" idx="12"/>
          </p:nvPr>
        </p:nvSpPr>
        <p:spPr/>
        <p:txBody>
          <a:bodyPr/>
          <a:lstStyle/>
          <a:p>
            <a:fld id="{F5AFCA2B-043F-47E1-ABF9-DF6E06F513FD}" type="slidenum">
              <a:rPr lang="en-US" smtClean="0"/>
              <a:t>‹#›</a:t>
            </a:fld>
            <a:endParaRPr lang="en-US"/>
          </a:p>
        </p:txBody>
      </p:sp>
    </p:spTree>
    <p:extLst>
      <p:ext uri="{BB962C8B-B14F-4D97-AF65-F5344CB8AC3E}">
        <p14:creationId xmlns:p14="http://schemas.microsoft.com/office/powerpoint/2010/main" val="417598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1A9D23E-4FE4-C0A3-F466-A1C58357032C}"/>
              </a:ext>
            </a:extLst>
          </p:cNvPr>
          <p:cNvSpPr>
            <a:spLocks noGrp="1"/>
          </p:cNvSpPr>
          <p:nvPr>
            <p:ph type="dt" sz="half" idx="10"/>
          </p:nvPr>
        </p:nvSpPr>
        <p:spPr/>
        <p:txBody>
          <a:bodyPr/>
          <a:lstStyle/>
          <a:p>
            <a:fld id="{38E219DE-119E-4004-AF8D-3C46E7F5E3DD}" type="datetimeFigureOut">
              <a:rPr lang="en-US" smtClean="0"/>
              <a:t>1/27/2025</a:t>
            </a:fld>
            <a:endParaRPr lang="en-US"/>
          </a:p>
        </p:txBody>
      </p:sp>
      <p:sp>
        <p:nvSpPr>
          <p:cNvPr id="3" name="Footer Placeholder 2">
            <a:extLst>
              <a:ext uri="{FF2B5EF4-FFF2-40B4-BE49-F238E27FC236}">
                <a16:creationId xmlns="" xmlns:a16="http://schemas.microsoft.com/office/drawing/2014/main" id="{594EBC45-E1F4-3281-A87D-1703D13552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D2A53BE-3B87-4C0B-C5FE-CFDC921D35BA}"/>
              </a:ext>
            </a:extLst>
          </p:cNvPr>
          <p:cNvSpPr>
            <a:spLocks noGrp="1"/>
          </p:cNvSpPr>
          <p:nvPr>
            <p:ph type="sldNum" sz="quarter" idx="12"/>
          </p:nvPr>
        </p:nvSpPr>
        <p:spPr/>
        <p:txBody>
          <a:bodyPr/>
          <a:lstStyle/>
          <a:p>
            <a:fld id="{F5AFCA2B-043F-47E1-ABF9-DF6E06F513FD}" type="slidenum">
              <a:rPr lang="en-US" smtClean="0"/>
              <a:t>‹#›</a:t>
            </a:fld>
            <a:endParaRPr lang="en-US"/>
          </a:p>
        </p:txBody>
      </p:sp>
    </p:spTree>
    <p:extLst>
      <p:ext uri="{BB962C8B-B14F-4D97-AF65-F5344CB8AC3E}">
        <p14:creationId xmlns:p14="http://schemas.microsoft.com/office/powerpoint/2010/main" val="4153201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2DACF6-8BA6-E2D6-E9E2-3553066C23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B1927E2-C5DB-D447-FC90-DFA991EB84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D1E4622-F337-D608-82AB-12A11A46E0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4E44E26-A9A9-B608-4199-59C48E5C5881}"/>
              </a:ext>
            </a:extLst>
          </p:cNvPr>
          <p:cNvSpPr>
            <a:spLocks noGrp="1"/>
          </p:cNvSpPr>
          <p:nvPr>
            <p:ph type="dt" sz="half" idx="10"/>
          </p:nvPr>
        </p:nvSpPr>
        <p:spPr/>
        <p:txBody>
          <a:bodyPr/>
          <a:lstStyle/>
          <a:p>
            <a:fld id="{38E219DE-119E-4004-AF8D-3C46E7F5E3DD}" type="datetimeFigureOut">
              <a:rPr lang="en-US" smtClean="0"/>
              <a:t>1/27/2025</a:t>
            </a:fld>
            <a:endParaRPr lang="en-US"/>
          </a:p>
        </p:txBody>
      </p:sp>
      <p:sp>
        <p:nvSpPr>
          <p:cNvPr id="6" name="Footer Placeholder 5">
            <a:extLst>
              <a:ext uri="{FF2B5EF4-FFF2-40B4-BE49-F238E27FC236}">
                <a16:creationId xmlns="" xmlns:a16="http://schemas.microsoft.com/office/drawing/2014/main" id="{B47A7A31-D715-93F0-79CD-F96A54CABB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8A38FB3-2424-AC24-D6A1-7113F91CE731}"/>
              </a:ext>
            </a:extLst>
          </p:cNvPr>
          <p:cNvSpPr>
            <a:spLocks noGrp="1"/>
          </p:cNvSpPr>
          <p:nvPr>
            <p:ph type="sldNum" sz="quarter" idx="12"/>
          </p:nvPr>
        </p:nvSpPr>
        <p:spPr/>
        <p:txBody>
          <a:bodyPr/>
          <a:lstStyle/>
          <a:p>
            <a:fld id="{F5AFCA2B-043F-47E1-ABF9-DF6E06F513FD}" type="slidenum">
              <a:rPr lang="en-US" smtClean="0"/>
              <a:t>‹#›</a:t>
            </a:fld>
            <a:endParaRPr lang="en-US"/>
          </a:p>
        </p:txBody>
      </p:sp>
    </p:spTree>
    <p:extLst>
      <p:ext uri="{BB962C8B-B14F-4D97-AF65-F5344CB8AC3E}">
        <p14:creationId xmlns:p14="http://schemas.microsoft.com/office/powerpoint/2010/main" val="136290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0B7ABB-EB4A-8A68-BA66-5E18CAADE7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50D913-2027-0B6A-4A4F-FA0E95A999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C12521C-4DBB-EC88-E78B-D0819089BC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BA939C4-075D-A131-BF36-4E9570B3B5C4}"/>
              </a:ext>
            </a:extLst>
          </p:cNvPr>
          <p:cNvSpPr>
            <a:spLocks noGrp="1"/>
          </p:cNvSpPr>
          <p:nvPr>
            <p:ph type="dt" sz="half" idx="10"/>
          </p:nvPr>
        </p:nvSpPr>
        <p:spPr/>
        <p:txBody>
          <a:bodyPr/>
          <a:lstStyle/>
          <a:p>
            <a:fld id="{38E219DE-119E-4004-AF8D-3C46E7F5E3DD}" type="datetimeFigureOut">
              <a:rPr lang="en-US" smtClean="0"/>
              <a:t>1/27/2025</a:t>
            </a:fld>
            <a:endParaRPr lang="en-US"/>
          </a:p>
        </p:txBody>
      </p:sp>
      <p:sp>
        <p:nvSpPr>
          <p:cNvPr id="6" name="Footer Placeholder 5">
            <a:extLst>
              <a:ext uri="{FF2B5EF4-FFF2-40B4-BE49-F238E27FC236}">
                <a16:creationId xmlns="" xmlns:a16="http://schemas.microsoft.com/office/drawing/2014/main" id="{CFC4B50F-986F-82F1-7833-AF27B3705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8A35FE3-464F-9A75-4368-8E436463BFB2}"/>
              </a:ext>
            </a:extLst>
          </p:cNvPr>
          <p:cNvSpPr>
            <a:spLocks noGrp="1"/>
          </p:cNvSpPr>
          <p:nvPr>
            <p:ph type="sldNum" sz="quarter" idx="12"/>
          </p:nvPr>
        </p:nvSpPr>
        <p:spPr/>
        <p:txBody>
          <a:bodyPr/>
          <a:lstStyle/>
          <a:p>
            <a:fld id="{F5AFCA2B-043F-47E1-ABF9-DF6E06F513FD}" type="slidenum">
              <a:rPr lang="en-US" smtClean="0"/>
              <a:t>‹#›</a:t>
            </a:fld>
            <a:endParaRPr lang="en-US"/>
          </a:p>
        </p:txBody>
      </p:sp>
    </p:spTree>
    <p:extLst>
      <p:ext uri="{BB962C8B-B14F-4D97-AF65-F5344CB8AC3E}">
        <p14:creationId xmlns:p14="http://schemas.microsoft.com/office/powerpoint/2010/main" val="196898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2791507-2313-6DC5-416C-0AC5813191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FAD3F72-C020-6FB8-F2A3-AFFA16BAD3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6857697-38DE-66D2-76DF-F836A58088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E219DE-119E-4004-AF8D-3C46E7F5E3DD}" type="datetimeFigureOut">
              <a:rPr lang="en-US" smtClean="0"/>
              <a:t>1/27/2025</a:t>
            </a:fld>
            <a:endParaRPr lang="en-US"/>
          </a:p>
        </p:txBody>
      </p:sp>
      <p:sp>
        <p:nvSpPr>
          <p:cNvPr id="5" name="Footer Placeholder 4">
            <a:extLst>
              <a:ext uri="{FF2B5EF4-FFF2-40B4-BE49-F238E27FC236}">
                <a16:creationId xmlns="" xmlns:a16="http://schemas.microsoft.com/office/drawing/2014/main" id="{E6E13B8A-2D1F-8103-5CEA-D876ED7F0F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 xmlns:a16="http://schemas.microsoft.com/office/drawing/2014/main" id="{7828B4A2-5A28-4524-4397-208F151031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5AFCA2B-043F-47E1-ABF9-DF6E06F513FD}" type="slidenum">
              <a:rPr lang="en-US" smtClean="0"/>
              <a:t>‹#›</a:t>
            </a:fld>
            <a:endParaRPr lang="en-US"/>
          </a:p>
        </p:txBody>
      </p:sp>
    </p:spTree>
    <p:extLst>
      <p:ext uri="{BB962C8B-B14F-4D97-AF65-F5344CB8AC3E}">
        <p14:creationId xmlns:p14="http://schemas.microsoft.com/office/powerpoint/2010/main" val="3096276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4" name="Picture 3"/>
          <p:cNvPicPr>
            <a:picLocks noChangeAspect="1"/>
          </p:cNvPicPr>
          <p:nvPr/>
        </p:nvPicPr>
        <p:blipFill>
          <a:blip r:embed="rId2"/>
          <a:stretch>
            <a:fillRect/>
          </a:stretch>
        </p:blipFill>
        <p:spPr>
          <a:xfrm>
            <a:off x="43815" y="13448"/>
            <a:ext cx="12192000" cy="6858000"/>
          </a:xfrm>
          <a:prstGeom prst="rect">
            <a:avLst/>
          </a:prstGeom>
        </p:spPr>
      </p:pic>
      <p:pic>
        <p:nvPicPr>
          <p:cNvPr id="5" name="Picture 4" descr="A logo with text and symbols&#10;&#10;AI-generated content may be incorrect.">
            <a:extLst>
              <a:ext uri="{FF2B5EF4-FFF2-40B4-BE49-F238E27FC236}">
                <a16:creationId xmlns="" xmlns:a16="http://schemas.microsoft.com/office/drawing/2014/main" id="{2665039C-4D5F-3425-D627-0C6DB6FC71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374" y="283464"/>
            <a:ext cx="2860479" cy="2904040"/>
          </a:xfrm>
          <a:prstGeom prst="rect">
            <a:avLst/>
          </a:prstGeom>
        </p:spPr>
      </p:pic>
      <p:pic>
        <p:nvPicPr>
          <p:cNvPr id="6" name="Picture 5" descr="A logo of a college of agricultural engineering sciences&#10;&#10;AI-generated content may be incorrect.">
            <a:extLst>
              <a:ext uri="{FF2B5EF4-FFF2-40B4-BE49-F238E27FC236}">
                <a16:creationId xmlns="" xmlns:a16="http://schemas.microsoft.com/office/drawing/2014/main" id="{7D34B131-7917-C4E3-5717-720F18F917A8}"/>
              </a:ext>
            </a:extLst>
          </p:cNvPr>
          <p:cNvPicPr>
            <a:picLocks noChangeAspect="1"/>
          </p:cNvPicPr>
          <p:nvPr/>
        </p:nvPicPr>
        <p:blipFill>
          <a:blip r:embed="rId4"/>
          <a:stretch>
            <a:fillRect/>
          </a:stretch>
        </p:blipFill>
        <p:spPr>
          <a:xfrm>
            <a:off x="7907654" y="3521242"/>
            <a:ext cx="3931920" cy="2766175"/>
          </a:xfrm>
          <a:prstGeom prst="rect">
            <a:avLst/>
          </a:prstGeom>
        </p:spPr>
      </p:pic>
      <p:sp>
        <p:nvSpPr>
          <p:cNvPr id="7" name="Horizontal Scroll 6"/>
          <p:cNvSpPr/>
          <p:nvPr/>
        </p:nvSpPr>
        <p:spPr>
          <a:xfrm>
            <a:off x="452418" y="3176764"/>
            <a:ext cx="5852847" cy="2869193"/>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sz="2800" b="1" dirty="0">
              <a:solidFill>
                <a:schemeClr val="tx1"/>
              </a:solidFill>
            </a:endParaRPr>
          </a:p>
          <a:p>
            <a:pPr algn="ctr"/>
            <a:r>
              <a:rPr lang="ar-IQ" sz="2800" b="1" dirty="0" smtClean="0">
                <a:solidFill>
                  <a:schemeClr val="tx1"/>
                </a:solidFill>
              </a:rPr>
              <a:t> استاذ تربية النبات  قسم المحاصيل الحقلية  </a:t>
            </a:r>
            <a:endParaRPr lang="ar-IQ" sz="2800" b="1" dirty="0">
              <a:solidFill>
                <a:schemeClr val="tx1"/>
              </a:solidFill>
            </a:endParaRPr>
          </a:p>
          <a:p>
            <a:pPr algn="ctr"/>
            <a:r>
              <a:rPr lang="ar-IQ" sz="2800" b="1" dirty="0">
                <a:solidFill>
                  <a:schemeClr val="tx1"/>
                </a:solidFill>
              </a:rPr>
              <a:t>ا.د. بنان حسن هادي</a:t>
            </a:r>
            <a:endParaRPr lang="en-US" sz="2800" b="1" dirty="0">
              <a:solidFill>
                <a:schemeClr val="tx1"/>
              </a:solidFill>
            </a:endParaRPr>
          </a:p>
          <a:p>
            <a:pPr algn="ctr"/>
            <a:endParaRPr lang="en-US" sz="3200" b="1" dirty="0">
              <a:ln w="13462">
                <a:solidFill>
                  <a:schemeClr val="bg1"/>
                </a:solidFill>
                <a:prstDash val="solid"/>
              </a:ln>
              <a:solidFill>
                <a:schemeClr val="tx1"/>
              </a:solidFill>
              <a:effectLst>
                <a:outerShdw dist="38100" dir="2700000" algn="bl" rotWithShape="0">
                  <a:schemeClr val="accent5"/>
                </a:outerShdw>
              </a:effectLst>
            </a:endParaRPr>
          </a:p>
        </p:txBody>
      </p:sp>
      <p:sp>
        <p:nvSpPr>
          <p:cNvPr id="8" name="Horizontal Scroll 7"/>
          <p:cNvSpPr/>
          <p:nvPr/>
        </p:nvSpPr>
        <p:spPr>
          <a:xfrm>
            <a:off x="1050878" y="365125"/>
            <a:ext cx="6856776" cy="2459963"/>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sz="2800" b="1" dirty="0">
              <a:solidFill>
                <a:schemeClr val="tx1"/>
              </a:solidFill>
            </a:endParaRPr>
          </a:p>
          <a:p>
            <a:pPr algn="ctr"/>
            <a:r>
              <a:rPr lang="ar-IQ" sz="4000" b="1" dirty="0">
                <a:cs typeface="+mj-cs"/>
              </a:rPr>
              <a:t>تربية الذرة الصفراء بين الماضي والحاضر</a:t>
            </a:r>
            <a:endParaRPr lang="en-US" sz="4000" b="1" dirty="0">
              <a:ln w="13462">
                <a:solidFill>
                  <a:schemeClr val="bg1"/>
                </a:solidFill>
                <a:prstDash val="solid"/>
              </a:ln>
              <a:solidFill>
                <a:schemeClr val="tx1"/>
              </a:solidFill>
              <a:effectLst>
                <a:outerShdw dist="38100" dir="2700000" algn="bl" rotWithShape="0">
                  <a:schemeClr val="accent5"/>
                </a:outerShdw>
              </a:effectLst>
              <a:cs typeface="+mj-cs"/>
            </a:endParaRPr>
          </a:p>
        </p:txBody>
      </p:sp>
    </p:spTree>
    <p:extLst>
      <p:ext uri="{BB962C8B-B14F-4D97-AF65-F5344CB8AC3E}">
        <p14:creationId xmlns:p14="http://schemas.microsoft.com/office/powerpoint/2010/main" val="385111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ppt_x"/>
                                          </p:val>
                                        </p:tav>
                                        <p:tav tm="100000">
                                          <p:val>
                                            <p:strVal val="#ppt_x"/>
                                          </p:val>
                                        </p:tav>
                                      </p:tavLst>
                                    </p:anim>
                                    <p:anim calcmode="lin" valueType="num">
                                      <p:cBhvr additive="base">
                                        <p:cTn id="8" dur="1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ppt_x"/>
                                          </p:val>
                                        </p:tav>
                                        <p:tav tm="100000">
                                          <p:val>
                                            <p:strVal val="#ppt_x"/>
                                          </p:val>
                                        </p:tav>
                                      </p:tavLst>
                                    </p:anim>
                                    <p:anim calcmode="lin" valueType="num">
                                      <p:cBhvr additive="base">
                                        <p:cTn id="12"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normAutofit fontScale="85000" lnSpcReduction="10000"/>
          </a:bodyPr>
          <a:lstStyle/>
          <a:p>
            <a:pPr lvl="0" algn="justLow" rtl="1"/>
            <a:r>
              <a:rPr lang="ar-IQ" b="1" dirty="0"/>
              <a:t>الذرة الغلافية </a:t>
            </a:r>
            <a:r>
              <a:rPr lang="en-US" b="1" dirty="0"/>
              <a:t> Pod corn </a:t>
            </a:r>
            <a:r>
              <a:rPr lang="ar-SA" b="1" dirty="0"/>
              <a:t>: </a:t>
            </a:r>
            <a:r>
              <a:rPr lang="en-US" b="1" i="1" dirty="0" err="1"/>
              <a:t>Zea</a:t>
            </a:r>
            <a:r>
              <a:rPr lang="en-US" b="1" i="1" dirty="0"/>
              <a:t> mays </a:t>
            </a:r>
            <a:r>
              <a:rPr lang="en-US" b="1" i="1" dirty="0" err="1"/>
              <a:t>tunicata</a:t>
            </a:r>
            <a:r>
              <a:rPr lang="en-US" b="1" dirty="0"/>
              <a:t>  </a:t>
            </a:r>
            <a:r>
              <a:rPr lang="ar-SA" b="1" dirty="0"/>
              <a:t>هي مجموعة الذرة المغلفة الحبة، إذ تترتب الحبوب على العرنوص، وكل حبة لها غلافها، إنها تمثل الحالة البرية من الذرة الصفراء، ولا يوجد استخدام أو زراعة معروفة في العالم لهذه المجموعة  </a:t>
            </a:r>
            <a:endParaRPr lang="ar-IQ" b="1" dirty="0" smtClean="0"/>
          </a:p>
          <a:p>
            <a:pPr algn="just" rtl="1"/>
            <a:r>
              <a:rPr lang="ar-IQ" b="1" dirty="0">
                <a:cs typeface="+mj-cs"/>
              </a:rPr>
              <a:t>الذرة اليابانية:  </a:t>
            </a:r>
            <a:r>
              <a:rPr lang="en-US" b="1" dirty="0" err="1">
                <a:cs typeface="+mj-cs"/>
              </a:rPr>
              <a:t>Zea</a:t>
            </a:r>
            <a:r>
              <a:rPr lang="en-US" b="1" dirty="0">
                <a:cs typeface="+mj-cs"/>
              </a:rPr>
              <a:t> mays </a:t>
            </a:r>
            <a:r>
              <a:rPr lang="en-US" b="1" dirty="0" err="1">
                <a:cs typeface="+mj-cs"/>
              </a:rPr>
              <a:t>var</a:t>
            </a:r>
            <a:r>
              <a:rPr lang="en-US" b="1" dirty="0">
                <a:cs typeface="+mj-cs"/>
              </a:rPr>
              <a:t>  Japonica</a:t>
            </a:r>
          </a:p>
          <a:p>
            <a:pPr algn="just" rtl="1"/>
            <a:r>
              <a:rPr lang="ar-IQ" b="1" dirty="0">
                <a:cs typeface="+mj-cs"/>
              </a:rPr>
              <a:t>يزرع هذا الطراز كنبات زينة إذ يتميز بأوراقه المخططة بخطوط صفراء أو بيضاء أو قرنفلية.</a:t>
            </a:r>
          </a:p>
          <a:p>
            <a:pPr algn="just" rtl="1"/>
            <a:r>
              <a:rPr lang="ar-IQ" b="1" dirty="0">
                <a:cs typeface="+mj-cs"/>
              </a:rPr>
              <a:t/>
            </a:r>
            <a:br>
              <a:rPr lang="ar-IQ" b="1" dirty="0">
                <a:cs typeface="+mj-cs"/>
              </a:rPr>
            </a:br>
            <a:endParaRPr lang="en-US" b="1" dirty="0">
              <a:cs typeface="+mj-cs"/>
            </a:endParaRPr>
          </a:p>
          <a:p>
            <a:endParaRPr lang="ar-IQ" dirty="0"/>
          </a:p>
        </p:txBody>
      </p:sp>
      <p:pic>
        <p:nvPicPr>
          <p:cNvPr id="5" name="Content Placeholder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998805" y="703386"/>
            <a:ext cx="4610688" cy="2743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stretch>
            <a:fillRect/>
          </a:stretch>
        </p:blipFill>
        <p:spPr>
          <a:xfrm>
            <a:off x="998805" y="3446585"/>
            <a:ext cx="4610688" cy="2859257"/>
          </a:xfrm>
          <a:prstGeom prst="rect">
            <a:avLst/>
          </a:prstGeom>
        </p:spPr>
      </p:pic>
    </p:spTree>
    <p:extLst>
      <p:ext uri="{BB962C8B-B14F-4D97-AF65-F5344CB8AC3E}">
        <p14:creationId xmlns:p14="http://schemas.microsoft.com/office/powerpoint/2010/main" val="1459314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b="1" kern="100" dirty="0" smtClean="0">
                <a:latin typeface="Times New Roman" panose="02020603050405020304" pitchFamily="18" charset="0"/>
                <a:ea typeface="Calibri" panose="020F0502020204030204" pitchFamily="34" charset="0"/>
              </a:rPr>
              <a:t>الفرق بين </a:t>
            </a:r>
            <a:r>
              <a:rPr lang="en-US" b="1" kern="100" dirty="0" err="1">
                <a:latin typeface="Times New Roman" panose="02020603050405020304" pitchFamily="18" charset="0"/>
                <a:ea typeface="Calibri" panose="020F0502020204030204" pitchFamily="34" charset="0"/>
              </a:rPr>
              <a:t>Teosinte</a:t>
            </a:r>
            <a:r>
              <a:rPr lang="ar-IQ" b="1" kern="100" dirty="0" smtClean="0">
                <a:latin typeface="Times New Roman" panose="02020603050405020304" pitchFamily="18" charset="0"/>
                <a:ea typeface="Calibri" panose="020F0502020204030204" pitchFamily="34" charset="0"/>
              </a:rPr>
              <a:t>   والذرة الحالية              </a:t>
            </a:r>
            <a:endParaRPr lang="ar-IQ" dirty="0"/>
          </a:p>
        </p:txBody>
      </p:sp>
      <p:sp>
        <p:nvSpPr>
          <p:cNvPr id="4" name="Content Placeholder 3"/>
          <p:cNvSpPr>
            <a:spLocks noGrp="1"/>
          </p:cNvSpPr>
          <p:nvPr>
            <p:ph sz="half" idx="2"/>
          </p:nvPr>
        </p:nvSpPr>
        <p:spPr/>
        <p:txBody>
          <a:bodyPr>
            <a:normAutofit fontScale="47500" lnSpcReduction="20000"/>
          </a:bodyPr>
          <a:lstStyle/>
          <a:p>
            <a:pPr algn="justLow"/>
            <a:r>
              <a:rPr lang="ar-SA" sz="3300" b="1" dirty="0"/>
              <a:t>إن الذرة (المُسماة أيضًا بالذرة الصفراء) نبات صحي من الفصيلة العشبية (المُسماة النجيلية). وقد اُنتجت الذرة لأول مرة في الدولة المعروفة حاليًا باسم المكسيك قبل 6000 عام تقريبًا من عشب يسمى الذرة الريانية. وفي حين أن الذرة والذرة الريانية تشتركان في عدة خواص، إلا أن ”القولحة“ الموجودة في الذرة والتي يلتصق بها العديد من الحبوب أو النواة تعد خاصية فريدة للذرة. وتُعزى بعض الاختلافات الكبرى بين الذرة الريانية والذرة إلى الممارسات الزراعية البشرية واختيار الطفرات الوراثية للذرة الريانية. وبينما تعتمد الذرة على المساعدة البشرية للبقاء على قيد الحياة، اعتمدت عدة حضارات سابقة للعصر الكولومبي عليها في الحصول على التغذية. وحاليًا، لا تزال الذرة أحد أهم محاصيل الحبوب في العالم، وتُعد الذرة جزءًا أساسيًا من النظام الغذائي للعديد من الأفراد. ففي بعض الحالات، يتم تناول الذرة كطبق جانبي، وفي بعض الأماكن كالمكسيك، وأمريكا الوسطى، وكولومبيا، وبعض البلدان الأفريقية، تشكل الذرة المكون الرئيسي في مأكولاتها. وتعتمد تلك المأكولات المتنوعة بدورها على استخدام مئات الأنواع المختلفة من الذرة الصفراء، المُسماة السلالات الأصلية، التي تتطلب ظروف نمو مختلفة وتتباين من حيث اللون والحجم والنكهة. وفي القارة الأمريكية، يتولى صغار المزارعين حفظ السلالات الأصلية وتعديلها بفاعلية. وتُعد أساليب الزراعة المحلية المُشار إليها مهمة جدًا للحفاظ على التنوع الوراثي للذرة الذي يلزم فهمه وحمايته من أجل التكيف مع التغيرات البيئية المُرجح حدوثها في المستقبل بسبب تغير المناخ</a:t>
            </a:r>
            <a:r>
              <a:rPr lang="en-US" sz="3300" b="1" dirty="0"/>
              <a:t>.</a:t>
            </a:r>
          </a:p>
          <a:p>
            <a:endParaRPr lang="ar-IQ" dirty="0"/>
          </a:p>
        </p:txBody>
      </p:sp>
      <p:pic>
        <p:nvPicPr>
          <p:cNvPr id="7" name="Content Placeholder 6"/>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5534" y="1825625"/>
            <a:ext cx="6076667" cy="4247629"/>
          </a:xfrm>
          <a:prstGeom prst="rect">
            <a:avLst/>
          </a:prstGeom>
        </p:spPr>
      </p:pic>
    </p:spTree>
    <p:extLst>
      <p:ext uri="{BB962C8B-B14F-4D97-AF65-F5344CB8AC3E}">
        <p14:creationId xmlns:p14="http://schemas.microsoft.com/office/powerpoint/2010/main" val="1771794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15069" y="3752163"/>
            <a:ext cx="9144000" cy="1655762"/>
          </a:xfrm>
        </p:spPr>
        <p:txBody>
          <a:bodyPr/>
          <a:lstStyle/>
          <a:p>
            <a:endParaRPr lang="ar-IQ"/>
          </a:p>
        </p:txBody>
      </p:sp>
      <p:sp>
        <p:nvSpPr>
          <p:cNvPr id="6" name="AutoShape 6" descr="https://oikostreecrops.com/wp-content/uploads/2023/09/IMG_7219-1024x768.jpg"/>
          <p:cNvSpPr>
            <a:spLocks noGrp="1" noChangeAspect="1" noChangeArrowheads="1"/>
          </p:cNvSpPr>
          <p:nvPr>
            <p:ph type="ctrTitle"/>
          </p:nvPr>
        </p:nvSpPr>
        <p:spPr bwMode="auto">
          <a:xfrm>
            <a:off x="1715069" y="1214438"/>
            <a:ext cx="9144000" cy="2387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426" y="-255895"/>
            <a:ext cx="10235812" cy="551369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99" y="-238115"/>
            <a:ext cx="2656750" cy="5751971"/>
          </a:xfrm>
          <a:prstGeom prst="rect">
            <a:avLst/>
          </a:prstGeom>
        </p:spPr>
      </p:pic>
    </p:spTree>
    <p:extLst>
      <p:ext uri="{BB962C8B-B14F-4D97-AF65-F5344CB8AC3E}">
        <p14:creationId xmlns:p14="http://schemas.microsoft.com/office/powerpoint/2010/main" val="557435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4890" y="1064525"/>
            <a:ext cx="3289110" cy="3601883"/>
          </a:xfrm>
          <a:prstGeom prst="rect">
            <a:avLst/>
          </a:prstGeom>
        </p:spPr>
        <p:txBody>
          <a:bodyPr wrap="square">
            <a:spAutoFit/>
          </a:bodyPr>
          <a:lstStyle/>
          <a:p>
            <a:pPr algn="r" rtl="1">
              <a:lnSpc>
                <a:spcPct val="107000"/>
              </a:lnSpc>
              <a:spcAft>
                <a:spcPts val="800"/>
              </a:spcAft>
            </a:pPr>
            <a:r>
              <a:rPr lang="ar-SA" sz="2000" b="1" kern="100" dirty="0">
                <a:latin typeface="Calibri" panose="020F0502020204030204" pitchFamily="34" charset="0"/>
                <a:ea typeface="Calibri" panose="020F0502020204030204" pitchFamily="34" charset="0"/>
                <a:cs typeface="Times New Roman" panose="02020603050405020304" pitchFamily="18" charset="0"/>
              </a:rPr>
              <a:t>طرائق تربية الذرة الصفراء </a:t>
            </a:r>
            <a:endParaRPr lang="en-US" sz="1400" kern="1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b="1" kern="100" dirty="0">
                <a:latin typeface="Calibri" panose="020F0502020204030204" pitchFamily="34" charset="0"/>
                <a:ea typeface="Calibri" panose="020F0502020204030204" pitchFamily="34" charset="0"/>
                <a:cs typeface="Times New Roman" panose="02020603050405020304" pitchFamily="18" charset="0"/>
              </a:rPr>
              <a:t>اولا-    </a:t>
            </a:r>
            <a:r>
              <a:rPr lang="en-US" kern="100" dirty="0">
                <a:latin typeface="Times New Roman" panose="02020603050405020304" pitchFamily="18" charset="0"/>
                <a:ea typeface="Calibri" panose="020F0502020204030204" pitchFamily="34" charset="0"/>
                <a:cs typeface="Arial" panose="020B0604020202020204" pitchFamily="34" charset="0"/>
              </a:rPr>
              <a:t>Selection</a:t>
            </a:r>
            <a:r>
              <a:rPr lang="ar-IQ" kern="100" dirty="0">
                <a:latin typeface="Calibri" panose="020F0502020204030204" pitchFamily="34" charset="0"/>
                <a:ea typeface="Calibri" panose="020F0502020204030204" pitchFamily="34" charset="0"/>
                <a:cs typeface="Times New Roman" panose="02020603050405020304" pitchFamily="18" charset="0"/>
              </a:rPr>
              <a:t>    الانتخاب</a:t>
            </a:r>
            <a:endParaRPr lang="en-US" sz="1400" kern="1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b="1" kern="100" dirty="0">
                <a:latin typeface="Calibri" panose="020F0502020204030204" pitchFamily="34" charset="0"/>
                <a:ea typeface="Calibri" panose="020F0502020204030204" pitchFamily="34" charset="0"/>
                <a:cs typeface="Times New Roman" panose="02020603050405020304" pitchFamily="18" charset="0"/>
              </a:rPr>
              <a:t>أ-</a:t>
            </a:r>
            <a:r>
              <a:rPr lang="ar-IQ" kern="100" dirty="0">
                <a:latin typeface="Calibri" panose="020F0502020204030204" pitchFamily="34" charset="0"/>
                <a:ea typeface="Calibri" panose="020F0502020204030204" pitchFamily="34" charset="0"/>
                <a:cs typeface="Times New Roman" panose="02020603050405020304" pitchFamily="18" charset="0"/>
              </a:rPr>
              <a:t>   </a:t>
            </a:r>
            <a:r>
              <a:rPr lang="ar-SA" kern="100" dirty="0">
                <a:latin typeface="Calibri" panose="020F0502020204030204" pitchFamily="34" charset="0"/>
                <a:ea typeface="Calibri" panose="020F0502020204030204" pitchFamily="34" charset="0"/>
                <a:cs typeface="Times New Roman" panose="02020603050405020304" pitchFamily="18" charset="0"/>
              </a:rPr>
              <a:t>الانتخاب الكمي </a:t>
            </a:r>
            <a:r>
              <a:rPr lang="en-US" kern="100" dirty="0">
                <a:latin typeface="Times New Roman" panose="02020603050405020304" pitchFamily="18" charset="0"/>
                <a:ea typeface="Calibri" panose="020F0502020204030204" pitchFamily="34" charset="0"/>
                <a:cs typeface="Arial" panose="020B0604020202020204" pitchFamily="34" charset="0"/>
              </a:rPr>
              <a:t>mass selection</a:t>
            </a:r>
            <a:endParaRPr lang="en-US" sz="1400" kern="1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kern="100" dirty="0">
                <a:latin typeface="Calibri" panose="020F0502020204030204" pitchFamily="34" charset="0"/>
                <a:ea typeface="Calibri" panose="020F0502020204030204" pitchFamily="34" charset="0"/>
                <a:cs typeface="Times New Roman" panose="02020603050405020304" pitchFamily="18" charset="0"/>
              </a:rPr>
              <a:t>ب-  </a:t>
            </a:r>
            <a:r>
              <a:rPr lang="ar-SA" kern="100" dirty="0">
                <a:latin typeface="Calibri" panose="020F0502020204030204" pitchFamily="34" charset="0"/>
                <a:ea typeface="Calibri" panose="020F0502020204030204" pitchFamily="34" charset="0"/>
                <a:cs typeface="Times New Roman" panose="02020603050405020304" pitchFamily="18" charset="0"/>
              </a:rPr>
              <a:t>انتخاب الذرية</a:t>
            </a:r>
            <a:endParaRPr lang="en-US" sz="1400" kern="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Symbol" panose="05050102010706020507" pitchFamily="18" charset="2"/>
              <a:buChar char=""/>
            </a:pPr>
            <a:r>
              <a:rPr lang="en-US" b="1" kern="100" dirty="0">
                <a:latin typeface="Times New Roman" panose="02020603050405020304" pitchFamily="18" charset="0"/>
                <a:ea typeface="Calibri" panose="020F0502020204030204" pitchFamily="34" charset="0"/>
                <a:cs typeface="Arial" panose="020B0604020202020204" pitchFamily="34" charset="0"/>
              </a:rPr>
              <a:t>S1  progeny</a:t>
            </a:r>
            <a:endParaRPr lang="en-US" sz="1400" kern="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Symbol" panose="05050102010706020507" pitchFamily="18" charset="2"/>
              <a:buChar char=""/>
            </a:pPr>
            <a:r>
              <a:rPr lang="en-US" b="1" kern="100" dirty="0">
                <a:latin typeface="Times New Roman" panose="02020603050405020304" pitchFamily="18" charset="0"/>
                <a:ea typeface="Calibri" panose="020F0502020204030204" pitchFamily="34" charset="0"/>
                <a:cs typeface="Arial" panose="020B0604020202020204" pitchFamily="34" charset="0"/>
              </a:rPr>
              <a:t>TC progeny</a:t>
            </a:r>
            <a:endParaRPr lang="en-US" sz="1400" kern="1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b="1" kern="100" dirty="0">
                <a:latin typeface="Calibri" panose="020F0502020204030204" pitchFamily="34" charset="0"/>
                <a:ea typeface="Calibri" panose="020F0502020204030204" pitchFamily="34" charset="0"/>
                <a:cs typeface="Times New Roman" panose="02020603050405020304" pitchFamily="18" charset="0"/>
              </a:rPr>
              <a:t>ثانيا-</a:t>
            </a:r>
            <a:r>
              <a:rPr lang="en-US" kern="100" dirty="0">
                <a:latin typeface="Times New Roman" panose="02020603050405020304" pitchFamily="18" charset="0"/>
                <a:ea typeface="Calibri" panose="020F0502020204030204" pitchFamily="34" charset="0"/>
                <a:cs typeface="Arial" panose="020B0604020202020204" pitchFamily="34" charset="0"/>
              </a:rPr>
              <a:t>Hybridization   </a:t>
            </a:r>
            <a:r>
              <a:rPr lang="ar-IQ" kern="100" dirty="0">
                <a:latin typeface="Calibri" panose="020F0502020204030204" pitchFamily="34" charset="0"/>
                <a:ea typeface="Calibri" panose="020F0502020204030204" pitchFamily="34" charset="0"/>
                <a:cs typeface="Times New Roman" panose="02020603050405020304" pitchFamily="18" charset="0"/>
              </a:rPr>
              <a:t>  التهجين </a:t>
            </a:r>
            <a:endParaRPr lang="en-US" sz="1400" kern="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Symbol" panose="05050102010706020507" pitchFamily="18" charset="2"/>
              <a:buChar char=""/>
            </a:pPr>
            <a:r>
              <a:rPr lang="en-US" kern="100" dirty="0">
                <a:latin typeface="Times New Roman" panose="02020603050405020304" pitchFamily="18" charset="0"/>
                <a:ea typeface="Calibri" panose="020F0502020204030204" pitchFamily="34" charset="0"/>
                <a:cs typeface="Arial" panose="020B0604020202020204" pitchFamily="34" charset="0"/>
              </a:rPr>
              <a:t>Breeding of hybrids   </a:t>
            </a:r>
            <a:endParaRPr lang="en-US" sz="1400" kern="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Symbol" panose="05050102010706020507" pitchFamily="18" charset="2"/>
              <a:buChar char=""/>
            </a:pPr>
            <a:r>
              <a:rPr lang="en-US" kern="100" dirty="0" err="1">
                <a:latin typeface="Times New Roman" panose="02020603050405020304" pitchFamily="18" charset="0"/>
                <a:ea typeface="Calibri" panose="020F0502020204030204" pitchFamily="34" charset="0"/>
                <a:cs typeface="Arial" panose="020B0604020202020204" pitchFamily="34" charset="0"/>
              </a:rPr>
              <a:t>Recurent</a:t>
            </a:r>
            <a:r>
              <a:rPr lang="en-US" kern="100" dirty="0">
                <a:latin typeface="Times New Roman" panose="02020603050405020304" pitchFamily="18" charset="0"/>
                <a:ea typeface="Calibri" panose="020F0502020204030204" pitchFamily="34" charset="0"/>
                <a:cs typeface="Arial" panose="020B0604020202020204" pitchFamily="34" charset="0"/>
              </a:rPr>
              <a:t> selection      </a:t>
            </a:r>
            <a:endParaRPr lang="en-US" sz="1400" kern="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Symbol" panose="05050102010706020507" pitchFamily="18" charset="2"/>
              <a:buChar char=""/>
            </a:pPr>
            <a:r>
              <a:rPr lang="en-US" kern="100" dirty="0">
                <a:latin typeface="Times New Roman" panose="02020603050405020304" pitchFamily="18" charset="0"/>
                <a:ea typeface="Calibri" panose="020F0502020204030204" pitchFamily="34" charset="0"/>
                <a:cs typeface="Arial" panose="020B0604020202020204" pitchFamily="34" charset="0"/>
              </a:rPr>
              <a:t>Breeding of synthetics</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51465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 </a:t>
            </a:r>
            <a:endParaRPr lang="ar-IQ" dirty="0"/>
          </a:p>
        </p:txBody>
      </p:sp>
      <p:sp>
        <p:nvSpPr>
          <p:cNvPr id="3" name="Content Placeholder 2"/>
          <p:cNvSpPr>
            <a:spLocks noGrp="1"/>
          </p:cNvSpPr>
          <p:nvPr>
            <p:ph idx="1"/>
          </p:nvPr>
        </p:nvSpPr>
        <p:spPr/>
        <p:txBody>
          <a:bodyPr/>
          <a:lstStyle/>
          <a:p>
            <a:pPr algn="r" rtl="1"/>
            <a:r>
              <a:rPr lang="ar-SA" b="1" kern="100" dirty="0">
                <a:latin typeface="Calibri" panose="020F0502020204030204" pitchFamily="34" charset="0"/>
                <a:ea typeface="Calibri" panose="020F0502020204030204" pitchFamily="34" charset="0"/>
                <a:cs typeface="Times New Roman" panose="02020603050405020304" pitchFamily="18" charset="0"/>
              </a:rPr>
              <a:t>طرائق تربية الذرة </a:t>
            </a:r>
            <a:r>
              <a:rPr lang="ar-SA" b="1" kern="100" dirty="0" smtClean="0">
                <a:latin typeface="Calibri" panose="020F0502020204030204" pitchFamily="34" charset="0"/>
                <a:ea typeface="Calibri" panose="020F0502020204030204" pitchFamily="34" charset="0"/>
                <a:cs typeface="Times New Roman" panose="02020603050405020304" pitchFamily="18" charset="0"/>
              </a:rPr>
              <a:t>الصفراء</a:t>
            </a:r>
            <a:r>
              <a:rPr lang="ar-IQ" b="1" kern="100" dirty="0">
                <a:latin typeface="Calibri" panose="020F0502020204030204" pitchFamily="34" charset="0"/>
                <a:ea typeface="Calibri" panose="020F0502020204030204" pitchFamily="34" charset="0"/>
                <a:cs typeface="Times New Roman" panose="02020603050405020304" pitchFamily="18" charset="0"/>
              </a:rPr>
              <a:t> </a:t>
            </a:r>
            <a:r>
              <a:rPr lang="ar-IQ" b="1" kern="100" dirty="0" smtClean="0">
                <a:latin typeface="Calibri" panose="020F0502020204030204" pitchFamily="34" charset="0"/>
                <a:ea typeface="Calibri" panose="020F0502020204030204" pitchFamily="34" charset="0"/>
                <a:cs typeface="Times New Roman" panose="02020603050405020304" pitchFamily="18" charset="0"/>
              </a:rPr>
              <a:t>التقليدية </a:t>
            </a:r>
            <a:r>
              <a:rPr lang="ar-SA" b="1" kern="100" dirty="0" smtClean="0">
                <a:latin typeface="Calibri" panose="020F0502020204030204" pitchFamily="34" charset="0"/>
                <a:ea typeface="Calibri" panose="020F0502020204030204" pitchFamily="34" charset="0"/>
                <a:cs typeface="Times New Roman" panose="02020603050405020304" pitchFamily="18" charset="0"/>
              </a:rPr>
              <a:t> </a:t>
            </a:r>
            <a:r>
              <a:rPr lang="en-US" b="1" kern="100"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kern="100" dirty="0">
              <a:latin typeface="Calibri" panose="020F0502020204030204" pitchFamily="34" charset="0"/>
              <a:ea typeface="Calibri" panose="020F0502020204030204" pitchFamily="34" charset="0"/>
              <a:cs typeface="Arial" panose="020B0604020202020204" pitchFamily="34" charset="0"/>
            </a:endParaRPr>
          </a:p>
          <a:p>
            <a:endParaRPr lang="ar-IQ" dirty="0"/>
          </a:p>
        </p:txBody>
      </p:sp>
      <p:sp>
        <p:nvSpPr>
          <p:cNvPr id="4" name="Text Placeholder 3"/>
          <p:cNvSpPr>
            <a:spLocks noGrp="1"/>
          </p:cNvSpPr>
          <p:nvPr>
            <p:ph type="body" sz="half" idx="2"/>
          </p:nvPr>
        </p:nvSpPr>
        <p:spPr/>
        <p:txBody>
          <a:bodyPr/>
          <a:lstStyle/>
          <a:p>
            <a:endParaRPr lang="ar-IQ" dirty="0"/>
          </a:p>
        </p:txBody>
      </p:sp>
      <p:sp>
        <p:nvSpPr>
          <p:cNvPr id="5" name="Rectangle 4"/>
          <p:cNvSpPr/>
          <p:nvPr/>
        </p:nvSpPr>
        <p:spPr>
          <a:xfrm>
            <a:off x="5183188" y="1628059"/>
            <a:ext cx="6172200" cy="3169970"/>
          </a:xfrm>
          <a:prstGeom prst="rect">
            <a:avLst/>
          </a:prstGeom>
        </p:spPr>
        <p:txBody>
          <a:bodyPr wrap="square">
            <a:spAutoFit/>
          </a:bodyPr>
          <a:lstStyle/>
          <a:p>
            <a:pPr algn="r" rtl="1">
              <a:lnSpc>
                <a:spcPct val="107000"/>
              </a:lnSpc>
              <a:spcAft>
                <a:spcPts val="800"/>
              </a:spcAft>
            </a:pPr>
            <a:r>
              <a:rPr lang="ar-SA" b="1" kern="100" dirty="0" smtClean="0">
                <a:latin typeface="Calibri" panose="020F0502020204030204" pitchFamily="34" charset="0"/>
                <a:ea typeface="Calibri" panose="020F0502020204030204" pitchFamily="34" charset="0"/>
                <a:cs typeface="Times New Roman" panose="02020603050405020304" pitchFamily="18" charset="0"/>
              </a:rPr>
              <a:t>اولا-    </a:t>
            </a:r>
            <a:r>
              <a:rPr lang="en-US" kern="100" dirty="0">
                <a:latin typeface="Times New Roman" panose="02020603050405020304" pitchFamily="18" charset="0"/>
                <a:ea typeface="Calibri" panose="020F0502020204030204" pitchFamily="34" charset="0"/>
                <a:cs typeface="Arial" panose="020B0604020202020204" pitchFamily="34" charset="0"/>
              </a:rPr>
              <a:t>Selection</a:t>
            </a:r>
            <a:r>
              <a:rPr lang="ar-IQ" kern="100" dirty="0">
                <a:latin typeface="Calibri" panose="020F0502020204030204" pitchFamily="34" charset="0"/>
                <a:ea typeface="Calibri" panose="020F0502020204030204" pitchFamily="34" charset="0"/>
                <a:cs typeface="Times New Roman" panose="02020603050405020304" pitchFamily="18" charset="0"/>
              </a:rPr>
              <a:t>    الانتخاب</a:t>
            </a:r>
            <a:endParaRPr lang="en-US" sz="1400" kern="1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b="1" kern="100" dirty="0">
                <a:latin typeface="Calibri" panose="020F0502020204030204" pitchFamily="34" charset="0"/>
                <a:ea typeface="Calibri" panose="020F0502020204030204" pitchFamily="34" charset="0"/>
                <a:cs typeface="Times New Roman" panose="02020603050405020304" pitchFamily="18" charset="0"/>
              </a:rPr>
              <a:t>أ-</a:t>
            </a:r>
            <a:r>
              <a:rPr lang="ar-IQ" kern="100" dirty="0">
                <a:latin typeface="Calibri" panose="020F0502020204030204" pitchFamily="34" charset="0"/>
                <a:ea typeface="Calibri" panose="020F0502020204030204" pitchFamily="34" charset="0"/>
                <a:cs typeface="Times New Roman" panose="02020603050405020304" pitchFamily="18" charset="0"/>
              </a:rPr>
              <a:t>   </a:t>
            </a:r>
            <a:r>
              <a:rPr lang="ar-SA" kern="100" dirty="0">
                <a:latin typeface="Calibri" panose="020F0502020204030204" pitchFamily="34" charset="0"/>
                <a:ea typeface="Calibri" panose="020F0502020204030204" pitchFamily="34" charset="0"/>
                <a:cs typeface="Times New Roman" panose="02020603050405020304" pitchFamily="18" charset="0"/>
              </a:rPr>
              <a:t>الانتخاب الكمي </a:t>
            </a:r>
            <a:r>
              <a:rPr lang="en-US" kern="100" dirty="0">
                <a:latin typeface="Times New Roman" panose="02020603050405020304" pitchFamily="18" charset="0"/>
                <a:ea typeface="Calibri" panose="020F0502020204030204" pitchFamily="34" charset="0"/>
                <a:cs typeface="Arial" panose="020B0604020202020204" pitchFamily="34" charset="0"/>
              </a:rPr>
              <a:t>mass selection</a:t>
            </a:r>
            <a:endParaRPr lang="en-US" sz="1400" kern="1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kern="100" dirty="0">
                <a:latin typeface="Calibri" panose="020F0502020204030204" pitchFamily="34" charset="0"/>
                <a:ea typeface="Calibri" panose="020F0502020204030204" pitchFamily="34" charset="0"/>
                <a:cs typeface="Times New Roman" panose="02020603050405020304" pitchFamily="18" charset="0"/>
              </a:rPr>
              <a:t>ب-  </a:t>
            </a:r>
            <a:r>
              <a:rPr lang="ar-SA" kern="100" dirty="0">
                <a:latin typeface="Calibri" panose="020F0502020204030204" pitchFamily="34" charset="0"/>
                <a:ea typeface="Calibri" panose="020F0502020204030204" pitchFamily="34" charset="0"/>
                <a:cs typeface="Times New Roman" panose="02020603050405020304" pitchFamily="18" charset="0"/>
              </a:rPr>
              <a:t>انتخاب الذرية</a:t>
            </a:r>
            <a:endParaRPr lang="en-US" sz="1400" kern="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Symbol" panose="05050102010706020507" pitchFamily="18" charset="2"/>
              <a:buChar char=""/>
            </a:pPr>
            <a:r>
              <a:rPr lang="en-US" b="1" kern="100" dirty="0">
                <a:latin typeface="Times New Roman" panose="02020603050405020304" pitchFamily="18" charset="0"/>
                <a:ea typeface="Calibri" panose="020F0502020204030204" pitchFamily="34" charset="0"/>
                <a:cs typeface="Arial" panose="020B0604020202020204" pitchFamily="34" charset="0"/>
              </a:rPr>
              <a:t>S1  progeny</a:t>
            </a:r>
            <a:endParaRPr lang="en-US" sz="1400" kern="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Symbol" panose="05050102010706020507" pitchFamily="18" charset="2"/>
              <a:buChar char=""/>
            </a:pPr>
            <a:r>
              <a:rPr lang="en-US" b="1" kern="100" dirty="0">
                <a:latin typeface="Times New Roman" panose="02020603050405020304" pitchFamily="18" charset="0"/>
                <a:ea typeface="Calibri" panose="020F0502020204030204" pitchFamily="34" charset="0"/>
                <a:cs typeface="Arial" panose="020B0604020202020204" pitchFamily="34" charset="0"/>
              </a:rPr>
              <a:t>TC progeny</a:t>
            </a:r>
            <a:endParaRPr lang="en-US" sz="1400" kern="1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b="1" kern="100" dirty="0">
                <a:latin typeface="Calibri" panose="020F0502020204030204" pitchFamily="34" charset="0"/>
                <a:ea typeface="Calibri" panose="020F0502020204030204" pitchFamily="34" charset="0"/>
                <a:cs typeface="Times New Roman" panose="02020603050405020304" pitchFamily="18" charset="0"/>
              </a:rPr>
              <a:t>ثانيا-</a:t>
            </a:r>
            <a:r>
              <a:rPr lang="en-US" kern="100" dirty="0">
                <a:latin typeface="Times New Roman" panose="02020603050405020304" pitchFamily="18" charset="0"/>
                <a:ea typeface="Calibri" panose="020F0502020204030204" pitchFamily="34" charset="0"/>
                <a:cs typeface="Arial" panose="020B0604020202020204" pitchFamily="34" charset="0"/>
              </a:rPr>
              <a:t>Hybridization   </a:t>
            </a:r>
            <a:r>
              <a:rPr lang="ar-IQ" kern="100" dirty="0">
                <a:latin typeface="Calibri" panose="020F0502020204030204" pitchFamily="34" charset="0"/>
                <a:ea typeface="Calibri" panose="020F0502020204030204" pitchFamily="34" charset="0"/>
                <a:cs typeface="Times New Roman" panose="02020603050405020304" pitchFamily="18" charset="0"/>
              </a:rPr>
              <a:t>  التهجين </a:t>
            </a:r>
            <a:endParaRPr lang="en-US" sz="1400" kern="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Symbol" panose="05050102010706020507" pitchFamily="18" charset="2"/>
              <a:buChar char=""/>
            </a:pPr>
            <a:r>
              <a:rPr lang="en-US" kern="100" dirty="0">
                <a:latin typeface="Times New Roman" panose="02020603050405020304" pitchFamily="18" charset="0"/>
                <a:ea typeface="Calibri" panose="020F0502020204030204" pitchFamily="34" charset="0"/>
                <a:cs typeface="Arial" panose="020B0604020202020204" pitchFamily="34" charset="0"/>
              </a:rPr>
              <a:t>Breeding of hybrids   </a:t>
            </a:r>
            <a:endParaRPr lang="en-US" sz="1400" kern="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Symbol" panose="05050102010706020507" pitchFamily="18" charset="2"/>
              <a:buChar char=""/>
            </a:pPr>
            <a:r>
              <a:rPr lang="en-US" kern="100" dirty="0" err="1">
                <a:latin typeface="Times New Roman" panose="02020603050405020304" pitchFamily="18" charset="0"/>
                <a:ea typeface="Calibri" panose="020F0502020204030204" pitchFamily="34" charset="0"/>
                <a:cs typeface="Arial" panose="020B0604020202020204" pitchFamily="34" charset="0"/>
              </a:rPr>
              <a:t>Recurent</a:t>
            </a:r>
            <a:r>
              <a:rPr lang="en-US" kern="100" dirty="0">
                <a:latin typeface="Times New Roman" panose="02020603050405020304" pitchFamily="18" charset="0"/>
                <a:ea typeface="Calibri" panose="020F0502020204030204" pitchFamily="34" charset="0"/>
                <a:cs typeface="Arial" panose="020B0604020202020204" pitchFamily="34" charset="0"/>
              </a:rPr>
              <a:t> selection      </a:t>
            </a:r>
            <a:endParaRPr lang="en-US" sz="1400" kern="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Symbol" panose="05050102010706020507" pitchFamily="18" charset="2"/>
              <a:buChar char=""/>
            </a:pPr>
            <a:r>
              <a:rPr lang="en-US" kern="100" dirty="0">
                <a:latin typeface="Times New Roman" panose="02020603050405020304" pitchFamily="18" charset="0"/>
                <a:ea typeface="Calibri" panose="020F0502020204030204" pitchFamily="34" charset="0"/>
                <a:cs typeface="Arial" panose="020B0604020202020204" pitchFamily="34" charset="0"/>
              </a:rPr>
              <a:t>Breeding of synthetics</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descr="22447294_2029689257263816_1196385054_n.jpg"/>
          <p:cNvPicPr>
            <a:picLocks noChangeAspect="1"/>
          </p:cNvPicPr>
          <p:nvPr/>
        </p:nvPicPr>
        <p:blipFill>
          <a:blip r:embed="rId2"/>
          <a:stretch>
            <a:fillRect/>
          </a:stretch>
        </p:blipFill>
        <p:spPr>
          <a:xfrm>
            <a:off x="839788" y="2057400"/>
            <a:ext cx="3932237" cy="3803650"/>
          </a:xfrm>
          <a:prstGeom prst="rect">
            <a:avLst/>
          </a:prstGeom>
        </p:spPr>
      </p:pic>
    </p:spTree>
    <p:extLst>
      <p:ext uri="{BB962C8B-B14F-4D97-AF65-F5344CB8AC3E}">
        <p14:creationId xmlns:p14="http://schemas.microsoft.com/office/powerpoint/2010/main" val="1948526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dirty="0" smtClean="0"/>
              <a:t>طرائق التربية الحديثة :</a:t>
            </a:r>
            <a:endParaRPr lang="ar-IQ" dirty="0"/>
          </a:p>
        </p:txBody>
      </p:sp>
      <p:sp>
        <p:nvSpPr>
          <p:cNvPr id="3" name="Content Placeholder 2"/>
          <p:cNvSpPr>
            <a:spLocks noGrp="1"/>
          </p:cNvSpPr>
          <p:nvPr>
            <p:ph idx="1"/>
          </p:nvPr>
        </p:nvSpPr>
        <p:spPr/>
        <p:txBody>
          <a:bodyPr>
            <a:normAutofit fontScale="92500" lnSpcReduction="10000"/>
          </a:bodyPr>
          <a:lstStyle/>
          <a:p>
            <a:pPr marL="0" indent="0" algn="r" rtl="1">
              <a:buNone/>
            </a:pPr>
            <a:r>
              <a:rPr lang="en-US" b="1" dirty="0" smtClean="0">
                <a:cs typeface="+mj-cs"/>
              </a:rPr>
              <a:t> </a:t>
            </a:r>
            <a:r>
              <a:rPr lang="ar-IQ" b="1" dirty="0" smtClean="0">
                <a:cs typeface="+mj-cs"/>
              </a:rPr>
              <a:t> طريقة انتخاب الجينوم </a:t>
            </a:r>
            <a:r>
              <a:rPr lang="en-US" b="1" dirty="0" smtClean="0">
                <a:cs typeface="+mj-cs"/>
              </a:rPr>
              <a:t>genomic selection</a:t>
            </a:r>
          </a:p>
          <a:p>
            <a:pPr marL="0" indent="0" algn="r" rtl="1">
              <a:buNone/>
            </a:pPr>
            <a:r>
              <a:rPr lang="ar-IQ" b="1" dirty="0" smtClean="0">
                <a:cs typeface="+mj-cs"/>
              </a:rPr>
              <a:t>الانتخاب </a:t>
            </a:r>
            <a:r>
              <a:rPr lang="ar-IQ" b="1" dirty="0">
                <a:cs typeface="+mj-cs"/>
              </a:rPr>
              <a:t>بالاعتماد على المعلمات الجزبئية </a:t>
            </a:r>
            <a:r>
              <a:rPr lang="en-US" b="1" dirty="0">
                <a:cs typeface="+mj-cs"/>
              </a:rPr>
              <a:t>Marker assisted selection</a:t>
            </a:r>
            <a:r>
              <a:rPr lang="ar-IQ" b="1" dirty="0">
                <a:cs typeface="+mj-cs"/>
              </a:rPr>
              <a:t> </a:t>
            </a:r>
            <a:r>
              <a:rPr lang="ar-IQ" b="1" dirty="0" smtClean="0">
                <a:cs typeface="+mj-cs"/>
              </a:rPr>
              <a:t>وتشمل </a:t>
            </a:r>
          </a:p>
          <a:p>
            <a:pPr marL="0" indent="0" algn="r" rtl="1">
              <a:buNone/>
            </a:pPr>
            <a:r>
              <a:rPr lang="en-US" b="1" dirty="0" smtClean="0">
                <a:cs typeface="+mj-cs"/>
              </a:rPr>
              <a:t>RFLEP</a:t>
            </a:r>
            <a:r>
              <a:rPr lang="ar-IQ" b="1" dirty="0" smtClean="0">
                <a:cs typeface="+mj-cs"/>
              </a:rPr>
              <a:t>  </a:t>
            </a:r>
            <a:r>
              <a:rPr lang="en-US" b="1" dirty="0" smtClean="0">
                <a:cs typeface="+mj-cs"/>
              </a:rPr>
              <a:t>RAPD,</a:t>
            </a:r>
            <a:r>
              <a:rPr lang="ar-IQ" b="1" dirty="0" smtClean="0">
                <a:cs typeface="+mj-cs"/>
              </a:rPr>
              <a:t> </a:t>
            </a:r>
            <a:r>
              <a:rPr lang="en-US" b="1" dirty="0" smtClean="0">
                <a:cs typeface="+mj-cs"/>
              </a:rPr>
              <a:t>AFLP,</a:t>
            </a:r>
            <a:r>
              <a:rPr lang="ar-IQ" b="1" dirty="0" smtClean="0">
                <a:cs typeface="+mj-cs"/>
              </a:rPr>
              <a:t> </a:t>
            </a:r>
            <a:r>
              <a:rPr lang="en-US" b="1" dirty="0" smtClean="0">
                <a:cs typeface="+mj-cs"/>
              </a:rPr>
              <a:t>,</a:t>
            </a:r>
            <a:r>
              <a:rPr lang="ar-IQ" b="1" dirty="0" smtClean="0">
                <a:cs typeface="+mj-cs"/>
              </a:rPr>
              <a:t> </a:t>
            </a:r>
            <a:r>
              <a:rPr lang="en-US" b="1" dirty="0" smtClean="0">
                <a:cs typeface="+mj-cs"/>
              </a:rPr>
              <a:t>SSR</a:t>
            </a:r>
            <a:r>
              <a:rPr lang="ar-IQ" b="1" dirty="0" smtClean="0">
                <a:cs typeface="+mj-cs"/>
              </a:rPr>
              <a:t> </a:t>
            </a:r>
            <a:r>
              <a:rPr lang="en-US" b="1" dirty="0" smtClean="0">
                <a:cs typeface="+mj-cs"/>
              </a:rPr>
              <a:t>,</a:t>
            </a:r>
            <a:r>
              <a:rPr lang="ar-IQ" b="1" dirty="0">
                <a:cs typeface="+mj-cs"/>
              </a:rPr>
              <a:t> </a:t>
            </a:r>
            <a:r>
              <a:rPr lang="en-US" b="1" dirty="0" smtClean="0">
                <a:cs typeface="+mj-cs"/>
              </a:rPr>
              <a:t>SNP</a:t>
            </a:r>
            <a:endParaRPr lang="ar-IQ" b="1" dirty="0" smtClean="0">
              <a:cs typeface="+mj-cs"/>
            </a:endParaRPr>
          </a:p>
          <a:p>
            <a:pPr marL="0" indent="0" algn="r" rtl="1">
              <a:buNone/>
            </a:pPr>
            <a:endParaRPr lang="ar-IQ" b="1" dirty="0" smtClean="0">
              <a:cs typeface="+mj-cs"/>
            </a:endParaRPr>
          </a:p>
          <a:p>
            <a:pPr algn="r" rtl="1"/>
            <a:r>
              <a:rPr lang="ar-IQ" b="1" dirty="0" smtClean="0">
                <a:cs typeface="+mj-cs"/>
              </a:rPr>
              <a:t>طريقة </a:t>
            </a:r>
            <a:r>
              <a:rPr lang="en-US" b="1" dirty="0" smtClean="0">
                <a:cs typeface="+mj-cs"/>
              </a:rPr>
              <a:t>HTP) </a:t>
            </a:r>
            <a:r>
              <a:rPr lang="en-US" b="1" dirty="0" err="1" smtClean="0">
                <a:cs typeface="+mj-cs"/>
              </a:rPr>
              <a:t>Hight</a:t>
            </a:r>
            <a:r>
              <a:rPr lang="en-US" b="1" dirty="0" smtClean="0">
                <a:cs typeface="+mj-cs"/>
              </a:rPr>
              <a:t> </a:t>
            </a:r>
            <a:r>
              <a:rPr lang="en-US" b="1" dirty="0" err="1" smtClean="0">
                <a:cs typeface="+mj-cs"/>
              </a:rPr>
              <a:t>throught</a:t>
            </a:r>
            <a:r>
              <a:rPr lang="en-US" b="1" dirty="0" smtClean="0">
                <a:cs typeface="+mj-cs"/>
              </a:rPr>
              <a:t> </a:t>
            </a:r>
            <a:r>
              <a:rPr lang="en-US" b="1" dirty="0" err="1" smtClean="0">
                <a:cs typeface="+mj-cs"/>
              </a:rPr>
              <a:t>phenotying</a:t>
            </a:r>
            <a:r>
              <a:rPr lang="en-US" b="1" dirty="0" smtClean="0">
                <a:cs typeface="+mj-cs"/>
              </a:rPr>
              <a:t> </a:t>
            </a:r>
            <a:r>
              <a:rPr lang="ar-IQ" b="1" dirty="0" smtClean="0">
                <a:cs typeface="+mj-cs"/>
              </a:rPr>
              <a:t>)</a:t>
            </a:r>
          </a:p>
          <a:p>
            <a:pPr algn="r" rtl="1"/>
            <a:r>
              <a:rPr lang="en-US" b="1" dirty="0" smtClean="0">
                <a:cs typeface="+mj-cs"/>
              </a:rPr>
              <a:t>a-visible light imaging </a:t>
            </a:r>
            <a:endParaRPr lang="ar-IQ" b="1" dirty="0" smtClean="0">
              <a:cs typeface="+mj-cs"/>
            </a:endParaRPr>
          </a:p>
          <a:p>
            <a:pPr algn="r" rtl="1"/>
            <a:r>
              <a:rPr lang="en-US" b="1" dirty="0" smtClean="0">
                <a:cs typeface="+mj-cs"/>
              </a:rPr>
              <a:t>b-</a:t>
            </a:r>
            <a:r>
              <a:rPr lang="en-US" b="1" dirty="0" err="1" smtClean="0">
                <a:cs typeface="+mj-cs"/>
              </a:rPr>
              <a:t>Fluoresence</a:t>
            </a:r>
            <a:r>
              <a:rPr lang="en-US" b="1" dirty="0" smtClean="0">
                <a:cs typeface="+mj-cs"/>
              </a:rPr>
              <a:t> imaging </a:t>
            </a:r>
          </a:p>
          <a:p>
            <a:pPr algn="r" rtl="1"/>
            <a:r>
              <a:rPr lang="en-US" b="1" dirty="0" smtClean="0">
                <a:cs typeface="+mj-cs"/>
              </a:rPr>
              <a:t>C- thermal imaging  </a:t>
            </a:r>
            <a:endParaRPr lang="ar-IQ" b="1" dirty="0" smtClean="0">
              <a:cs typeface="+mj-cs"/>
            </a:endParaRPr>
          </a:p>
          <a:p>
            <a:pPr algn="r" rtl="1"/>
            <a:r>
              <a:rPr lang="en-US" b="1" dirty="0" err="1" smtClean="0">
                <a:cs typeface="+mj-cs"/>
              </a:rPr>
              <a:t>Clusterred</a:t>
            </a:r>
            <a:r>
              <a:rPr lang="en-US" b="1" dirty="0" smtClean="0">
                <a:cs typeface="+mj-cs"/>
              </a:rPr>
              <a:t> Regularly </a:t>
            </a:r>
            <a:r>
              <a:rPr lang="en-US" b="1" dirty="0" err="1" smtClean="0">
                <a:cs typeface="+mj-cs"/>
              </a:rPr>
              <a:t>Interspcel</a:t>
            </a:r>
            <a:r>
              <a:rPr lang="en-US" b="1" dirty="0" smtClean="0">
                <a:cs typeface="+mj-cs"/>
              </a:rPr>
              <a:t> Short Palindromic Repeats (CRISPR-CAS9)  </a:t>
            </a:r>
          </a:p>
          <a:p>
            <a:pPr algn="r" rtl="1"/>
            <a:endParaRPr lang="ar-IQ" b="1" dirty="0">
              <a:cs typeface="+mj-cs"/>
            </a:endParaRPr>
          </a:p>
        </p:txBody>
      </p:sp>
    </p:spTree>
    <p:extLst>
      <p:ext uri="{BB962C8B-B14F-4D97-AF65-F5344CB8AC3E}">
        <p14:creationId xmlns:p14="http://schemas.microsoft.com/office/powerpoint/2010/main" val="1533741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اهم الفروق بين طرائق التربية التقليدية والحديثة </a:t>
            </a:r>
            <a:endParaRPr lang="ar-IQ" dirty="0"/>
          </a:p>
        </p:txBody>
      </p:sp>
      <p:sp>
        <p:nvSpPr>
          <p:cNvPr id="3" name="Content Placeholder 2"/>
          <p:cNvSpPr>
            <a:spLocks noGrp="1"/>
          </p:cNvSpPr>
          <p:nvPr>
            <p:ph sz="half" idx="1"/>
          </p:nvPr>
        </p:nvSpPr>
        <p:spPr/>
        <p:txBody>
          <a:bodyPr>
            <a:normAutofit fontScale="55000" lnSpcReduction="20000"/>
          </a:bodyPr>
          <a:lstStyle/>
          <a:p>
            <a:pPr algn="ctr" rtl="1"/>
            <a:r>
              <a:rPr lang="ar-IQ" sz="4400" b="1" dirty="0">
                <a:solidFill>
                  <a:schemeClr val="accent1">
                    <a:lumMod val="60000"/>
                    <a:lumOff val="40000"/>
                  </a:schemeClr>
                </a:solidFill>
              </a:rPr>
              <a:t>طرائق </a:t>
            </a:r>
            <a:r>
              <a:rPr lang="ar-IQ" sz="4400" b="1" dirty="0" smtClean="0">
                <a:solidFill>
                  <a:schemeClr val="accent1">
                    <a:lumMod val="60000"/>
                    <a:lumOff val="40000"/>
                  </a:schemeClr>
                </a:solidFill>
              </a:rPr>
              <a:t>التربية الحديثة</a:t>
            </a:r>
          </a:p>
          <a:p>
            <a:pPr marL="457200" indent="-457200" algn="r" rtl="1">
              <a:lnSpc>
                <a:spcPct val="120000"/>
              </a:lnSpc>
              <a:buFont typeface="+mj-lt"/>
              <a:buAutoNum type="arabicPeriod"/>
            </a:pPr>
            <a:r>
              <a:rPr lang="ar-IQ" sz="2900" b="1" dirty="0" smtClean="0">
                <a:solidFill>
                  <a:schemeClr val="tx2">
                    <a:lumMod val="90000"/>
                    <a:lumOff val="10000"/>
                  </a:schemeClr>
                </a:solidFill>
              </a:rPr>
              <a:t>ممكن تحديد  خط الجينات النقي  بدقة عالية و</a:t>
            </a:r>
          </a:p>
          <a:p>
            <a:pPr marL="457200" indent="-457200" algn="r" rtl="1">
              <a:lnSpc>
                <a:spcPct val="120000"/>
              </a:lnSpc>
              <a:buFont typeface="+mj-lt"/>
              <a:buAutoNum type="arabicPeriod"/>
            </a:pPr>
            <a:r>
              <a:rPr lang="ar-IQ" sz="2900" b="1" dirty="0" smtClean="0">
                <a:solidFill>
                  <a:schemeClr val="tx2">
                    <a:lumMod val="90000"/>
                    <a:lumOff val="10000"/>
                  </a:schemeClr>
                </a:solidFill>
              </a:rPr>
              <a:t>ذلك بالاعتماد على  التركيب  </a:t>
            </a:r>
            <a:r>
              <a:rPr lang="ar-IQ" sz="2900" b="1" dirty="0">
                <a:solidFill>
                  <a:schemeClr val="tx2">
                    <a:lumMod val="90000"/>
                    <a:lumOff val="10000"/>
                  </a:schemeClr>
                </a:solidFill>
              </a:rPr>
              <a:t>الوراثي في هذه الطريقة </a:t>
            </a:r>
            <a:r>
              <a:rPr lang="ar-IQ" sz="2900" b="1" dirty="0" smtClean="0">
                <a:solidFill>
                  <a:schemeClr val="tx2">
                    <a:lumMod val="90000"/>
                    <a:lumOff val="10000"/>
                  </a:schemeClr>
                </a:solidFill>
              </a:rPr>
              <a:t> </a:t>
            </a:r>
          </a:p>
          <a:p>
            <a:pPr marL="457200" indent="-457200" algn="r" rtl="1">
              <a:lnSpc>
                <a:spcPct val="120000"/>
              </a:lnSpc>
              <a:buFont typeface="+mj-lt"/>
              <a:buAutoNum type="arabicPeriod"/>
            </a:pPr>
            <a:r>
              <a:rPr lang="ar-IQ" sz="2900" b="1" dirty="0" smtClean="0">
                <a:solidFill>
                  <a:schemeClr val="tx2">
                    <a:lumMod val="90000"/>
                    <a:lumOff val="10000"/>
                  </a:schemeClr>
                </a:solidFill>
              </a:rPr>
              <a:t>يستغرق اطلاق صنف جديد وقتا اقل  نسبيا من الطريقة التقليدية </a:t>
            </a:r>
          </a:p>
          <a:p>
            <a:pPr marL="457200" indent="-457200" algn="r" rtl="1">
              <a:lnSpc>
                <a:spcPct val="120000"/>
              </a:lnSpc>
              <a:buFont typeface="+mj-lt"/>
              <a:buAutoNum type="arabicPeriod"/>
            </a:pPr>
            <a:r>
              <a:rPr lang="ar-IQ" sz="2900" b="1" dirty="0" smtClean="0">
                <a:solidFill>
                  <a:schemeClr val="tx2">
                    <a:lumMod val="90000"/>
                    <a:lumOff val="10000"/>
                  </a:schemeClr>
                </a:solidFill>
              </a:rPr>
              <a:t>كل الطرائق  المستخدمة  في هذه  الطريقة تؤدي ال</a:t>
            </a:r>
            <a:r>
              <a:rPr lang="ar-IQ" sz="2900" b="1" dirty="0">
                <a:solidFill>
                  <a:schemeClr val="tx2">
                    <a:lumMod val="90000"/>
                    <a:lumOff val="10000"/>
                  </a:schemeClr>
                </a:solidFill>
              </a:rPr>
              <a:t> التحسين الوراثي </a:t>
            </a:r>
            <a:r>
              <a:rPr lang="ar-IQ" sz="2900" b="1" dirty="0" smtClean="0">
                <a:solidFill>
                  <a:schemeClr val="tx2">
                    <a:lumMod val="90000"/>
                    <a:lumOff val="10000"/>
                  </a:schemeClr>
                </a:solidFill>
              </a:rPr>
              <a:t>.</a:t>
            </a:r>
          </a:p>
          <a:p>
            <a:pPr marL="457200" indent="-457200" algn="r" rtl="1">
              <a:lnSpc>
                <a:spcPct val="120000"/>
              </a:lnSpc>
              <a:buFont typeface="+mj-lt"/>
              <a:buAutoNum type="arabicPeriod"/>
            </a:pPr>
            <a:r>
              <a:rPr lang="ar-IQ" sz="2900" b="1" dirty="0" smtClean="0">
                <a:solidFill>
                  <a:schemeClr val="tx2">
                    <a:lumMod val="90000"/>
                    <a:lumOff val="10000"/>
                  </a:schemeClr>
                </a:solidFill>
              </a:rPr>
              <a:t>اكثركفاءة  واكثر دقة لانها تستند  على النتائج العلمية  الدقيقة </a:t>
            </a:r>
          </a:p>
          <a:p>
            <a:pPr marL="457200" indent="-457200" algn="r" rtl="1">
              <a:lnSpc>
                <a:spcPct val="120000"/>
              </a:lnSpc>
              <a:buFont typeface="+mj-lt"/>
              <a:buAutoNum type="arabicPeriod"/>
            </a:pPr>
            <a:r>
              <a:rPr lang="ar-IQ" sz="2900" b="1" dirty="0" smtClean="0">
                <a:solidFill>
                  <a:schemeClr val="tx2">
                    <a:lumMod val="90000"/>
                    <a:lumOff val="10000"/>
                  </a:schemeClr>
                </a:solidFill>
              </a:rPr>
              <a:t>ينبغي امتلاك  </a:t>
            </a:r>
            <a:r>
              <a:rPr lang="ar-IQ" sz="2900" b="1" dirty="0" smtClean="0">
                <a:solidFill>
                  <a:schemeClr val="tx2">
                    <a:lumMod val="90000"/>
                    <a:lumOff val="10000"/>
                  </a:schemeClr>
                </a:solidFill>
              </a:rPr>
              <a:t>المربي في هذه الطريقة </a:t>
            </a:r>
            <a:r>
              <a:rPr lang="ar-IQ" sz="2900" b="1" dirty="0" smtClean="0">
                <a:solidFill>
                  <a:schemeClr val="tx2">
                    <a:lumMod val="90000"/>
                    <a:lumOff val="10000"/>
                  </a:schemeClr>
                </a:solidFill>
              </a:rPr>
              <a:t> معرفة بالتقانات الحديثة فضلا عن معلومات عن علم الوراثة اكثر تفصيلا  </a:t>
            </a:r>
          </a:p>
          <a:p>
            <a:pPr marL="457200" indent="-457200" algn="r" rtl="1">
              <a:lnSpc>
                <a:spcPct val="120000"/>
              </a:lnSpc>
              <a:buFont typeface="+mj-lt"/>
              <a:buAutoNum type="arabicPeriod"/>
            </a:pPr>
            <a:r>
              <a:rPr lang="ar-IQ" sz="2900" b="1" dirty="0" smtClean="0">
                <a:solidFill>
                  <a:schemeClr val="tx2">
                    <a:lumMod val="90000"/>
                    <a:lumOff val="10000"/>
                  </a:schemeClr>
                </a:solidFill>
              </a:rPr>
              <a:t>باهضة الثمن  وتتطلب ادوات وتقانات متوفرة ومختبرات  </a:t>
            </a:r>
            <a:endParaRPr lang="ar-IQ" sz="2900" b="1" dirty="0" smtClean="0">
              <a:solidFill>
                <a:schemeClr val="tx2">
                  <a:lumMod val="90000"/>
                  <a:lumOff val="10000"/>
                </a:schemeClr>
              </a:solidFill>
            </a:endParaRPr>
          </a:p>
          <a:p>
            <a:pPr algn="ctr" rtl="1"/>
            <a:endParaRPr lang="ar-IQ" sz="2400" b="1" dirty="0" smtClean="0">
              <a:solidFill>
                <a:schemeClr val="accent1">
                  <a:lumMod val="60000"/>
                  <a:lumOff val="40000"/>
                </a:schemeClr>
              </a:solidFill>
            </a:endParaRPr>
          </a:p>
        </p:txBody>
      </p:sp>
      <p:sp>
        <p:nvSpPr>
          <p:cNvPr id="4" name="Content Placeholder 3"/>
          <p:cNvSpPr>
            <a:spLocks noGrp="1"/>
          </p:cNvSpPr>
          <p:nvPr>
            <p:ph sz="half" idx="2"/>
          </p:nvPr>
        </p:nvSpPr>
        <p:spPr/>
        <p:txBody>
          <a:bodyPr>
            <a:normAutofit fontScale="55000" lnSpcReduction="20000"/>
          </a:bodyPr>
          <a:lstStyle/>
          <a:p>
            <a:pPr algn="ctr" rtl="1"/>
            <a:r>
              <a:rPr lang="ar-IQ" sz="4400" b="1" dirty="0" smtClean="0">
                <a:solidFill>
                  <a:schemeClr val="accent1">
                    <a:lumMod val="60000"/>
                    <a:lumOff val="40000"/>
                  </a:schemeClr>
                </a:solidFill>
              </a:rPr>
              <a:t>طرائق التربية التقليدية </a:t>
            </a:r>
          </a:p>
          <a:p>
            <a:pPr marL="514350" indent="-514350" algn="r" rtl="1">
              <a:lnSpc>
                <a:spcPct val="120000"/>
              </a:lnSpc>
              <a:buFont typeface="+mj-lt"/>
              <a:buAutoNum type="arabicPeriod"/>
            </a:pPr>
            <a:r>
              <a:rPr lang="ar-IQ" sz="3200" b="1" dirty="0" smtClean="0">
                <a:solidFill>
                  <a:schemeClr val="tx2">
                    <a:lumMod val="90000"/>
                    <a:lumOff val="10000"/>
                  </a:schemeClr>
                </a:solidFill>
              </a:rPr>
              <a:t>تعتمد على التركيب المظهري ولا يمكن ان تحدد الخطوط النقية للجينات </a:t>
            </a:r>
          </a:p>
          <a:p>
            <a:pPr marL="514350" indent="-514350" algn="r" rtl="1">
              <a:lnSpc>
                <a:spcPct val="120000"/>
              </a:lnSpc>
              <a:buFont typeface="+mj-lt"/>
              <a:buAutoNum type="arabicPeriod"/>
            </a:pPr>
            <a:r>
              <a:rPr lang="ar-IQ" sz="3200" b="1" dirty="0" smtClean="0">
                <a:solidFill>
                  <a:schemeClr val="tx2">
                    <a:lumMod val="90000"/>
                    <a:lumOff val="10000"/>
                  </a:schemeClr>
                </a:solidFill>
              </a:rPr>
              <a:t>تحتاج الى وقت طويل لاطلاق صنف </a:t>
            </a:r>
          </a:p>
          <a:p>
            <a:pPr marL="514350" indent="-514350" algn="r" rtl="1">
              <a:lnSpc>
                <a:spcPct val="120000"/>
              </a:lnSpc>
              <a:buFont typeface="+mj-lt"/>
              <a:buAutoNum type="arabicPeriod"/>
            </a:pPr>
            <a:r>
              <a:rPr lang="ar-IQ" sz="3200" b="1" dirty="0" smtClean="0">
                <a:solidFill>
                  <a:schemeClr val="tx2">
                    <a:lumMod val="90000"/>
                    <a:lumOff val="10000"/>
                  </a:schemeClr>
                </a:solidFill>
              </a:rPr>
              <a:t>التغاير في التربية التقليدية يخلق من التهجين </a:t>
            </a:r>
          </a:p>
          <a:p>
            <a:pPr marL="514350" indent="-514350" algn="r" rtl="1">
              <a:lnSpc>
                <a:spcPct val="120000"/>
              </a:lnSpc>
              <a:buFont typeface="+mj-lt"/>
              <a:buAutoNum type="arabicPeriod"/>
            </a:pPr>
            <a:r>
              <a:rPr lang="ar-IQ" sz="3200" b="1" dirty="0" smtClean="0">
                <a:solidFill>
                  <a:schemeClr val="tx2">
                    <a:lumMod val="90000"/>
                    <a:lumOff val="10000"/>
                  </a:schemeClr>
                </a:solidFill>
              </a:rPr>
              <a:t>في هذه الطريقة يمكن الانتخاب للجينات السائدة اما المتنحية تحتاج الى برامج طويلة الامد  </a:t>
            </a:r>
          </a:p>
          <a:p>
            <a:pPr marL="514350" indent="-514350" algn="r" rtl="1">
              <a:lnSpc>
                <a:spcPct val="120000"/>
              </a:lnSpc>
              <a:buFont typeface="+mj-lt"/>
              <a:buAutoNum type="arabicPeriod"/>
            </a:pPr>
            <a:r>
              <a:rPr lang="ar-IQ" sz="3200" b="1" dirty="0" smtClean="0">
                <a:solidFill>
                  <a:schemeClr val="tx2">
                    <a:lumMod val="90000"/>
                    <a:lumOff val="10000"/>
                  </a:schemeClr>
                </a:solidFill>
              </a:rPr>
              <a:t>هي اقل فاعلية لانها تعتمد بشكل كبير على المهارات الذاتية والفنية  للمربي والتحليل الذاتي ممايجعل النتائج اقل موثوقية </a:t>
            </a:r>
          </a:p>
          <a:p>
            <a:pPr marL="514350" indent="-514350" algn="r" rtl="1">
              <a:lnSpc>
                <a:spcPct val="120000"/>
              </a:lnSpc>
              <a:buFont typeface="+mj-lt"/>
              <a:buAutoNum type="arabicPeriod"/>
            </a:pPr>
            <a:r>
              <a:rPr lang="ar-IQ" sz="3200" b="1" dirty="0" smtClean="0">
                <a:solidFill>
                  <a:schemeClr val="tx2">
                    <a:lumMod val="90000"/>
                    <a:lumOff val="10000"/>
                  </a:schemeClr>
                </a:solidFill>
              </a:rPr>
              <a:t>تتطلب مهارات تقنية ومعرفة علمية بالوراثة بدرجة اقل من الحديثة </a:t>
            </a:r>
          </a:p>
          <a:p>
            <a:pPr marL="514350" indent="-514350" algn="r" rtl="1">
              <a:lnSpc>
                <a:spcPct val="120000"/>
              </a:lnSpc>
              <a:buFont typeface="+mj-lt"/>
              <a:buAutoNum type="arabicPeriod"/>
            </a:pPr>
            <a:r>
              <a:rPr lang="ar-IQ" sz="3200" b="1" dirty="0" smtClean="0">
                <a:solidFill>
                  <a:schemeClr val="tx2">
                    <a:lumMod val="90000"/>
                    <a:lumOff val="10000"/>
                  </a:schemeClr>
                </a:solidFill>
              </a:rPr>
              <a:t>تكلفتها قليلة وممكن انجازها بطرق بسيطة </a:t>
            </a:r>
            <a:endParaRPr lang="ar-IQ" sz="3200" b="1" dirty="0">
              <a:solidFill>
                <a:schemeClr val="tx2">
                  <a:lumMod val="90000"/>
                  <a:lumOff val="10000"/>
                </a:schemeClr>
              </a:solidFill>
            </a:endParaRPr>
          </a:p>
        </p:txBody>
      </p:sp>
    </p:spTree>
    <p:extLst>
      <p:ext uri="{BB962C8B-B14F-4D97-AF65-F5344CB8AC3E}">
        <p14:creationId xmlns:p14="http://schemas.microsoft.com/office/powerpoint/2010/main" val="3751336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الاهداف والمعوقات للطريقة التقليدية والطريقة الحديثة </a:t>
            </a:r>
            <a:endParaRPr lang="ar-IQ" dirty="0"/>
          </a:p>
        </p:txBody>
      </p:sp>
      <p:sp>
        <p:nvSpPr>
          <p:cNvPr id="3" name="Text Placeholder 2"/>
          <p:cNvSpPr>
            <a:spLocks noGrp="1"/>
          </p:cNvSpPr>
          <p:nvPr>
            <p:ph type="body" idx="1"/>
          </p:nvPr>
        </p:nvSpPr>
        <p:spPr/>
        <p:txBody>
          <a:bodyPr/>
          <a:lstStyle/>
          <a:p>
            <a:r>
              <a:rPr lang="ar-IQ" dirty="0" smtClean="0"/>
              <a:t>الطريقة الحديثة </a:t>
            </a:r>
            <a:endParaRPr lang="ar-IQ" dirty="0"/>
          </a:p>
        </p:txBody>
      </p:sp>
      <p:sp>
        <p:nvSpPr>
          <p:cNvPr id="4" name="Content Placeholder 3"/>
          <p:cNvSpPr>
            <a:spLocks noGrp="1"/>
          </p:cNvSpPr>
          <p:nvPr>
            <p:ph sz="half" idx="2"/>
          </p:nvPr>
        </p:nvSpPr>
        <p:spPr>
          <a:xfrm>
            <a:off x="839788" y="2505074"/>
            <a:ext cx="5157787" cy="4011635"/>
          </a:xfrm>
        </p:spPr>
        <p:txBody>
          <a:bodyPr>
            <a:normAutofit fontScale="25000" lnSpcReduction="20000"/>
          </a:bodyPr>
          <a:lstStyle/>
          <a:p>
            <a:pPr algn="r" rtl="1"/>
            <a:r>
              <a:rPr lang="en-US" sz="6400" b="1" dirty="0">
                <a:solidFill>
                  <a:srgbClr val="FF0000"/>
                </a:solidFill>
              </a:rPr>
              <a:t> </a:t>
            </a:r>
            <a:r>
              <a:rPr lang="en-US" sz="6400" b="1" dirty="0" smtClean="0">
                <a:solidFill>
                  <a:srgbClr val="FF0000"/>
                </a:solidFill>
              </a:rPr>
              <a:t>  </a:t>
            </a:r>
            <a:r>
              <a:rPr lang="ar-SA" sz="6400" b="1" dirty="0" smtClean="0">
                <a:solidFill>
                  <a:srgbClr val="FF0000"/>
                </a:solidFill>
              </a:rPr>
              <a:t>الأهداف</a:t>
            </a:r>
            <a:r>
              <a:rPr lang="en-US" sz="6400" b="1" dirty="0">
                <a:solidFill>
                  <a:srgbClr val="FF0000"/>
                </a:solidFill>
              </a:rPr>
              <a:t>:</a:t>
            </a:r>
          </a:p>
          <a:p>
            <a:pPr marL="0" indent="0" algn="r" rtl="1">
              <a:buNone/>
            </a:pPr>
            <a:r>
              <a:rPr lang="en-US" sz="6400" b="1" dirty="0"/>
              <a:t> • </a:t>
            </a:r>
            <a:r>
              <a:rPr lang="ar-SA" sz="6400" b="1" dirty="0"/>
              <a:t>تحقيق إنتاجية أعلى لتلبية الطلب العالمي المتزايد على الغذاء</a:t>
            </a:r>
            <a:r>
              <a:rPr lang="en-US" sz="6400" b="1" dirty="0"/>
              <a:t>.</a:t>
            </a:r>
          </a:p>
          <a:p>
            <a:pPr marL="0" indent="0" algn="r" rtl="1">
              <a:buNone/>
            </a:pPr>
            <a:r>
              <a:rPr lang="en-US" sz="6400" b="1" dirty="0"/>
              <a:t> • </a:t>
            </a:r>
            <a:r>
              <a:rPr lang="ar-SA" sz="6400" b="1" dirty="0"/>
              <a:t>تطوير أصناف مقاومة للجفاف والحرارة مع تغير المناخ</a:t>
            </a:r>
            <a:r>
              <a:rPr lang="en-US" sz="6400" b="1" dirty="0"/>
              <a:t>.</a:t>
            </a:r>
          </a:p>
          <a:p>
            <a:pPr marL="0" indent="0" algn="r" rtl="1">
              <a:buNone/>
            </a:pPr>
            <a:r>
              <a:rPr lang="en-US" sz="6400" b="1" dirty="0"/>
              <a:t> • </a:t>
            </a:r>
            <a:r>
              <a:rPr lang="ar-SA" sz="6400" b="1" dirty="0"/>
              <a:t>تحسين القيمة الغذائية للذرة (زيادة محتوى البروتين أو الفيتامينات</a:t>
            </a:r>
            <a:r>
              <a:rPr lang="ar-SA" sz="6400" b="1" dirty="0" smtClean="0"/>
              <a:t>)</a:t>
            </a:r>
            <a:endParaRPr lang="en-US" sz="6400" b="1" dirty="0" smtClean="0"/>
          </a:p>
          <a:p>
            <a:pPr marL="0" indent="0" algn="r" rtl="1">
              <a:buNone/>
            </a:pPr>
            <a:r>
              <a:rPr lang="ar-IQ" sz="6400" b="1" dirty="0" smtClean="0">
                <a:solidFill>
                  <a:srgbClr val="FF0000"/>
                </a:solidFill>
              </a:rPr>
              <a:t>المعوقات </a:t>
            </a:r>
            <a:r>
              <a:rPr lang="en-US" sz="6400" b="1" dirty="0" smtClean="0">
                <a:solidFill>
                  <a:srgbClr val="FF0000"/>
                </a:solidFill>
              </a:rPr>
              <a:t>.</a:t>
            </a:r>
            <a:endParaRPr lang="ar-IQ" sz="6400" b="1" dirty="0" smtClean="0">
              <a:solidFill>
                <a:srgbClr val="FF0000"/>
              </a:solidFill>
            </a:endParaRPr>
          </a:p>
          <a:p>
            <a:pPr marL="0" indent="0" algn="r" rtl="1">
              <a:buNone/>
            </a:pPr>
            <a:r>
              <a:rPr lang="ar-IQ" sz="6400" b="1" dirty="0" smtClean="0">
                <a:solidFill>
                  <a:srgbClr val="FF0000"/>
                </a:solidFill>
              </a:rPr>
              <a:t>باهضة الثمن وتتطلب مختبرات</a:t>
            </a:r>
          </a:p>
          <a:p>
            <a:pPr marL="0" indent="0" algn="r" rtl="1">
              <a:buNone/>
            </a:pPr>
            <a:r>
              <a:rPr lang="ar-IQ" sz="6400" b="1" dirty="0" smtClean="0">
                <a:solidFill>
                  <a:srgbClr val="FF0000"/>
                </a:solidFill>
              </a:rPr>
              <a:t> وفرق عمل من اختصاص  العلوم والزراعة  والحاسوب وغيرها </a:t>
            </a:r>
          </a:p>
          <a:p>
            <a:pPr rtl="1"/>
            <a:r>
              <a:rPr lang="ar-IQ" sz="6400" b="1" dirty="0" smtClean="0">
                <a:solidFill>
                  <a:srgbClr val="FF0000"/>
                </a:solidFill>
              </a:rPr>
              <a:t>تتطلب مختبرات وتجهيزات دقيقة مع دعم من قبل الجهات المعنية ولاسيما انها تعتمد على التكنولوجيا الحديثة </a:t>
            </a:r>
            <a:r>
              <a:rPr lang="en-US" sz="6400" b="1" dirty="0"/>
              <a:t> </a:t>
            </a:r>
            <a:r>
              <a:rPr lang="en-US" sz="6400" b="1" dirty="0" smtClean="0"/>
              <a:t>•</a:t>
            </a:r>
          </a:p>
          <a:p>
            <a:pPr algn="r" rtl="1"/>
            <a:r>
              <a:rPr lang="en-US" sz="6400" b="1" dirty="0" smtClean="0"/>
              <a:t> </a:t>
            </a:r>
            <a:r>
              <a:rPr lang="ar-SA" sz="6400" b="1" dirty="0"/>
              <a:t>الزراعة الدقيقة: استخدام الأقمار الصناعية وأجهزة الاستشعار لتحليل ظروف التربة والمناخ وتحسين الإنتاج</a:t>
            </a:r>
            <a:r>
              <a:rPr lang="en-US" sz="6400" b="1" dirty="0"/>
              <a:t>.</a:t>
            </a:r>
          </a:p>
          <a:p>
            <a:pPr marL="0" indent="0" algn="r" rtl="1">
              <a:buNone/>
            </a:pPr>
            <a:r>
              <a:rPr lang="en-US" sz="6400" b="1" dirty="0"/>
              <a:t> • </a:t>
            </a:r>
            <a:r>
              <a:rPr lang="ar-SA" sz="6400" b="1" dirty="0"/>
              <a:t>التقنيات </a:t>
            </a:r>
            <a:r>
              <a:rPr lang="ar-SA" sz="6400" b="1" dirty="0" smtClean="0"/>
              <a:t>المخ</a:t>
            </a:r>
            <a:r>
              <a:rPr lang="ar-IQ" sz="6400" b="1" dirty="0" smtClean="0"/>
              <a:t>ت</a:t>
            </a:r>
            <a:r>
              <a:rPr lang="ar-SA" sz="6400" b="1" dirty="0" smtClean="0"/>
              <a:t>برية</a:t>
            </a:r>
            <a:r>
              <a:rPr lang="en-US" sz="6400" b="1" dirty="0"/>
              <a:t>:</a:t>
            </a:r>
          </a:p>
          <a:p>
            <a:pPr marL="0" indent="0" algn="r" rtl="1">
              <a:buNone/>
            </a:pPr>
            <a:r>
              <a:rPr lang="en-US" sz="6400" b="1" dirty="0"/>
              <a:t> • </a:t>
            </a:r>
            <a:r>
              <a:rPr lang="ar-SA" sz="6400" b="1" dirty="0"/>
              <a:t>التحليل الجزيئي لتحديد الجينات المسؤولة عن صفات محددة</a:t>
            </a:r>
            <a:r>
              <a:rPr lang="en-US" sz="6400" b="1" dirty="0"/>
              <a:t>.</a:t>
            </a:r>
          </a:p>
          <a:p>
            <a:pPr marL="0" indent="0" algn="r" rtl="1">
              <a:buNone/>
            </a:pPr>
            <a:r>
              <a:rPr lang="en-US" sz="6400" b="1" dirty="0"/>
              <a:t> • </a:t>
            </a:r>
            <a:r>
              <a:rPr lang="ar-SA" sz="6400" b="1" dirty="0"/>
              <a:t>الزراعة المحمية: تربية الذرة في ظروف محمية (بيوت زجاجية)</a:t>
            </a:r>
            <a:r>
              <a:rPr lang="en-US" sz="6400" b="1" dirty="0"/>
              <a:t>.</a:t>
            </a:r>
          </a:p>
          <a:p>
            <a:pPr marL="0" indent="0" algn="r" rtl="1">
              <a:buNone/>
            </a:pPr>
            <a:endParaRPr lang="ar-IQ" b="1" dirty="0" smtClean="0">
              <a:solidFill>
                <a:srgbClr val="FF0000"/>
              </a:solidFill>
            </a:endParaRPr>
          </a:p>
        </p:txBody>
      </p:sp>
      <p:sp>
        <p:nvSpPr>
          <p:cNvPr id="5" name="Text Placeholder 4"/>
          <p:cNvSpPr>
            <a:spLocks noGrp="1"/>
          </p:cNvSpPr>
          <p:nvPr>
            <p:ph type="body" sz="quarter" idx="3"/>
          </p:nvPr>
        </p:nvSpPr>
        <p:spPr/>
        <p:txBody>
          <a:bodyPr/>
          <a:lstStyle/>
          <a:p>
            <a:r>
              <a:rPr lang="ar-IQ" dirty="0" smtClean="0"/>
              <a:t>الطريقة التقليدية </a:t>
            </a:r>
            <a:endParaRPr lang="ar-IQ" dirty="0"/>
          </a:p>
        </p:txBody>
      </p:sp>
      <p:sp>
        <p:nvSpPr>
          <p:cNvPr id="6" name="Content Placeholder 5"/>
          <p:cNvSpPr>
            <a:spLocks noGrp="1"/>
          </p:cNvSpPr>
          <p:nvPr>
            <p:ph sz="quarter" idx="4"/>
          </p:nvPr>
        </p:nvSpPr>
        <p:spPr/>
        <p:txBody>
          <a:bodyPr>
            <a:normAutofit fontScale="77500" lnSpcReduction="20000"/>
          </a:bodyPr>
          <a:lstStyle/>
          <a:p>
            <a:pPr marL="0" indent="0" algn="r" rtl="1">
              <a:buNone/>
            </a:pPr>
            <a:r>
              <a:rPr lang="en-US" dirty="0">
                <a:solidFill>
                  <a:srgbClr val="FF0000"/>
                </a:solidFill>
              </a:rPr>
              <a:t> </a:t>
            </a:r>
            <a:r>
              <a:rPr lang="en-US" dirty="0" smtClean="0">
                <a:solidFill>
                  <a:srgbClr val="FF0000"/>
                </a:solidFill>
              </a:rPr>
              <a:t> . </a:t>
            </a:r>
            <a:r>
              <a:rPr lang="ar-SA" dirty="0">
                <a:solidFill>
                  <a:srgbClr val="FF0000"/>
                </a:solidFill>
              </a:rPr>
              <a:t>الأهداف</a:t>
            </a:r>
            <a:r>
              <a:rPr lang="en-US" dirty="0">
                <a:solidFill>
                  <a:srgbClr val="FF0000"/>
                </a:solidFill>
              </a:rPr>
              <a:t>:</a:t>
            </a:r>
          </a:p>
          <a:p>
            <a:pPr marL="0" indent="0" algn="r" rtl="1">
              <a:buNone/>
            </a:pPr>
            <a:r>
              <a:rPr lang="en-US" dirty="0"/>
              <a:t> • </a:t>
            </a:r>
            <a:r>
              <a:rPr lang="ar-SA" dirty="0"/>
              <a:t>تحسين الإنتاجية</a:t>
            </a:r>
            <a:r>
              <a:rPr lang="en-US" dirty="0"/>
              <a:t>.</a:t>
            </a:r>
          </a:p>
          <a:p>
            <a:pPr marL="0" indent="0" algn="r" rtl="1">
              <a:buNone/>
            </a:pPr>
            <a:r>
              <a:rPr lang="en-US" dirty="0"/>
              <a:t> • </a:t>
            </a:r>
            <a:r>
              <a:rPr lang="ar-SA" dirty="0"/>
              <a:t>مقاومة الظروف البيئية مثل الجفاف أو الأمراض</a:t>
            </a:r>
            <a:r>
              <a:rPr lang="en-US" dirty="0"/>
              <a:t>.</a:t>
            </a:r>
          </a:p>
          <a:p>
            <a:pPr marL="0" indent="0" algn="r" rtl="1">
              <a:buNone/>
            </a:pPr>
            <a:r>
              <a:rPr lang="en-US" dirty="0"/>
              <a:t> • </a:t>
            </a:r>
            <a:r>
              <a:rPr lang="ar-SA" dirty="0"/>
              <a:t>تحسين طعم الذرة وقيمتها الغذائية</a:t>
            </a:r>
            <a:r>
              <a:rPr lang="en-US" dirty="0"/>
              <a:t>.</a:t>
            </a:r>
          </a:p>
          <a:p>
            <a:pPr marL="0" indent="0" algn="r" rtl="1">
              <a:buNone/>
            </a:pPr>
            <a:r>
              <a:rPr lang="en-US" dirty="0">
                <a:solidFill>
                  <a:srgbClr val="FF0000"/>
                </a:solidFill>
              </a:rPr>
              <a:t> </a:t>
            </a:r>
            <a:r>
              <a:rPr lang="en-US" dirty="0" smtClean="0">
                <a:solidFill>
                  <a:srgbClr val="FF0000"/>
                </a:solidFill>
              </a:rPr>
              <a:t> . </a:t>
            </a:r>
            <a:r>
              <a:rPr lang="ar-SA" dirty="0">
                <a:solidFill>
                  <a:srgbClr val="FF0000"/>
                </a:solidFill>
              </a:rPr>
              <a:t>المعوقات</a:t>
            </a:r>
            <a:r>
              <a:rPr lang="en-US" dirty="0">
                <a:solidFill>
                  <a:srgbClr val="FF0000"/>
                </a:solidFill>
              </a:rPr>
              <a:t>:</a:t>
            </a:r>
          </a:p>
          <a:p>
            <a:pPr marL="0" indent="0" algn="r" rtl="1">
              <a:buNone/>
            </a:pPr>
            <a:r>
              <a:rPr lang="en-US" dirty="0"/>
              <a:t> • </a:t>
            </a:r>
            <a:r>
              <a:rPr lang="ar-SA" dirty="0"/>
              <a:t>نقص المعرفة العلمية الدقيقة حول الصفات الوراثية</a:t>
            </a:r>
            <a:r>
              <a:rPr lang="en-US" dirty="0"/>
              <a:t>.</a:t>
            </a:r>
          </a:p>
          <a:p>
            <a:pPr marL="0" indent="0" algn="r" rtl="1">
              <a:buNone/>
            </a:pPr>
            <a:r>
              <a:rPr lang="en-US" dirty="0"/>
              <a:t> • </a:t>
            </a:r>
            <a:r>
              <a:rPr lang="ar-SA" dirty="0"/>
              <a:t>الاعتماد على تجارب طويلة الأمد بدون أدوات تحليل حديثة</a:t>
            </a:r>
            <a:r>
              <a:rPr lang="en-US" dirty="0"/>
              <a:t>.</a:t>
            </a:r>
          </a:p>
          <a:p>
            <a:pPr marL="0" indent="0" algn="r" rtl="1">
              <a:buNone/>
            </a:pPr>
            <a:r>
              <a:rPr lang="en-US" dirty="0"/>
              <a:t> • </a:t>
            </a:r>
            <a:r>
              <a:rPr lang="ar-SA" dirty="0"/>
              <a:t>تأثر الإنتاج بالأمراض والآفات بسبب غياب المقاومة العالية</a:t>
            </a:r>
            <a:r>
              <a:rPr lang="en-US" dirty="0"/>
              <a:t>.</a:t>
            </a:r>
          </a:p>
          <a:p>
            <a:endParaRPr lang="ar-IQ" dirty="0"/>
          </a:p>
        </p:txBody>
      </p:sp>
    </p:spTree>
    <p:extLst>
      <p:ext uri="{BB962C8B-B14F-4D97-AF65-F5344CB8AC3E}">
        <p14:creationId xmlns:p14="http://schemas.microsoft.com/office/powerpoint/2010/main" val="3276381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15911"/>
            <a:ext cx="10515600" cy="1574778"/>
          </a:xfrm>
        </p:spPr>
        <p:txBody>
          <a:bodyPr>
            <a:normAutofit fontScale="90000"/>
          </a:bodyPr>
          <a:lstStyle/>
          <a:p>
            <a:pPr algn="ctr" rtl="1"/>
            <a:r>
              <a:rPr lang="ar-SA" b="1" dirty="0">
                <a:solidFill>
                  <a:srgbClr val="FF0000"/>
                </a:solidFill>
              </a:rPr>
              <a:t>الفرق الرئيسي </a:t>
            </a:r>
            <a:r>
              <a:rPr lang="ar-SA" b="1" dirty="0" smtClean="0">
                <a:solidFill>
                  <a:srgbClr val="FF0000"/>
                </a:solidFill>
              </a:rPr>
              <a:t>بين</a:t>
            </a:r>
            <a:r>
              <a:rPr lang="en-US" b="1" dirty="0" smtClean="0">
                <a:solidFill>
                  <a:srgbClr val="FF0000"/>
                </a:solidFill>
              </a:rPr>
              <a:t> </a:t>
            </a:r>
            <a:r>
              <a:rPr lang="ar-IQ" b="1" dirty="0" smtClean="0">
                <a:solidFill>
                  <a:srgbClr val="FF0000"/>
                </a:solidFill>
              </a:rPr>
              <a:t>تربية الذرة الصفراء بين </a:t>
            </a:r>
            <a:r>
              <a:rPr lang="ar-SA" b="1" dirty="0" smtClean="0">
                <a:solidFill>
                  <a:srgbClr val="FF0000"/>
                </a:solidFill>
              </a:rPr>
              <a:t> </a:t>
            </a:r>
            <a:r>
              <a:rPr lang="ar-SA" b="1" dirty="0">
                <a:solidFill>
                  <a:srgbClr val="FF0000"/>
                </a:solidFill>
              </a:rPr>
              <a:t>الماضي والحاضر</a:t>
            </a:r>
            <a:r>
              <a:rPr lang="en-US" b="1" dirty="0">
                <a:solidFill>
                  <a:srgbClr val="FF0000"/>
                </a:solidFill>
              </a:rPr>
              <a:t>:</a:t>
            </a:r>
            <a:br>
              <a:rPr lang="en-US" b="1" dirty="0">
                <a:solidFill>
                  <a:srgbClr val="FF0000"/>
                </a:solidFill>
              </a:rPr>
            </a:br>
            <a:endParaRPr lang="ar-IQ" b="1" dirty="0">
              <a:solidFill>
                <a:srgbClr val="FF0000"/>
              </a:solidFill>
            </a:endParaRPr>
          </a:p>
        </p:txBody>
      </p:sp>
      <p:sp>
        <p:nvSpPr>
          <p:cNvPr id="6" name="Content Placeholder 5"/>
          <p:cNvSpPr>
            <a:spLocks noGrp="1"/>
          </p:cNvSpPr>
          <p:nvPr>
            <p:ph sz="quarter" idx="4"/>
          </p:nvPr>
        </p:nvSpPr>
        <p:spPr/>
        <p:txBody>
          <a:bodyPr>
            <a:normAutofit/>
          </a:bodyPr>
          <a:lstStyle/>
          <a:p>
            <a:pPr marL="0" indent="0" algn="r" rtl="1">
              <a:buNone/>
            </a:pPr>
            <a:r>
              <a:rPr lang="en-US" dirty="0" smtClean="0"/>
              <a:t>• </a:t>
            </a:r>
            <a:r>
              <a:rPr lang="ar-SA" dirty="0"/>
              <a:t>السرعة: في الماضي كانت برامج التربية تستغرق سنوات طويلة، بينما اليوم يمكن التوصل لنتائج أسرع بفضل التكنولوجيا</a:t>
            </a:r>
            <a:r>
              <a:rPr lang="en-US" dirty="0"/>
              <a:t>.</a:t>
            </a:r>
          </a:p>
          <a:p>
            <a:pPr marL="0" indent="0" algn="r" rtl="1">
              <a:buNone/>
            </a:pPr>
            <a:r>
              <a:rPr lang="en-US" dirty="0"/>
              <a:t> • </a:t>
            </a:r>
            <a:r>
              <a:rPr lang="ar-SA" dirty="0"/>
              <a:t>الدقة: في الماضي كانت التربية تعتمد على الملاحظة والتجربة، بينما الآن تعتمد على فهم دقيق للوراثة والجينات</a:t>
            </a:r>
            <a:r>
              <a:rPr lang="en-US" dirty="0"/>
              <a:t>.</a:t>
            </a:r>
          </a:p>
          <a:p>
            <a:pPr marL="0" indent="0" algn="r" rtl="1">
              <a:buNone/>
            </a:pPr>
            <a:r>
              <a:rPr lang="en-US" dirty="0"/>
              <a:t> • </a:t>
            </a:r>
            <a:r>
              <a:rPr lang="ar-SA" dirty="0"/>
              <a:t>التنوع: اليوم يتم إنتاج أنواع متعددة من الذرة لتناسب ظروفًا بيئية وزراعية مختلفة</a:t>
            </a:r>
            <a:r>
              <a:rPr lang="en-US" dirty="0"/>
              <a:t>.</a:t>
            </a:r>
          </a:p>
          <a:p>
            <a:endParaRPr lang="ar-IQ" dirty="0"/>
          </a:p>
        </p:txBody>
      </p:sp>
      <p:pic>
        <p:nvPicPr>
          <p:cNvPr id="7" name="Content Placeholder 6" descr="22500678_2029694680596607_2145414114_n.jpg"/>
          <p:cNvPicPr>
            <a:picLocks noGrp="1" noChangeAspect="1"/>
          </p:cNvPicPr>
          <p:nvPr>
            <p:ph sz="half" idx="2"/>
          </p:nvPr>
        </p:nvPicPr>
        <p:blipFill>
          <a:blip r:embed="rId2"/>
          <a:srcRect l="12904"/>
          <a:stretch>
            <a:fillRect/>
          </a:stretch>
        </p:blipFill>
        <p:spPr>
          <a:xfrm>
            <a:off x="1622738" y="682580"/>
            <a:ext cx="3709115" cy="5507083"/>
          </a:xfrm>
          <a:prstGeom prst="rect">
            <a:avLst/>
          </a:prstGeom>
        </p:spPr>
      </p:pic>
    </p:spTree>
    <p:extLst>
      <p:ext uri="{BB962C8B-B14F-4D97-AF65-F5344CB8AC3E}">
        <p14:creationId xmlns:p14="http://schemas.microsoft.com/office/powerpoint/2010/main" val="3044184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ar-IQ" sz="5400" dirty="0" smtClean="0">
                <a:solidFill>
                  <a:srgbClr val="FF0000"/>
                </a:solidFill>
              </a:rPr>
              <a:t>شكرا لاصغائكم </a:t>
            </a:r>
          </a:p>
          <a:p>
            <a:endParaRPr lang="ar-IQ" sz="5400" dirty="0">
              <a:solidFill>
                <a:srgbClr val="FF0000"/>
              </a:solidFill>
            </a:endParaRPr>
          </a:p>
        </p:txBody>
      </p:sp>
      <p:sp>
        <p:nvSpPr>
          <p:cNvPr id="4" name="Content Placeholder 3"/>
          <p:cNvSpPr>
            <a:spLocks noGrp="1"/>
          </p:cNvSpPr>
          <p:nvPr>
            <p:ph sz="half" idx="2"/>
          </p:nvPr>
        </p:nvSpPr>
        <p:spPr/>
        <p:txBody>
          <a:bodyPr/>
          <a:lstStyle/>
          <a:p>
            <a:endParaRPr lang="ar-IQ" dirty="0"/>
          </a:p>
        </p:txBody>
      </p:sp>
      <p:grpSp>
        <p:nvGrpSpPr>
          <p:cNvPr id="5" name="Group 18"/>
          <p:cNvGrpSpPr/>
          <p:nvPr/>
        </p:nvGrpSpPr>
        <p:grpSpPr>
          <a:xfrm>
            <a:off x="4643438" y="-40038"/>
            <a:ext cx="9175422" cy="6112244"/>
            <a:chOff x="1727925" y="172475"/>
            <a:chExt cx="11997986" cy="8147533"/>
          </a:xfrm>
          <a:blipFill>
            <a:blip r:embed="rId2"/>
            <a:stretch>
              <a:fillRect/>
            </a:stretch>
          </a:blipFill>
        </p:grpSpPr>
        <p:sp>
          <p:nvSpPr>
            <p:cNvPr id="6" name="Rounded Rectangle 5"/>
            <p:cNvSpPr/>
            <p:nvPr/>
          </p:nvSpPr>
          <p:spPr>
            <a:xfrm rot="20279651">
              <a:off x="2260881" y="6554953"/>
              <a:ext cx="11465030" cy="1765055"/>
            </a:xfrm>
            <a:prstGeom prst="roundRect">
              <a:avLst>
                <a:gd name="adj" fmla="val 15875"/>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20279651">
              <a:off x="1727925" y="3775679"/>
              <a:ext cx="10664118" cy="2910025"/>
            </a:xfrm>
            <a:prstGeom prst="roundRect">
              <a:avLst>
                <a:gd name="adj" fmla="val 1993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20279651">
              <a:off x="2029280" y="1434663"/>
              <a:ext cx="9590714" cy="2092321"/>
            </a:xfrm>
            <a:prstGeom prst="roundRect">
              <a:avLst>
                <a:gd name="adj" fmla="val 1718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279651">
              <a:off x="2415619" y="172475"/>
              <a:ext cx="8012511" cy="1173918"/>
            </a:xfrm>
            <a:prstGeom prst="roundRect">
              <a:avLst>
                <a:gd name="adj" fmla="val 3792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3" descr="C:\Users\amafhh9-j\AppData\Local\Microsoft\Windows\Temporary Internet Files\Content.IE5\JI682AMT\285580,1297035111,1[1].jpg"/>
          <p:cNvPicPr>
            <a:picLocks noChangeAspect="1" noChangeArrowheads="1"/>
          </p:cNvPicPr>
          <p:nvPr/>
        </p:nvPicPr>
        <p:blipFill>
          <a:blip r:embed="rId3"/>
          <a:stretch>
            <a:fillRect/>
          </a:stretch>
        </p:blipFill>
        <p:spPr bwMode="auto">
          <a:xfrm>
            <a:off x="642910" y="2743200"/>
            <a:ext cx="3972374" cy="3579027"/>
          </a:xfrm>
          <a:prstGeom prst="rect">
            <a:avLst/>
          </a:prstGeom>
          <a:noFill/>
        </p:spPr>
      </p:pic>
    </p:spTree>
    <p:extLst>
      <p:ext uri="{BB962C8B-B14F-4D97-AF65-F5344CB8AC3E}">
        <p14:creationId xmlns:p14="http://schemas.microsoft.com/office/powerpoint/2010/main" val="681619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0431" y="528898"/>
            <a:ext cx="3998794" cy="1325563"/>
          </a:xfrm>
        </p:spPr>
        <p:txBody>
          <a:bodyPr>
            <a:noAutofit/>
          </a:bodyPr>
          <a:lstStyle/>
          <a:p>
            <a:pPr algn="ctr"/>
            <a:r>
              <a:rPr lang="ar-IQ" sz="8000" dirty="0">
                <a:solidFill>
                  <a:srgbClr val="FFFF00"/>
                </a:solidFill>
              </a:rPr>
              <a:t>المقدمة   </a:t>
            </a:r>
          </a:p>
        </p:txBody>
      </p:sp>
    </p:spTree>
    <p:extLst>
      <p:ext uri="{BB962C8B-B14F-4D97-AF65-F5344CB8AC3E}">
        <p14:creationId xmlns:p14="http://schemas.microsoft.com/office/powerpoint/2010/main" val="2456381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355" y="968992"/>
            <a:ext cx="9785445" cy="5932521"/>
          </a:xfrm>
          <a:prstGeom prst="rect">
            <a:avLst/>
          </a:prstGeom>
        </p:spPr>
        <p:txBody>
          <a:bodyPr wrap="square">
            <a:spAutoFit/>
          </a:bodyPr>
          <a:lstStyle/>
          <a:p>
            <a:pPr algn="just" rtl="1">
              <a:lnSpc>
                <a:spcPct val="107000"/>
              </a:lnSpc>
              <a:spcAft>
                <a:spcPts val="800"/>
              </a:spcAft>
            </a:pPr>
            <a:r>
              <a:rPr lang="ar-SA" sz="2400" b="1" kern="100" dirty="0">
                <a:latin typeface="Calibri" panose="020F0502020204030204" pitchFamily="34" charset="0"/>
                <a:ea typeface="Calibri" panose="020F0502020204030204" pitchFamily="34" charset="0"/>
                <a:cs typeface="+mj-cs"/>
              </a:rPr>
              <a:t>تعود الذرة الصفراء للعائلة النجيلية </a:t>
            </a:r>
            <a:r>
              <a:rPr lang="en-US" sz="2400" b="1" kern="100" dirty="0" err="1">
                <a:latin typeface="Times New Roman" panose="02020603050405020304" pitchFamily="18" charset="0"/>
                <a:ea typeface="Calibri" panose="020F0502020204030204" pitchFamily="34" charset="0"/>
                <a:cs typeface="+mj-cs"/>
              </a:rPr>
              <a:t>Gramineae</a:t>
            </a:r>
            <a:r>
              <a:rPr lang="en-US" sz="2400" b="1" kern="100" dirty="0">
                <a:latin typeface="Times New Roman" panose="02020603050405020304" pitchFamily="18" charset="0"/>
                <a:ea typeface="Calibri" panose="020F0502020204030204" pitchFamily="34" charset="0"/>
                <a:cs typeface="+mj-cs"/>
              </a:rPr>
              <a:t> = </a:t>
            </a:r>
            <a:r>
              <a:rPr lang="en-US" sz="2400" b="1" kern="100" dirty="0" err="1">
                <a:latin typeface="Times New Roman" panose="02020603050405020304" pitchFamily="18" charset="0"/>
                <a:ea typeface="Calibri" panose="020F0502020204030204" pitchFamily="34" charset="0"/>
                <a:cs typeface="+mj-cs"/>
              </a:rPr>
              <a:t>Poaceae</a:t>
            </a:r>
            <a:r>
              <a:rPr lang="ar-SA" sz="2400" b="1" kern="100" dirty="0">
                <a:latin typeface="Calibri" panose="020F0502020204030204" pitchFamily="34" charset="0"/>
                <a:ea typeface="Calibri" panose="020F0502020204030204" pitchFamily="34" charset="0"/>
                <a:cs typeface="+mj-cs"/>
              </a:rPr>
              <a:t> و</a:t>
            </a:r>
            <a:r>
              <a:rPr lang="ar-IQ" sz="2400" b="1" kern="100" dirty="0">
                <a:latin typeface="Calibri" panose="020F0502020204030204" pitchFamily="34" charset="0"/>
                <a:ea typeface="Calibri" panose="020F0502020204030204" pitchFamily="34" charset="0"/>
                <a:cs typeface="+mj-cs"/>
              </a:rPr>
              <a:t>القبيلة </a:t>
            </a:r>
            <a:r>
              <a:rPr lang="en-US" sz="2400" b="1" kern="100" dirty="0">
                <a:latin typeface="Times New Roman" panose="02020603050405020304" pitchFamily="18" charset="0"/>
                <a:ea typeface="Calibri" panose="020F0502020204030204" pitchFamily="34" charset="0"/>
                <a:cs typeface="+mj-cs"/>
              </a:rPr>
              <a:t>  </a:t>
            </a:r>
            <a:r>
              <a:rPr lang="en-US" sz="2400" b="1" kern="100" dirty="0" err="1">
                <a:latin typeface="Times New Roman" panose="02020603050405020304" pitchFamily="18" charset="0"/>
                <a:ea typeface="Calibri" panose="020F0502020204030204" pitchFamily="34" charset="0"/>
                <a:cs typeface="+mj-cs"/>
              </a:rPr>
              <a:t>maydeae</a:t>
            </a:r>
            <a:r>
              <a:rPr lang="ar-IQ" sz="2400" b="1" kern="100" dirty="0">
                <a:latin typeface="Calibri" panose="020F0502020204030204" pitchFamily="34" charset="0"/>
                <a:ea typeface="Calibri" panose="020F0502020204030204" pitchFamily="34" charset="0"/>
                <a:cs typeface="+mj-cs"/>
              </a:rPr>
              <a:t> وتضم ثلاثة اجناس أمريكية الأصل هي </a:t>
            </a:r>
            <a:r>
              <a:rPr lang="en-US" sz="2400" b="1" kern="100" dirty="0" err="1">
                <a:latin typeface="Times New Roman" panose="02020603050405020304" pitchFamily="18" charset="0"/>
                <a:ea typeface="Calibri" panose="020F0502020204030204" pitchFamily="34" charset="0"/>
                <a:cs typeface="+mj-cs"/>
              </a:rPr>
              <a:t>Zea</a:t>
            </a:r>
            <a:r>
              <a:rPr lang="ar-IQ" sz="2400" b="1" kern="100" dirty="0">
                <a:latin typeface="Calibri" panose="020F0502020204030204" pitchFamily="34" charset="0"/>
                <a:ea typeface="Calibri" panose="020F0502020204030204" pitchFamily="34" charset="0"/>
                <a:cs typeface="+mj-cs"/>
              </a:rPr>
              <a:t> و </a:t>
            </a:r>
            <a:r>
              <a:rPr lang="en-US" sz="2400" b="1" kern="100" dirty="0" err="1">
                <a:latin typeface="Times New Roman" panose="02020603050405020304" pitchFamily="18" charset="0"/>
                <a:ea typeface="Calibri" panose="020F0502020204030204" pitchFamily="34" charset="0"/>
                <a:cs typeface="+mj-cs"/>
              </a:rPr>
              <a:t>Tripsacum</a:t>
            </a:r>
            <a:r>
              <a:rPr lang="ar-SA" sz="2400" b="1" kern="100" dirty="0">
                <a:latin typeface="Calibri" panose="020F0502020204030204" pitchFamily="34" charset="0"/>
                <a:ea typeface="Calibri" panose="020F0502020204030204" pitchFamily="34" charset="0"/>
                <a:cs typeface="+mj-cs"/>
              </a:rPr>
              <a:t> و</a:t>
            </a:r>
            <a:r>
              <a:rPr lang="en-US" sz="2400" b="1" kern="100" dirty="0">
                <a:latin typeface="Times New Roman" panose="02020603050405020304" pitchFamily="18" charset="0"/>
                <a:ea typeface="Calibri" panose="020F0502020204030204" pitchFamily="34" charset="0"/>
                <a:cs typeface="+mj-cs"/>
              </a:rPr>
              <a:t>. </a:t>
            </a:r>
            <a:r>
              <a:rPr lang="en-US" sz="2400" b="1" kern="100" dirty="0" err="1">
                <a:latin typeface="Times New Roman" panose="02020603050405020304" pitchFamily="18" charset="0"/>
                <a:ea typeface="Calibri" panose="020F0502020204030204" pitchFamily="34" charset="0"/>
                <a:cs typeface="+mj-cs"/>
              </a:rPr>
              <a:t>Euchlaena</a:t>
            </a:r>
            <a:r>
              <a:rPr lang="en-US" sz="2400" b="1" kern="100" dirty="0">
                <a:latin typeface="Times New Roman" panose="02020603050405020304" pitchFamily="18" charset="0"/>
                <a:ea typeface="Calibri" panose="020F0502020204030204" pitchFamily="34" charset="0"/>
                <a:cs typeface="+mj-cs"/>
              </a:rPr>
              <a:t> </a:t>
            </a:r>
            <a:r>
              <a:rPr lang="ar-IQ" sz="2400" b="1" kern="100" dirty="0">
                <a:latin typeface="Calibri" panose="020F0502020204030204" pitchFamily="34" charset="0"/>
                <a:ea typeface="Calibri" panose="020F0502020204030204" pitchFamily="34" charset="0"/>
                <a:cs typeface="+mj-cs"/>
              </a:rPr>
              <a:t>أصل الذرة الصفراء غير معروف لان الذرة الصفراء البرية غير موجودة في الطبيعة ولكن هناك أنواع قريبة منها هو </a:t>
            </a:r>
            <a:r>
              <a:rPr lang="en-US" sz="2400" b="1" kern="100" dirty="0" err="1">
                <a:latin typeface="Times New Roman" panose="02020603050405020304" pitchFamily="18" charset="0"/>
                <a:ea typeface="Calibri" panose="020F0502020204030204" pitchFamily="34" charset="0"/>
                <a:cs typeface="+mj-cs"/>
              </a:rPr>
              <a:t>Tripsacum</a:t>
            </a:r>
            <a:r>
              <a:rPr lang="ar-SA" sz="2400" b="1" kern="100" dirty="0">
                <a:latin typeface="Calibri" panose="020F0502020204030204" pitchFamily="34" charset="0"/>
                <a:ea typeface="Calibri" panose="020F0502020204030204" pitchFamily="34" charset="0"/>
                <a:cs typeface="+mj-cs"/>
              </a:rPr>
              <a:t>(</a:t>
            </a:r>
            <a:r>
              <a:rPr lang="en-US" sz="2400" b="1" kern="100" dirty="0" err="1">
                <a:latin typeface="Times New Roman" panose="02020603050405020304" pitchFamily="18" charset="0"/>
                <a:ea typeface="Calibri" panose="020F0502020204030204" pitchFamily="34" charset="0"/>
                <a:cs typeface="+mj-cs"/>
              </a:rPr>
              <a:t>gamagrass</a:t>
            </a:r>
            <a:r>
              <a:rPr lang="ar-SA" sz="2400" b="1" kern="100" dirty="0">
                <a:latin typeface="Calibri" panose="020F0502020204030204" pitchFamily="34" charset="0"/>
                <a:ea typeface="Calibri" panose="020F0502020204030204" pitchFamily="34" charset="0"/>
                <a:cs typeface="+mj-cs"/>
              </a:rPr>
              <a:t>)</a:t>
            </a:r>
            <a:r>
              <a:rPr lang="ar-IQ" sz="2400" b="1" kern="100" dirty="0">
                <a:latin typeface="Calibri" panose="020F0502020204030204" pitchFamily="34" charset="0"/>
                <a:ea typeface="Calibri" panose="020F0502020204030204" pitchFamily="34" charset="0"/>
                <a:cs typeface="+mj-cs"/>
              </a:rPr>
              <a:t> ينمو برياً في الاقسام الشرقية والجنوبية الشرقية من الولايات المتحدة الامريكية وكذلك في وسط وجنوب امريكا الجنوبية ويحوي على </a:t>
            </a:r>
            <a:r>
              <a:rPr lang="en-US" sz="2400" b="1" kern="100" dirty="0">
                <a:latin typeface="Times New Roman" panose="02020603050405020304" pitchFamily="18" charset="0"/>
                <a:ea typeface="Calibri" panose="020F0502020204030204" pitchFamily="34" charset="0"/>
                <a:cs typeface="+mj-cs"/>
              </a:rPr>
              <a:t>18</a:t>
            </a:r>
            <a:r>
              <a:rPr lang="ar-IQ" sz="2400" b="1" kern="100" dirty="0">
                <a:latin typeface="Calibri" panose="020F0502020204030204" pitchFamily="34" charset="0"/>
                <a:ea typeface="Calibri" panose="020F0502020204030204" pitchFamily="34" charset="0"/>
                <a:cs typeface="+mj-cs"/>
              </a:rPr>
              <a:t> و</a:t>
            </a:r>
            <a:r>
              <a:rPr lang="en-US" sz="2400" b="1" kern="100" dirty="0">
                <a:latin typeface="Times New Roman" panose="02020603050405020304" pitchFamily="18" charset="0"/>
                <a:ea typeface="Calibri" panose="020F0502020204030204" pitchFamily="34" charset="0"/>
                <a:cs typeface="+mj-cs"/>
              </a:rPr>
              <a:t>36 </a:t>
            </a:r>
            <a:r>
              <a:rPr lang="ar-IQ" sz="2400" b="1" kern="100" dirty="0">
                <a:latin typeface="Times New Roman" panose="02020603050405020304" pitchFamily="18" charset="0"/>
                <a:ea typeface="Calibri" panose="020F0502020204030204" pitchFamily="34" charset="0"/>
                <a:cs typeface="+mj-cs"/>
              </a:rPr>
              <a:t>زوج من الكروموسومات. أما </a:t>
            </a:r>
            <a:r>
              <a:rPr lang="en-US" sz="2400" b="1" kern="100" dirty="0" err="1">
                <a:latin typeface="Times New Roman" panose="02020603050405020304" pitchFamily="18" charset="0"/>
                <a:ea typeface="Calibri" panose="020F0502020204030204" pitchFamily="34" charset="0"/>
                <a:cs typeface="+mj-cs"/>
              </a:rPr>
              <a:t>Euchlaena</a:t>
            </a:r>
            <a:r>
              <a:rPr lang="ar-IQ" sz="2400" b="1" kern="100" dirty="0">
                <a:latin typeface="Calibri" panose="020F0502020204030204" pitchFamily="34" charset="0"/>
                <a:ea typeface="Calibri" panose="020F0502020204030204" pitchFamily="34" charset="0"/>
                <a:cs typeface="+mj-cs"/>
              </a:rPr>
              <a:t> (</a:t>
            </a:r>
            <a:r>
              <a:rPr lang="en-US" sz="2400" b="1" kern="100" dirty="0" err="1">
                <a:latin typeface="Times New Roman" panose="02020603050405020304" pitchFamily="18" charset="0"/>
                <a:ea typeface="Calibri" panose="020F0502020204030204" pitchFamily="34" charset="0"/>
                <a:cs typeface="+mj-cs"/>
              </a:rPr>
              <a:t>teosinte</a:t>
            </a:r>
            <a:r>
              <a:rPr lang="ar-IQ" sz="2400" b="1" kern="100" dirty="0">
                <a:latin typeface="Calibri" panose="020F0502020204030204" pitchFamily="34" charset="0"/>
                <a:ea typeface="Calibri" panose="020F0502020204030204" pitchFamily="34" charset="0"/>
                <a:cs typeface="+mj-cs"/>
              </a:rPr>
              <a:t>) نشأ في جنوب المكسيك وغواتيمالا ويعد من أقرب الانواع للذرة الصفراء خاصةً في عدد الكروموسومات و</a:t>
            </a:r>
            <a:r>
              <a:rPr lang="en-US" sz="2400" b="1" kern="100" dirty="0">
                <a:latin typeface="Times New Roman" panose="02020603050405020304" pitchFamily="18" charset="0"/>
                <a:ea typeface="Calibri" panose="020F0502020204030204" pitchFamily="34" charset="0"/>
                <a:cs typeface="+mj-cs"/>
              </a:rPr>
              <a:t> </a:t>
            </a:r>
            <a:r>
              <a:rPr lang="en-US" sz="2400" b="1" kern="100" dirty="0" err="1">
                <a:latin typeface="Times New Roman" panose="02020603050405020304" pitchFamily="18" charset="0"/>
                <a:ea typeface="Calibri" panose="020F0502020204030204" pitchFamily="34" charset="0"/>
                <a:cs typeface="+mj-cs"/>
              </a:rPr>
              <a:t>Teosinte</a:t>
            </a:r>
            <a:r>
              <a:rPr lang="ar-IQ" sz="2400" b="1" kern="100" dirty="0">
                <a:latin typeface="Calibri" panose="020F0502020204030204" pitchFamily="34" charset="0"/>
                <a:ea typeface="Calibri" panose="020F0502020204030204" pitchFamily="34" charset="0"/>
                <a:cs typeface="+mj-cs"/>
              </a:rPr>
              <a:t> الحولي له عشرة أزواج من الكروموسومات وهو نفس العدد الموجود في الذرة الصفراء</a:t>
            </a:r>
            <a:r>
              <a:rPr lang="ar-SA" sz="2400" b="1" kern="100" dirty="0">
                <a:latin typeface="Calibri" panose="020F0502020204030204" pitchFamily="34" charset="0"/>
                <a:ea typeface="Calibri" panose="020F0502020204030204" pitchFamily="34" charset="0"/>
                <a:cs typeface="+mj-cs"/>
              </a:rPr>
              <a:t>، أما المستديم منه فيحتوي على 20 زوجاً من الكروموسومات أو أكثر</a:t>
            </a:r>
            <a:r>
              <a:rPr lang="ar-SA" sz="2400" b="1" kern="100" dirty="0" smtClean="0">
                <a:latin typeface="Calibri" panose="020F0502020204030204" pitchFamily="34" charset="0"/>
                <a:ea typeface="Calibri" panose="020F0502020204030204" pitchFamily="34" charset="0"/>
                <a:cs typeface="+mj-cs"/>
              </a:rPr>
              <a:t>.</a:t>
            </a:r>
            <a:r>
              <a:rPr lang="ar-IQ" sz="2400" b="1" dirty="0">
                <a:latin typeface="Calibri" panose="020F0502020204030204" pitchFamily="34" charset="0"/>
                <a:ea typeface="Calibri" panose="020F0502020204030204" pitchFamily="34" charset="0"/>
              </a:rPr>
              <a:t> </a:t>
            </a:r>
            <a:r>
              <a:rPr lang="ar-IQ" sz="2400" b="1" dirty="0" smtClean="0">
                <a:latin typeface="Calibri" panose="020F0502020204030204" pitchFamily="34" charset="0"/>
                <a:ea typeface="Calibri" panose="020F0502020204030204" pitchFamily="34" charset="0"/>
              </a:rPr>
              <a:t>  تتميز </a:t>
            </a:r>
            <a:r>
              <a:rPr lang="ar-IQ" sz="2400" b="1" dirty="0">
                <a:latin typeface="Calibri" panose="020F0502020204030204" pitchFamily="34" charset="0"/>
                <a:ea typeface="Calibri" panose="020F0502020204030204" pitchFamily="34" charset="0"/>
              </a:rPr>
              <a:t>تربية هذا المحصول بسمات فريدة تختلف عن المحاصيل الحبوبية الاخرى، إذ يحمل الاعضاء الذكرية في قمة النبات والاعضاء الانثوية في ابط احد الاوراق قريباً من منتصف </a:t>
            </a:r>
            <a:r>
              <a:rPr lang="ar-IQ" sz="2400" b="1" dirty="0" smtClean="0">
                <a:latin typeface="Calibri" panose="020F0502020204030204" pitchFamily="34" charset="0"/>
                <a:ea typeface="Calibri" panose="020F0502020204030204" pitchFamily="34" charset="0"/>
              </a:rPr>
              <a:t>النبات  مما سهل عمل مربي النبات لاجراء التهجينات الممكنة لكونه   </a:t>
            </a:r>
            <a:r>
              <a:rPr lang="ar-IQ" sz="2400" b="1" dirty="0">
                <a:latin typeface="Calibri" panose="020F0502020204030204" pitchFamily="34" charset="0"/>
                <a:ea typeface="Calibri" panose="020F0502020204030204" pitchFamily="34" charset="0"/>
              </a:rPr>
              <a:t>ذو اهمية كبيرة بسبب قيمته الغذائية والصناعية </a:t>
            </a:r>
            <a:endParaRPr lang="en-US" altLang="en-US" sz="2400" b="1" dirty="0">
              <a:latin typeface="Times New Roman" panose="02020603050405020304" pitchFamily="18" charset="0"/>
            </a:endParaRPr>
          </a:p>
          <a:p>
            <a:pPr algn="just" rtl="1">
              <a:lnSpc>
                <a:spcPct val="107000"/>
              </a:lnSpc>
              <a:spcAft>
                <a:spcPts val="800"/>
              </a:spcAft>
            </a:pPr>
            <a:endParaRPr lang="en-US" altLang="en-US" sz="2400" b="1" dirty="0">
              <a:latin typeface="Times New Roman" panose="02020603050405020304" pitchFamily="18" charset="0"/>
            </a:endParaRPr>
          </a:p>
          <a:p>
            <a:pPr algn="just" rtl="1">
              <a:lnSpc>
                <a:spcPct val="107000"/>
              </a:lnSpc>
              <a:spcAft>
                <a:spcPts val="800"/>
              </a:spcAft>
            </a:pPr>
            <a:endParaRPr lang="en-US" sz="2400" b="1" kern="100" dirty="0">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544617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DBC6133C-0615-4CE4-9132-37E609A9BD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 xmlns:a16="http://schemas.microsoft.com/office/drawing/2014/main" id="{850F82B6-181E-DBF7-DEC7-197AFA2751FF}"/>
              </a:ext>
            </a:extLst>
          </p:cNvPr>
          <p:cNvSpPr>
            <a:spLocks noGrp="1"/>
          </p:cNvSpPr>
          <p:nvPr>
            <p:ph type="title"/>
          </p:nvPr>
        </p:nvSpPr>
        <p:spPr>
          <a:xfrm>
            <a:off x="645064" y="525982"/>
            <a:ext cx="4282983" cy="1200361"/>
          </a:xfrm>
        </p:spPr>
        <p:txBody>
          <a:bodyPr vert="horz" lIns="91440" tIns="45720" rIns="91440" bIns="45720" rtlCol="0" anchor="b">
            <a:normAutofit/>
          </a:bodyPr>
          <a:lstStyle/>
          <a:p>
            <a:pPr algn="ctr"/>
            <a:r>
              <a:rPr lang="ar-IQ" sz="3600" b="1" dirty="0" smtClean="0"/>
              <a:t>اهداف الورشة </a:t>
            </a:r>
            <a:endParaRPr lang="en-US" sz="3600" kern="1200" dirty="0">
              <a:solidFill>
                <a:schemeClr val="tx1"/>
              </a:solidFill>
              <a:latin typeface="+mj-lt"/>
              <a:ea typeface="+mj-ea"/>
              <a:cs typeface="+mj-cs"/>
            </a:endParaRPr>
          </a:p>
        </p:txBody>
      </p:sp>
      <p:sp>
        <p:nvSpPr>
          <p:cNvPr id="12" name="Rectangle 11">
            <a:extLst>
              <a:ext uri="{FF2B5EF4-FFF2-40B4-BE49-F238E27FC236}">
                <a16:creationId xmlns="" xmlns:a16="http://schemas.microsoft.com/office/drawing/2014/main" id="{169CC832-2974-4E8D-90ED-3E2941BA73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B2C95C50-424B-E07B-A3B8-EEC840D1A3EC}"/>
              </a:ext>
            </a:extLst>
          </p:cNvPr>
          <p:cNvPicPr>
            <a:picLocks noChangeAspect="1"/>
          </p:cNvPicPr>
          <p:nvPr/>
        </p:nvPicPr>
        <p:blipFill rotWithShape="1">
          <a:blip r:embed="rId2"/>
          <a:srcRect t="2071"/>
          <a:stretch/>
        </p:blipFill>
        <p:spPr>
          <a:xfrm>
            <a:off x="5987738" y="1669147"/>
            <a:ext cx="5628018" cy="3286835"/>
          </a:xfrm>
          <a:prstGeom prst="rect">
            <a:avLst/>
          </a:prstGeom>
        </p:spPr>
      </p:pic>
      <p:sp>
        <p:nvSpPr>
          <p:cNvPr id="3" name="Text Placeholder 2"/>
          <p:cNvSpPr>
            <a:spLocks noGrp="1"/>
          </p:cNvSpPr>
          <p:nvPr>
            <p:ph type="body" sz="half" idx="2"/>
          </p:nvPr>
        </p:nvSpPr>
        <p:spPr>
          <a:xfrm>
            <a:off x="839788" y="2057400"/>
            <a:ext cx="4984237" cy="3811588"/>
          </a:xfrm>
        </p:spPr>
        <p:txBody>
          <a:bodyPr>
            <a:normAutofit/>
          </a:bodyPr>
          <a:lstStyle/>
          <a:p>
            <a:pPr algn="r"/>
            <a:r>
              <a:rPr lang="ar-IQ" sz="2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1-نبذة  عن محصول الذرة الصفراء</a:t>
            </a:r>
          </a:p>
          <a:p>
            <a:pPr algn="r"/>
            <a:r>
              <a:rPr lang="ar-IQ" sz="2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 اهمية تربية محصول الذرة الصفراء </a:t>
            </a:r>
          </a:p>
          <a:p>
            <a:pPr algn="r"/>
            <a:r>
              <a:rPr lang="ar-IQ" sz="2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 طرائق تربية الذرة الصفراء التقليدية </a:t>
            </a:r>
          </a:p>
          <a:p>
            <a:pPr algn="r"/>
            <a:r>
              <a:rPr lang="ar-IQ" sz="2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وطرائق تربية الذرة الصفراء الحديثة </a:t>
            </a:r>
          </a:p>
          <a:p>
            <a:pPr algn="r"/>
            <a:r>
              <a:rPr lang="ar-IQ" sz="2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المقارنة بينهما</a:t>
            </a:r>
          </a:p>
          <a:p>
            <a:pPr algn="r"/>
            <a:r>
              <a:rPr lang="ar-IQ" sz="2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4- تسليط الضوء على اهمية الحصول على تراكيب وراثية (اصناف وهجن وسلالات واصناف تركيبية متحملة لمشاكل الجفاف والملوحة  </a:t>
            </a:r>
            <a:endParaRPr lang="ar-IQ"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69789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8264" y="365126"/>
            <a:ext cx="5895535" cy="1055712"/>
          </a:xfrm>
        </p:spPr>
        <p:txBody>
          <a:bodyPr/>
          <a:lstStyle/>
          <a:p>
            <a:r>
              <a:rPr lang="ar-IQ" dirty="0" smtClean="0"/>
              <a:t>انواع الذرة الصفراء       </a:t>
            </a:r>
            <a:endParaRPr lang="ar-IQ" dirty="0"/>
          </a:p>
        </p:txBody>
      </p:sp>
      <p:sp>
        <p:nvSpPr>
          <p:cNvPr id="4" name="Content Placeholder 3"/>
          <p:cNvSpPr>
            <a:spLocks noGrp="1"/>
          </p:cNvSpPr>
          <p:nvPr>
            <p:ph sz="half" idx="2"/>
          </p:nvPr>
        </p:nvSpPr>
        <p:spPr/>
        <p:txBody>
          <a:bodyPr>
            <a:normAutofit fontScale="85000" lnSpcReduction="10000"/>
          </a:bodyPr>
          <a:lstStyle/>
          <a:p>
            <a:pPr algn="just" rtl="1"/>
            <a:r>
              <a:rPr lang="ar-SA" b="1" dirty="0">
                <a:cs typeface="+mj-cs"/>
              </a:rPr>
              <a:t>لا يوجد في جنس </a:t>
            </a:r>
            <a:r>
              <a:rPr lang="en-US" b="1" dirty="0">
                <a:cs typeface="+mj-cs"/>
              </a:rPr>
              <a:t> </a:t>
            </a:r>
            <a:r>
              <a:rPr lang="en-US" b="1" dirty="0" err="1">
                <a:cs typeface="+mj-cs"/>
              </a:rPr>
              <a:t>Zea</a:t>
            </a:r>
            <a:r>
              <a:rPr lang="ar-SA" b="1" dirty="0">
                <a:cs typeface="+mj-cs"/>
              </a:rPr>
              <a:t>الا نوع واحد هو</a:t>
            </a:r>
            <a:r>
              <a:rPr lang="en-US" b="1" dirty="0">
                <a:cs typeface="+mj-cs"/>
              </a:rPr>
              <a:t> Mays</a:t>
            </a:r>
            <a:r>
              <a:rPr lang="ar-IQ" b="1" dirty="0">
                <a:cs typeface="+mj-cs"/>
              </a:rPr>
              <a:t>وجميع أصناف الذرة الصفراء تقع تحت هذا الجنس كما يقع تحته سبعة طرز </a:t>
            </a:r>
            <a:r>
              <a:rPr lang="en-US" b="1" dirty="0">
                <a:cs typeface="+mj-cs"/>
              </a:rPr>
              <a:t>Types</a:t>
            </a:r>
            <a:r>
              <a:rPr lang="ar-SA" b="1" dirty="0">
                <a:cs typeface="+mj-cs"/>
              </a:rPr>
              <a:t> والمستخدمة في الانتاج التجاري ويمكن تميزها مورفولوجيا الى :  </a:t>
            </a:r>
            <a:r>
              <a:rPr lang="en-US" b="1" dirty="0">
                <a:cs typeface="+mj-cs"/>
              </a:rPr>
              <a:t>Dent</a:t>
            </a:r>
            <a:r>
              <a:rPr lang="ar-SA" b="1" dirty="0">
                <a:cs typeface="+mj-cs"/>
              </a:rPr>
              <a:t> و </a:t>
            </a:r>
            <a:r>
              <a:rPr lang="en-US" b="1" dirty="0">
                <a:cs typeface="+mj-cs"/>
              </a:rPr>
              <a:t>Flint</a:t>
            </a:r>
            <a:r>
              <a:rPr lang="ar-SA" b="1" dirty="0">
                <a:cs typeface="+mj-cs"/>
              </a:rPr>
              <a:t> و </a:t>
            </a:r>
            <a:r>
              <a:rPr lang="en-US" b="1" dirty="0">
                <a:cs typeface="+mj-cs"/>
              </a:rPr>
              <a:t>Flour</a:t>
            </a:r>
            <a:r>
              <a:rPr lang="ar-SA" b="1" dirty="0">
                <a:cs typeface="+mj-cs"/>
              </a:rPr>
              <a:t> و</a:t>
            </a:r>
            <a:r>
              <a:rPr lang="en-US" b="1" dirty="0">
                <a:cs typeface="+mj-cs"/>
              </a:rPr>
              <a:t>Pop </a:t>
            </a:r>
            <a:r>
              <a:rPr lang="ar-SA" b="1" dirty="0">
                <a:cs typeface="+mj-cs"/>
              </a:rPr>
              <a:t> و </a:t>
            </a:r>
            <a:r>
              <a:rPr lang="en-US" b="1" dirty="0">
                <a:cs typeface="+mj-cs"/>
              </a:rPr>
              <a:t>Sweet</a:t>
            </a:r>
            <a:r>
              <a:rPr lang="ar-SA" b="1" dirty="0">
                <a:cs typeface="+mj-cs"/>
              </a:rPr>
              <a:t> و </a:t>
            </a:r>
            <a:r>
              <a:rPr lang="en-US" b="1" dirty="0">
                <a:cs typeface="+mj-cs"/>
              </a:rPr>
              <a:t>Waxy </a:t>
            </a:r>
            <a:r>
              <a:rPr lang="ar-IQ" b="1" dirty="0">
                <a:cs typeface="+mj-cs"/>
              </a:rPr>
              <a:t>و </a:t>
            </a:r>
            <a:r>
              <a:rPr lang="en-US" b="1" dirty="0">
                <a:cs typeface="+mj-cs"/>
              </a:rPr>
              <a:t>Pod</a:t>
            </a:r>
          </a:p>
          <a:p>
            <a:pPr lvl="0" algn="just" rtl="1"/>
            <a:r>
              <a:rPr lang="ar-IQ" b="1" dirty="0">
                <a:cs typeface="+mj-cs"/>
              </a:rPr>
              <a:t>الذرة المنغوزة </a:t>
            </a:r>
            <a:r>
              <a:rPr lang="en-US" b="1" dirty="0">
                <a:cs typeface="+mj-cs"/>
              </a:rPr>
              <a:t>Dent corn</a:t>
            </a:r>
            <a:r>
              <a:rPr lang="ar-SA" b="1" dirty="0">
                <a:cs typeface="+mj-cs"/>
              </a:rPr>
              <a:t>: </a:t>
            </a:r>
            <a:r>
              <a:rPr lang="en-US" b="1" i="1" dirty="0" err="1">
                <a:cs typeface="+mj-cs"/>
              </a:rPr>
              <a:t>Zea</a:t>
            </a:r>
            <a:r>
              <a:rPr lang="en-US" b="1" i="1" dirty="0">
                <a:cs typeface="+mj-cs"/>
              </a:rPr>
              <a:t> mays </a:t>
            </a:r>
            <a:r>
              <a:rPr lang="en-US" b="1" i="1" dirty="0" err="1">
                <a:cs typeface="+mj-cs"/>
              </a:rPr>
              <a:t>indentata</a:t>
            </a:r>
            <a:r>
              <a:rPr lang="ar-SA" b="1" dirty="0">
                <a:cs typeface="+mj-cs"/>
              </a:rPr>
              <a:t> يكاد يكون هذا التحت النوع هو الأكثر شيوعاً في العالم وخصوصاً في الولايات المتحدة واوروبا، تمتاز حبوب هذا التحت نوع أن الحبة فيها نغزة </a:t>
            </a:r>
            <a:r>
              <a:rPr lang="en-US" b="1" dirty="0">
                <a:cs typeface="+mj-cs"/>
              </a:rPr>
              <a:t>dent</a:t>
            </a:r>
            <a:r>
              <a:rPr lang="ar-SA" b="1" dirty="0">
                <a:cs typeface="+mj-cs"/>
              </a:rPr>
              <a:t> واضحة لما تكون ناضجة تماما، تضم هذه المجموعة عدة ألوان للحبوب أكثرها شيوعاً الأصفر والأبيض.</a:t>
            </a:r>
            <a:endParaRPr lang="en-US" b="1" dirty="0">
              <a:cs typeface="+mj-cs"/>
            </a:endParaRPr>
          </a:p>
          <a:p>
            <a:pPr marL="0" indent="0" algn="just">
              <a:buNone/>
            </a:pPr>
            <a:endParaRPr lang="ar-IQ" b="1" dirty="0">
              <a:cs typeface="+mj-cs"/>
            </a:endParaRPr>
          </a:p>
        </p:txBody>
      </p:sp>
      <p:pic>
        <p:nvPicPr>
          <p:cNvPr id="5" name="Content Placeholder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520505" y="3249637"/>
            <a:ext cx="4149969" cy="3277772"/>
          </a:xfrm>
          <a:prstGeom prst="rect">
            <a:avLst/>
          </a:prstGeom>
        </p:spPr>
      </p:pic>
      <p:pic>
        <p:nvPicPr>
          <p:cNvPr id="2052" name="Picture 4" descr="الذرة المنغوز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011" y="180565"/>
            <a:ext cx="3108131" cy="300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479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pPr algn="just"/>
            <a:r>
              <a:rPr lang="ar-SA" b="1" dirty="0"/>
              <a:t>الذرة الصوانية  </a:t>
            </a:r>
            <a:r>
              <a:rPr lang="en-US" b="1" i="1" dirty="0" err="1"/>
              <a:t>Zea</a:t>
            </a:r>
            <a:r>
              <a:rPr lang="en-US" b="1" i="1" dirty="0"/>
              <a:t> </a:t>
            </a:r>
            <a:r>
              <a:rPr lang="en-US" b="1" i="1" dirty="0" smtClean="0"/>
              <a:t>mays</a:t>
            </a:r>
            <a:r>
              <a:rPr lang="ar-IQ" b="1" i="1" dirty="0" smtClean="0"/>
              <a:t>2-  </a:t>
            </a:r>
            <a:r>
              <a:rPr lang="en-US" b="1" i="1" dirty="0" smtClean="0"/>
              <a:t> </a:t>
            </a:r>
            <a:r>
              <a:rPr lang="en-US" b="1" i="1" dirty="0" err="1"/>
              <a:t>indurata</a:t>
            </a:r>
            <a:r>
              <a:rPr lang="en-US" b="1" dirty="0"/>
              <a:t> :Flint</a:t>
            </a:r>
            <a:r>
              <a:rPr lang="ar-SA" b="1" dirty="0"/>
              <a:t>تتميز حبوب هذه المجموعة انها متقرنة أكثر من غيرها، وصلبة النشأ، فيما يقع النشأ الرخو في مركز الحبة. الحبة عموما كروية الشكل لماعة، ولا توجد نغزة فيها، هذه المجموعة يشيع انتشارها أكثر في اوروبا واسيا </a:t>
            </a:r>
            <a:r>
              <a:rPr lang="en-US" b="1" dirty="0" smtClean="0"/>
              <a:t> </a:t>
            </a:r>
            <a:endParaRPr lang="ar-IQ" b="1" dirty="0"/>
          </a:p>
        </p:txBody>
      </p:sp>
      <p:pic>
        <p:nvPicPr>
          <p:cNvPr id="5" name="Content Placeholder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492369" y="1955409"/>
            <a:ext cx="5679831" cy="4221553"/>
          </a:xfrm>
          <a:prstGeom prst="rect">
            <a:avLst/>
          </a:prstGeom>
        </p:spPr>
      </p:pic>
    </p:spTree>
    <p:extLst>
      <p:ext uri="{BB962C8B-B14F-4D97-AF65-F5344CB8AC3E}">
        <p14:creationId xmlns:p14="http://schemas.microsoft.com/office/powerpoint/2010/main" val="1157089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pPr lvl="0" algn="just" rtl="1"/>
            <a:r>
              <a:rPr lang="ar-SA" b="1" dirty="0">
                <a:cs typeface="+mj-cs"/>
              </a:rPr>
              <a:t>ذرة الدقيق او اللينة </a:t>
            </a:r>
            <a:r>
              <a:rPr lang="en-US" b="1" dirty="0">
                <a:cs typeface="+mj-cs"/>
              </a:rPr>
              <a:t>Flour</a:t>
            </a:r>
            <a:r>
              <a:rPr lang="ar-IQ" b="1" dirty="0">
                <a:cs typeface="+mj-cs"/>
              </a:rPr>
              <a:t>: </a:t>
            </a:r>
            <a:r>
              <a:rPr lang="en-US" b="1" i="1" dirty="0" err="1">
                <a:cs typeface="+mj-cs"/>
              </a:rPr>
              <a:t>Zea</a:t>
            </a:r>
            <a:r>
              <a:rPr lang="en-US" b="1" i="1" dirty="0">
                <a:cs typeface="+mj-cs"/>
              </a:rPr>
              <a:t> mays </a:t>
            </a:r>
            <a:r>
              <a:rPr lang="en-US" b="1" i="1" dirty="0" err="1">
                <a:cs typeface="+mj-cs"/>
              </a:rPr>
              <a:t>amylacea</a:t>
            </a:r>
            <a:r>
              <a:rPr lang="en-US" b="1" i="1" dirty="0">
                <a:cs typeface="+mj-cs"/>
              </a:rPr>
              <a:t> </a:t>
            </a:r>
            <a:r>
              <a:rPr lang="ar-SA" b="1" dirty="0">
                <a:cs typeface="+mj-cs"/>
              </a:rPr>
              <a:t>تتكون حبة هذه المجموعة من نشأ رخو فتكون سهلة الطحن. شكل الحبة إلى حد ما يشبه حبة</a:t>
            </a:r>
            <a:r>
              <a:rPr lang="en-US" b="1" dirty="0">
                <a:cs typeface="+mj-cs"/>
              </a:rPr>
              <a:t>dent </a:t>
            </a:r>
            <a:r>
              <a:rPr lang="ar-SA" b="1" dirty="0">
                <a:cs typeface="+mj-cs"/>
              </a:rPr>
              <a:t> من حيث الشكل لكنها عندما تجف تنكمش الحبة نسبيا</a:t>
            </a:r>
            <a:r>
              <a:rPr lang="ar-SA" b="1" dirty="0" smtClean="0">
                <a:cs typeface="+mj-cs"/>
              </a:rPr>
              <a:t>،</a:t>
            </a:r>
            <a:r>
              <a:rPr lang="ar-IQ" b="1" dirty="0" smtClean="0">
                <a:cs typeface="+mj-cs"/>
              </a:rPr>
              <a:t> </a:t>
            </a:r>
            <a:endParaRPr lang="en-US" b="1" dirty="0">
              <a:cs typeface="+mj-cs"/>
            </a:endParaRPr>
          </a:p>
          <a:p>
            <a:endParaRPr lang="ar-IQ" dirty="0"/>
          </a:p>
        </p:txBody>
      </p:sp>
      <p:pic>
        <p:nvPicPr>
          <p:cNvPr id="5" name="Content Placeholder 4"/>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5576" y="3812345"/>
            <a:ext cx="4501663" cy="2518117"/>
          </a:xfrm>
          <a:prstGeom prst="rect">
            <a:avLst/>
          </a:prstGeom>
        </p:spPr>
      </p:pic>
      <p:pic>
        <p:nvPicPr>
          <p:cNvPr id="3074" name="Picture 2" descr="الذرة الشمعي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6" y="-399760"/>
            <a:ext cx="4501663" cy="421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681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0"/>
            <a:ext cx="5447714" cy="6176963"/>
          </a:xfrm>
        </p:spPr>
        <p:txBody>
          <a:bodyPr>
            <a:normAutofit fontScale="62500" lnSpcReduction="20000"/>
          </a:bodyPr>
          <a:lstStyle/>
          <a:p>
            <a:pPr lvl="0" algn="r" rtl="1"/>
            <a:r>
              <a:rPr lang="ar-SA" sz="3800" b="1" dirty="0"/>
              <a:t>ذرة البوشار أو الشامية </a:t>
            </a:r>
            <a:r>
              <a:rPr lang="en-US" sz="3800" b="1" dirty="0"/>
              <a:t>Pop corn</a:t>
            </a:r>
            <a:r>
              <a:rPr lang="ar-IQ" sz="3800" b="1" dirty="0"/>
              <a:t> : </a:t>
            </a:r>
            <a:r>
              <a:rPr lang="en-US" sz="3800" b="1" i="1" dirty="0" err="1"/>
              <a:t>Zea</a:t>
            </a:r>
            <a:r>
              <a:rPr lang="en-US" sz="3800" b="1" i="1" dirty="0"/>
              <a:t> may </a:t>
            </a:r>
            <a:r>
              <a:rPr lang="en-US" sz="3800" b="1" i="1" dirty="0" err="1"/>
              <a:t>everta</a:t>
            </a:r>
            <a:r>
              <a:rPr lang="en-US" sz="3800" b="1" dirty="0"/>
              <a:t>  </a:t>
            </a:r>
            <a:r>
              <a:rPr lang="ar-SA" sz="3800" b="1" dirty="0"/>
              <a:t>إن حبوب هذه المجموعة تمثل حبوب الفلين بصورة أشد، إنها ذات اندوسبيروم صلب جدا مع جزء صغير منه في وسطه يكون هشا ويتكون من النشأ الهش، الحبوب تكون غالبا أصغر من حبوب المجاميع الأخرى، وقد يكون طرفها مدببا أو دائريا، عند تسخين هذه الحبوب تنفجر وينقلب داخلها إلى الخارج بسبب طبيعة النشأ الذي فيها، فتكون سهلة الأكل</a:t>
            </a:r>
            <a:r>
              <a:rPr lang="ar-SA" sz="3800" b="1" dirty="0" smtClean="0"/>
              <a:t>.</a:t>
            </a:r>
            <a:endParaRPr lang="ar-IQ" sz="3800" b="1" dirty="0" smtClean="0"/>
          </a:p>
          <a:p>
            <a:pPr lvl="0" algn="justLow" rtl="1"/>
            <a:r>
              <a:rPr lang="ar-IQ" sz="3800" b="1" dirty="0"/>
              <a:t>الذرة السكري</a:t>
            </a:r>
            <a:r>
              <a:rPr lang="en-US" sz="3800" b="1" dirty="0"/>
              <a:t>:Sweet corn  </a:t>
            </a:r>
            <a:r>
              <a:rPr lang="en-US" sz="3800" b="1" i="1" dirty="0" err="1"/>
              <a:t>Zea</a:t>
            </a:r>
            <a:r>
              <a:rPr lang="en-US" sz="3800" b="1" i="1" dirty="0"/>
              <a:t> mays </a:t>
            </a:r>
            <a:r>
              <a:rPr lang="en-US" sz="3800" b="1" i="1" dirty="0" err="1"/>
              <a:t>saccharata</a:t>
            </a:r>
            <a:r>
              <a:rPr lang="ar-SA" sz="3800" b="1" dirty="0"/>
              <a:t>تمتاز حبوب هذه المجموعة بكونها لماعة شفافة منكمشة عند النضج بصورة مميزة عن كافة حبوب المجاميع الأخرى، تؤكل هذه الحبوب قبل نضجها للحصاد، أي في الطور العجيني غالبا، إن الذرة الحلوة الشائعة تعد طفرة من </a:t>
            </a:r>
            <a:r>
              <a:rPr lang="en-US" sz="3800" b="1" dirty="0"/>
              <a:t>dent </a:t>
            </a:r>
            <a:r>
              <a:rPr lang="ar-SA" sz="3800" b="1" dirty="0"/>
              <a:t>على موقع الكروموسوم المسمى </a:t>
            </a:r>
            <a:r>
              <a:rPr lang="en-US" sz="3800" b="1" dirty="0" err="1"/>
              <a:t>sy</a:t>
            </a:r>
            <a:r>
              <a:rPr lang="en-US" sz="3800" b="1" dirty="0"/>
              <a:t>) sugary</a:t>
            </a:r>
            <a:r>
              <a:rPr lang="ar-SA" sz="3800" b="1" dirty="0"/>
              <a:t>)، إن وجود هذا الجين فيها يجعلها تجمع من السكر أضعاف ما موجود في الذرة الاعتيادية، تم استنباط أصناف تسمى </a:t>
            </a:r>
            <a:r>
              <a:rPr lang="en-US" sz="3800" b="1" dirty="0"/>
              <a:t>Super sweet</a:t>
            </a:r>
            <a:r>
              <a:rPr lang="ar-SA" sz="3800" b="1" dirty="0"/>
              <a:t> تحوي الجين</a:t>
            </a:r>
            <a:r>
              <a:rPr lang="en-US" sz="3800" b="1" dirty="0"/>
              <a:t>sugary enhanced=se </a:t>
            </a:r>
            <a:r>
              <a:rPr lang="ar-SA" sz="3800" b="1" dirty="0"/>
              <a:t> </a:t>
            </a:r>
            <a:r>
              <a:rPr lang="en-US" sz="3800" b="1" dirty="0" smtClean="0"/>
              <a:t> </a:t>
            </a:r>
            <a:endParaRPr lang="en-US" sz="3800" b="1" dirty="0"/>
          </a:p>
          <a:p>
            <a:r>
              <a:rPr lang="en-US" dirty="0"/>
              <a:t> </a:t>
            </a:r>
            <a:endParaRPr lang="ar-IQ"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499489" y="3607670"/>
            <a:ext cx="5387756" cy="3144521"/>
          </a:xfrm>
          <a:prstGeom prst="rect">
            <a:avLst/>
          </a:prstGeom>
        </p:spPr>
      </p:pic>
      <p:pic>
        <p:nvPicPr>
          <p:cNvPr id="1029" name="Picture 5" descr="الذرة الفشار"/>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43845" y="-289844"/>
            <a:ext cx="5428355" cy="406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508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4" name="Content Placeholder 3"/>
          <p:cNvSpPr>
            <a:spLocks noGrp="1"/>
          </p:cNvSpPr>
          <p:nvPr>
            <p:ph sz="half" idx="2"/>
          </p:nvPr>
        </p:nvSpPr>
        <p:spPr>
          <a:xfrm>
            <a:off x="6172200" y="1825625"/>
            <a:ext cx="5433646" cy="4351338"/>
          </a:xfrm>
        </p:spPr>
        <p:txBody>
          <a:bodyPr>
            <a:normAutofit/>
          </a:bodyPr>
          <a:lstStyle/>
          <a:p>
            <a:pPr algn="just" rtl="1"/>
            <a:r>
              <a:rPr lang="ar-SA" sz="4000" b="1" dirty="0"/>
              <a:t>الذرة الشمعية  </a:t>
            </a:r>
            <a:r>
              <a:rPr lang="en-US" sz="4000" b="1" dirty="0"/>
              <a:t>:</a:t>
            </a:r>
            <a:r>
              <a:rPr lang="en-US" sz="4000" b="1" i="1" dirty="0" err="1"/>
              <a:t>Zea</a:t>
            </a:r>
            <a:r>
              <a:rPr lang="en-US" sz="4000" b="1" i="1" dirty="0"/>
              <a:t> mays waxy</a:t>
            </a:r>
            <a:r>
              <a:rPr lang="en-US" sz="4000" b="1" dirty="0"/>
              <a:t> :Waxy corn </a:t>
            </a:r>
            <a:r>
              <a:rPr lang="ar-SA" sz="4000" b="1" dirty="0"/>
              <a:t>تحوي حبوب هذه المجموعة على نشأ</a:t>
            </a:r>
            <a:r>
              <a:rPr lang="en-US" sz="4000" b="1" dirty="0"/>
              <a:t> amylopectin </a:t>
            </a:r>
            <a:r>
              <a:rPr lang="ar-SA" sz="4000" b="1" dirty="0"/>
              <a:t> الذي هو نتيجة لوجود طفرة</a:t>
            </a:r>
            <a:r>
              <a:rPr lang="en-US" sz="4000" b="1" dirty="0"/>
              <a:t>.waxy = </a:t>
            </a:r>
            <a:r>
              <a:rPr lang="en-US" sz="4000" b="1" dirty="0" err="1"/>
              <a:t>wx</a:t>
            </a:r>
            <a:r>
              <a:rPr lang="en-US" sz="4000" b="1" dirty="0"/>
              <a:t> </a:t>
            </a:r>
            <a:endParaRPr lang="ar-IQ" sz="4000" b="1" dirty="0"/>
          </a:p>
        </p:txBody>
      </p:sp>
      <p:pic>
        <p:nvPicPr>
          <p:cNvPr id="5" name="Content Placeholder 4"/>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17452" y="1825625"/>
            <a:ext cx="5233182" cy="5092504"/>
          </a:xfrm>
          <a:prstGeom prst="rect">
            <a:avLst/>
          </a:prstGeom>
        </p:spPr>
      </p:pic>
    </p:spTree>
    <p:extLst>
      <p:ext uri="{BB962C8B-B14F-4D97-AF65-F5344CB8AC3E}">
        <p14:creationId xmlns:p14="http://schemas.microsoft.com/office/powerpoint/2010/main" val="1810934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1495</TotalTime>
  <Words>1419</Words>
  <Application>Microsoft Office PowerPoint</Application>
  <PresentationFormat>Widescreen</PresentationFormat>
  <Paragraphs>105</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Aptos Display</vt:lpstr>
      <vt:lpstr>Arial</vt:lpstr>
      <vt:lpstr>Calibri</vt:lpstr>
      <vt:lpstr>Symbol</vt:lpstr>
      <vt:lpstr>Times New Roman</vt:lpstr>
      <vt:lpstr>Office Theme</vt:lpstr>
      <vt:lpstr>PowerPoint Presentation</vt:lpstr>
      <vt:lpstr>المقدمة   </vt:lpstr>
      <vt:lpstr>PowerPoint Presentation</vt:lpstr>
      <vt:lpstr>اهداف الورشة </vt:lpstr>
      <vt:lpstr>انواع الذرة الصفراء       </vt:lpstr>
      <vt:lpstr>PowerPoint Presentation</vt:lpstr>
      <vt:lpstr>PowerPoint Presentation</vt:lpstr>
      <vt:lpstr>PowerPoint Presentation</vt:lpstr>
      <vt:lpstr>PowerPoint Presentation</vt:lpstr>
      <vt:lpstr>PowerPoint Presentation</vt:lpstr>
      <vt:lpstr>الفرق بين Teosinte   والذرة الحالية              </vt:lpstr>
      <vt:lpstr>PowerPoint Presentation</vt:lpstr>
      <vt:lpstr>PowerPoint Presentation</vt:lpstr>
      <vt:lpstr> </vt:lpstr>
      <vt:lpstr>طرائق التربية الحديثة :</vt:lpstr>
      <vt:lpstr>اهم الفروق بين طرائق التربية التقليدية والحديثة </vt:lpstr>
      <vt:lpstr>الاهداف والمعوقات للطريقة التقليدية والطريقة الحديثة </vt:lpstr>
      <vt:lpstr>الفرق الرئيسي بين تربية الذرة الصفراء بين  الماضي والحاضر: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تربية الذرة الصفراء بين الماضي والحاضر</dc:title>
  <dc:creator>B.H.Hadi B.H.Hadi</dc:creator>
  <cp:lastModifiedBy>البنفسج</cp:lastModifiedBy>
  <cp:revision>40</cp:revision>
  <dcterms:created xsi:type="dcterms:W3CDTF">2025-01-25T21:28:03Z</dcterms:created>
  <dcterms:modified xsi:type="dcterms:W3CDTF">2025-01-27T22:28:34Z</dcterms:modified>
</cp:coreProperties>
</file>