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3"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A58152-35A9-42A1-B8B3-3B9CFC1035FB}"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78383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58152-35A9-42A1-B8B3-3B9CFC1035FB}"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178505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58152-35A9-42A1-B8B3-3B9CFC1035FB}"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180472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58152-35A9-42A1-B8B3-3B9CFC1035FB}"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368678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58152-35A9-42A1-B8B3-3B9CFC1035FB}"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276310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A58152-35A9-42A1-B8B3-3B9CFC1035FB}"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227647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A58152-35A9-42A1-B8B3-3B9CFC1035FB}"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389735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A58152-35A9-42A1-B8B3-3B9CFC1035FB}"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205044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58152-35A9-42A1-B8B3-3B9CFC1035FB}"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317173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A58152-35A9-42A1-B8B3-3B9CFC1035FB}"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77801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A58152-35A9-42A1-B8B3-3B9CFC1035FB}"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ACF1A-3AE2-4E30-938A-94A11FB254CF}" type="slidenum">
              <a:rPr lang="en-US" smtClean="0"/>
              <a:t>‹#›</a:t>
            </a:fld>
            <a:endParaRPr lang="en-US"/>
          </a:p>
        </p:txBody>
      </p:sp>
    </p:spTree>
    <p:extLst>
      <p:ext uri="{BB962C8B-B14F-4D97-AF65-F5344CB8AC3E}">
        <p14:creationId xmlns:p14="http://schemas.microsoft.com/office/powerpoint/2010/main" val="374035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58152-35A9-42A1-B8B3-3B9CFC1035FB}" type="datetimeFigureOut">
              <a:rPr lang="en-US" smtClean="0"/>
              <a:t>2/21/2025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ACF1A-3AE2-4E30-938A-94A11FB254CF}" type="slidenum">
              <a:rPr lang="en-US" smtClean="0"/>
              <a:t>‹#›</a:t>
            </a:fld>
            <a:endParaRPr lang="en-US"/>
          </a:p>
        </p:txBody>
      </p:sp>
    </p:spTree>
    <p:extLst>
      <p:ext uri="{BB962C8B-B14F-4D97-AF65-F5344CB8AC3E}">
        <p14:creationId xmlns:p14="http://schemas.microsoft.com/office/powerpoint/2010/main" val="108095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9684"/>
            <a:ext cx="9144000" cy="1842447"/>
          </a:xfrm>
        </p:spPr>
        <p:txBody>
          <a:bodyPr>
            <a:normAutofit/>
          </a:bodyPr>
          <a:lstStyle/>
          <a:p>
            <a:r>
              <a:rPr lang="ar-SA"/>
              <a:t>انقطاع التنفس الانسدادي الانفي </a:t>
            </a:r>
            <a:r>
              <a:rPr lang="ar-SA" dirty="0"/>
              <a:t>الاعراض والاسباب</a:t>
            </a:r>
            <a:endParaRPr lang="en-US" dirty="0"/>
          </a:p>
        </p:txBody>
      </p:sp>
    </p:spTree>
    <p:extLst>
      <p:ext uri="{BB962C8B-B14F-4D97-AF65-F5344CB8AC3E}">
        <p14:creationId xmlns:p14="http://schemas.microsoft.com/office/powerpoint/2010/main" val="268189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8740"/>
            <a:ext cx="10515600" cy="5508223"/>
          </a:xfrm>
        </p:spPr>
        <p:txBody>
          <a:bodyPr>
            <a:normAutofit fontScale="70000" lnSpcReduction="20000"/>
          </a:bodyPr>
          <a:lstStyle/>
          <a:p>
            <a:pPr algn="r" rtl="1">
              <a:lnSpc>
                <a:spcPct val="160000"/>
              </a:lnSpc>
            </a:pPr>
            <a:r>
              <a:rPr lang="ar-SA" b="1" dirty="0"/>
              <a:t>التقدم في السن.</a:t>
            </a:r>
            <a:r>
              <a:rPr lang="ar-SA" dirty="0"/>
              <a:t> يحدث انقطاع النَفَس النومي للأشخاص البالغين أكثر من غيرهم.</a:t>
            </a:r>
          </a:p>
          <a:p>
            <a:pPr algn="r" rtl="1">
              <a:lnSpc>
                <a:spcPct val="160000"/>
              </a:lnSpc>
            </a:pPr>
            <a:r>
              <a:rPr lang="ar-SA" b="1" dirty="0"/>
              <a:t>التاريخ العائلي.</a:t>
            </a:r>
            <a:r>
              <a:rPr lang="ar-SA" dirty="0"/>
              <a:t> وجود أفراد في العائلة مصابون بانقطاع النفس النومي قد يزيد من احتمالية إصابتك.</a:t>
            </a:r>
          </a:p>
          <a:p>
            <a:pPr algn="r" rtl="1">
              <a:lnSpc>
                <a:spcPct val="160000"/>
              </a:lnSpc>
            </a:pPr>
            <a:r>
              <a:rPr lang="ar-SA" b="1" dirty="0"/>
              <a:t>تناول المشروبات الكحولية أو المسكنات أو المهدئات.</a:t>
            </a:r>
            <a:r>
              <a:rPr lang="ar-SA" dirty="0"/>
              <a:t> يسبب تناول هذه المواد ارتِخاء العضلات في الحلق، ما يزيد انقطاع النفس الانسدادي النومي سوءًا.</a:t>
            </a:r>
          </a:p>
          <a:p>
            <a:pPr algn="r" rtl="1">
              <a:lnSpc>
                <a:spcPct val="160000"/>
              </a:lnSpc>
            </a:pPr>
            <a:r>
              <a:rPr lang="ar-SA" b="1" dirty="0"/>
              <a:t>التدخين.</a:t>
            </a:r>
            <a:r>
              <a:rPr lang="ar-SA" dirty="0"/>
              <a:t> المدخنون أكثر عُرضةً للإصابة بانقطاع النفس الانسدادي النومي بثلاثة أضعافٍ عن الأشخاص الذين لم يقوموا بالتدخين نهائيًّا. وقد يزيد التدخين من حدة الالتهاب واحتباس السوائل في مجرى الهواء العلوي.</a:t>
            </a:r>
          </a:p>
          <a:p>
            <a:pPr algn="r" rtl="1">
              <a:lnSpc>
                <a:spcPct val="160000"/>
              </a:lnSpc>
            </a:pPr>
            <a:r>
              <a:rPr lang="ar-SA" b="1" dirty="0"/>
              <a:t>احتقان الأنف.</a:t>
            </a:r>
            <a:r>
              <a:rPr lang="ar-SA" dirty="0"/>
              <a:t> إذا كنت مصابًا بصعوبة في التنفس عن طريق الأنف — سواء من مشكلة تشريحية أو حساسية — فإنك أكثر عُرضةً للإصابة بانقطاع النفس الانسدادي النومي.</a:t>
            </a:r>
          </a:p>
          <a:p>
            <a:pPr algn="r" rtl="1">
              <a:lnSpc>
                <a:spcPct val="160000"/>
              </a:lnSpc>
            </a:pPr>
            <a:r>
              <a:rPr lang="ar-SA" b="1" dirty="0"/>
              <a:t>الحالات الطبية.</a:t>
            </a:r>
            <a:r>
              <a:rPr lang="ar-SA" dirty="0"/>
              <a:t> يُعد فشل القلب الاحتقاني وارتفاع ضغط الدم وداء السكري من النوع الثاني من بين الحالات المَرضية التي قد تزيد من خطر الإصابة بانقطاع النفس الانسدادي النومي. كما يمكن أن يزداد احتمال الإصابة بهذا المرض بسبب متلازمة المِبيَض المتعدد الكيسات والاضطرابات الهرمونية والسكتة الدماغية السابقة وأمراض الرئة المزمنة مثل الربو.</a:t>
            </a:r>
          </a:p>
          <a:p>
            <a:pPr>
              <a:lnSpc>
                <a:spcPct val="160000"/>
              </a:lnSpc>
            </a:pPr>
            <a:endParaRPr lang="en-US" dirty="0"/>
          </a:p>
        </p:txBody>
      </p:sp>
    </p:spTree>
    <p:extLst>
      <p:ext uri="{BB962C8B-B14F-4D97-AF65-F5344CB8AC3E}">
        <p14:creationId xmlns:p14="http://schemas.microsoft.com/office/powerpoint/2010/main" val="222503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445"/>
            <a:ext cx="10515600" cy="5535518"/>
          </a:xfrm>
        </p:spPr>
        <p:txBody>
          <a:bodyPr/>
          <a:lstStyle/>
          <a:p>
            <a:pPr algn="r" rtl="1"/>
            <a:r>
              <a:rPr lang="ar-SA" b="1" dirty="0"/>
              <a:t>  انقطاع النفس الانسدادي المركزي النومي</a:t>
            </a:r>
          </a:p>
          <a:p>
            <a:pPr algn="r" rtl="1"/>
            <a:r>
              <a:rPr lang="ar-SA" b="0" i="0" dirty="0">
                <a:solidFill>
                  <a:srgbClr val="080808"/>
                </a:solidFill>
                <a:effectLst/>
                <a:latin typeface="Amiri"/>
              </a:rPr>
              <a:t>تشمل عوامل الخطر المرتبطة بهذا النوع من انقطاع النفس النومي ما يلي:</a:t>
            </a:r>
          </a:p>
          <a:p>
            <a:pPr algn="r" rtl="1"/>
            <a:r>
              <a:rPr lang="ar-SA" b="1" i="0" dirty="0">
                <a:solidFill>
                  <a:srgbClr val="080808"/>
                </a:solidFill>
                <a:effectLst/>
                <a:latin typeface="Amiri"/>
              </a:rPr>
              <a:t>التقدُّم في السن.</a:t>
            </a:r>
            <a:r>
              <a:rPr lang="ar-SA" b="0" i="0" dirty="0">
                <a:solidFill>
                  <a:srgbClr val="080808"/>
                </a:solidFill>
                <a:effectLst/>
                <a:latin typeface="Amiri"/>
              </a:rPr>
              <a:t> يزداد احتمال الإصابة بانقطاع النفس النومي المركزي بين الأشخاص في مرحلة منتصف العمر وكبار السن.</a:t>
            </a:r>
          </a:p>
          <a:p>
            <a:pPr algn="r" rtl="1"/>
            <a:r>
              <a:rPr lang="ar-SA" b="1" i="0" dirty="0">
                <a:solidFill>
                  <a:srgbClr val="080808"/>
                </a:solidFill>
                <a:effectLst/>
                <a:latin typeface="Amiri"/>
              </a:rPr>
              <a:t>الذكورة.</a:t>
            </a:r>
            <a:r>
              <a:rPr lang="ar-SA" b="0" i="0" dirty="0">
                <a:solidFill>
                  <a:srgbClr val="080808"/>
                </a:solidFill>
                <a:effectLst/>
                <a:latin typeface="Amiri"/>
              </a:rPr>
              <a:t> يزيد شيوع الإصابة بانقطاع النفس النومي المركزي بين الرجال أكثر منه في النساء.</a:t>
            </a:r>
          </a:p>
          <a:p>
            <a:pPr algn="r" rtl="1"/>
            <a:r>
              <a:rPr lang="ar-SA" b="1" i="0" dirty="0">
                <a:solidFill>
                  <a:srgbClr val="080808"/>
                </a:solidFill>
                <a:effectLst/>
                <a:latin typeface="Amiri"/>
              </a:rPr>
              <a:t>اضطرابات القلب.</a:t>
            </a:r>
            <a:r>
              <a:rPr lang="ar-SA" b="0" i="0" dirty="0">
                <a:solidFill>
                  <a:srgbClr val="080808"/>
                </a:solidFill>
                <a:effectLst/>
                <a:latin typeface="Amiri"/>
              </a:rPr>
              <a:t> يزيد فشل القلب الاحتقاني من احتمال الإصابة.</a:t>
            </a:r>
          </a:p>
          <a:p>
            <a:pPr algn="r" rtl="1"/>
            <a:r>
              <a:rPr lang="ar-SA" b="1" i="0" dirty="0">
                <a:solidFill>
                  <a:srgbClr val="080808"/>
                </a:solidFill>
                <a:effectLst/>
                <a:latin typeface="Amiri"/>
              </a:rPr>
              <a:t>استخدام الأدوية المخدرة.</a:t>
            </a:r>
            <a:r>
              <a:rPr lang="ar-SA" b="0" i="0" dirty="0">
                <a:solidFill>
                  <a:srgbClr val="080808"/>
                </a:solidFill>
                <a:effectLst/>
                <a:latin typeface="Amiri"/>
              </a:rPr>
              <a:t> تُزيد الأدوية الأفيونية -وبخاصة الأنواع طويلة المفعول- احتمال الإصابة بانقطاع النفس النومي المركزي.</a:t>
            </a:r>
          </a:p>
          <a:p>
            <a:pPr algn="r" rtl="1"/>
            <a:r>
              <a:rPr lang="ar-SA" b="1" i="0" dirty="0">
                <a:solidFill>
                  <a:srgbClr val="080808"/>
                </a:solidFill>
                <a:effectLst/>
                <a:latin typeface="Amiri"/>
              </a:rPr>
              <a:t>السكتة الدماغية.</a:t>
            </a:r>
            <a:r>
              <a:rPr lang="ar-SA" b="0" i="0" dirty="0">
                <a:solidFill>
                  <a:srgbClr val="080808"/>
                </a:solidFill>
                <a:effectLst/>
                <a:latin typeface="Amiri"/>
              </a:rPr>
              <a:t> في حال سبق الإصابة بسكتة دماغية، يزداد احتمال الإصابة بانقطاع النفس النومي المركزي.</a:t>
            </a:r>
          </a:p>
          <a:p>
            <a:pPr algn="r"/>
            <a:endParaRPr lang="ar-SA" b="1" dirty="0"/>
          </a:p>
          <a:p>
            <a:endParaRPr lang="en-US" dirty="0"/>
          </a:p>
        </p:txBody>
      </p:sp>
    </p:spTree>
    <p:extLst>
      <p:ext uri="{BB962C8B-B14F-4D97-AF65-F5344CB8AC3E}">
        <p14:creationId xmlns:p14="http://schemas.microsoft.com/office/powerpoint/2010/main" val="428685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3331"/>
            <a:ext cx="10515600" cy="5453632"/>
          </a:xfrm>
        </p:spPr>
        <p:txBody>
          <a:bodyPr>
            <a:normAutofit fontScale="92500" lnSpcReduction="10000"/>
          </a:bodyPr>
          <a:lstStyle/>
          <a:p>
            <a:pPr algn="r"/>
            <a:r>
              <a:rPr lang="ar-SA" b="1" dirty="0"/>
              <a:t>المضاعفات</a:t>
            </a:r>
          </a:p>
          <a:p>
            <a:pPr marL="0" indent="0" algn="r">
              <a:buNone/>
            </a:pPr>
            <a:r>
              <a:rPr lang="ar-SA" dirty="0"/>
              <a:t>انقطاع النفس النومي حالة طبية خطيرة. يمكن أن تتضمن مضاعفات انقطاع النفس الانسدادي النومي:</a:t>
            </a:r>
          </a:p>
          <a:p>
            <a:pPr algn="r"/>
            <a:endParaRPr lang="ar-SA" dirty="0"/>
          </a:p>
          <a:p>
            <a:pPr marL="0" indent="0" algn="r">
              <a:buNone/>
            </a:pPr>
            <a:r>
              <a:rPr lang="ar-SA" dirty="0"/>
              <a:t>إرهاق أثناء النهار. الاستيقاظ المتكرر المرتبط بانقطاع النفس النومي يجعل من النوم الطبيعي المجدد للطاقة أمرًا مستحيلاً، ويرجح في المقابل الإحساس بالنعاس الشديد نهارًا والتعب وسهولة الاستثارة.</a:t>
            </a:r>
          </a:p>
          <a:p>
            <a:pPr algn="r"/>
            <a:endParaRPr lang="ar-SA" dirty="0"/>
          </a:p>
          <a:p>
            <a:pPr marL="0" indent="0" algn="r">
              <a:buNone/>
            </a:pPr>
            <a:r>
              <a:rPr lang="ar-SA" dirty="0"/>
              <a:t>وقد تجد صعوبة في التركيز وتجد نفسك غارقًا في النوم في عملك، أو أثناء مشاهدة التلفاز أو حتى أثناء قيادة السيارة. ويزداد احتمال تعرُّض المصابين بانقطاع النفس النومي للحوادث أثناء قيادة السيارة وفي مكان العمل.</a:t>
            </a:r>
          </a:p>
          <a:p>
            <a:pPr algn="r"/>
            <a:endParaRPr lang="ar-SA" dirty="0"/>
          </a:p>
          <a:p>
            <a:pPr marL="0" indent="0" algn="r">
              <a:buNone/>
            </a:pPr>
            <a:r>
              <a:rPr lang="ar-SA" dirty="0"/>
              <a:t>وقد تشعر أيضًأ بأنك سريع الغضب أو متقلب المزاج أو مكتئب. قد يكون الأداء الدراسي للأطفال والمراهقين المصابين بانقطاع النفس النومي ضعيفًا أو قد تكون لديهم مشكلات سلوكية.</a:t>
            </a:r>
            <a:endParaRPr lang="en-US" dirty="0"/>
          </a:p>
        </p:txBody>
      </p:sp>
    </p:spTree>
    <p:extLst>
      <p:ext uri="{BB962C8B-B14F-4D97-AF65-F5344CB8AC3E}">
        <p14:creationId xmlns:p14="http://schemas.microsoft.com/office/powerpoint/2010/main" val="423023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388"/>
            <a:ext cx="10515600" cy="5494575"/>
          </a:xfrm>
        </p:spPr>
        <p:txBody>
          <a:bodyPr>
            <a:normAutofit fontScale="77500" lnSpcReduction="20000"/>
          </a:bodyPr>
          <a:lstStyle/>
          <a:p>
            <a:pPr marL="0" indent="0" algn="r">
              <a:lnSpc>
                <a:spcPct val="160000"/>
              </a:lnSpc>
              <a:buNone/>
            </a:pPr>
            <a:r>
              <a:rPr lang="ar-SA" dirty="0"/>
              <a:t>ارتفاع ضغط الدم أو اضطرابات في القلب. يؤدي الهبوط المفاجئ في مستويات الأكسجين، الذي يحدث أثناء انقطاع النفس الانسدادي النومي، إلى ارتفاع ضغط الدم وإجهاد جهاز القلب والأوعية الدموية. ويُعرَف ضغط الدم المرتفع الناتج عن انقطاع النفس الانسدادي النومي أيضًا بفرط ضغط </a:t>
            </a:r>
            <a:r>
              <a:rPr lang="ar-SA"/>
              <a:t>الدم.</a:t>
            </a:r>
            <a:endParaRPr lang="ar-SA" dirty="0"/>
          </a:p>
          <a:p>
            <a:pPr marL="0" indent="0" algn="r">
              <a:lnSpc>
                <a:spcPct val="160000"/>
              </a:lnSpc>
              <a:buNone/>
            </a:pPr>
            <a:r>
              <a:rPr lang="ar-SA" dirty="0"/>
              <a:t>وقد يزيد انقطاع النفس الانسدادي النومي أيضًا من احتمال تكرار حدوث النوبة القلبية والسكتة الدماغية وعدم انتظام ضربات القلب، مثل الرجفان الأذيني. إذا كنت مصابًا بمرض قلبي، فيمكن أن يؤدي انخفاض أكسجين الدم (نقص تأكسُج الدم) المتكرر إلى الموت المفاجئ بسبب عدم انتظام ضربات القلب</a:t>
            </a:r>
          </a:p>
          <a:p>
            <a:pPr marL="0" indent="0" algn="r">
              <a:lnSpc>
                <a:spcPct val="160000"/>
              </a:lnSpc>
              <a:buNone/>
            </a:pPr>
            <a:r>
              <a:rPr lang="ar-SA" dirty="0"/>
              <a:t>داء السكري من النوع الثاني. يزيد انقطاع النفس النومي من احتمال الإصابة بمقاومة الأنسولين والإصابة بالنوع الثاني من مرض السكري.</a:t>
            </a:r>
          </a:p>
          <a:p>
            <a:pPr marL="0" indent="0" algn="r">
              <a:lnSpc>
                <a:spcPct val="160000"/>
              </a:lnSpc>
              <a:buNone/>
            </a:pPr>
            <a:r>
              <a:rPr lang="ar-SA" dirty="0"/>
              <a:t>المتلازمة الاستقلابية. هذا الاضطراب، الذي يشمل ارتفاع ضغط الدم ومستويات الكوليسترول غير الطبيعية وارتفاع سكر الدم وزيادة محيط الخصر، مرتبط بزيادة احتمال الإصابة بأمراض القلب.</a:t>
            </a:r>
            <a:endParaRPr lang="en-US" dirty="0"/>
          </a:p>
        </p:txBody>
      </p:sp>
    </p:spTree>
    <p:extLst>
      <p:ext uri="{BB962C8B-B14F-4D97-AF65-F5344CB8AC3E}">
        <p14:creationId xmlns:p14="http://schemas.microsoft.com/office/powerpoint/2010/main" val="29188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092"/>
            <a:ext cx="10515600" cy="5874295"/>
          </a:xfrm>
        </p:spPr>
        <p:txBody>
          <a:bodyPr>
            <a:normAutofit fontScale="85000" lnSpcReduction="20000"/>
          </a:bodyPr>
          <a:lstStyle/>
          <a:p>
            <a:pPr marL="0" indent="0" algn="r">
              <a:lnSpc>
                <a:spcPct val="160000"/>
              </a:lnSpc>
              <a:buNone/>
            </a:pPr>
            <a:r>
              <a:rPr lang="ar-SA" dirty="0"/>
              <a:t>مضاعفات مع الأدوية والجراحة. يشكل انقطاع النفس الانسدادي النومي أيضًا مشكلة مع بعض الأدوية والتخدير العام. قد يكون المصابون بانقطاع النفس النومي أكثر عرضة للإصابة بمضاعفات بعد العمليات الكبرى، لأنهم معرضون لاضطرابات في التنفس، خاصة إذا تلقوا مخدرًا أو استلقوا على ظهورهم.</a:t>
            </a:r>
          </a:p>
          <a:p>
            <a:pPr marL="0" indent="0" algn="r">
              <a:lnSpc>
                <a:spcPct val="160000"/>
              </a:lnSpc>
              <a:buNone/>
            </a:pPr>
            <a:r>
              <a:rPr lang="ar-SA" dirty="0"/>
              <a:t>قبل الخضوع لعملية جراحية، أخبر طبيبك عن معاناتك من انقطاع النفس أثناء النومي وكيف يتم علاجه.</a:t>
            </a:r>
          </a:p>
          <a:p>
            <a:pPr marL="0" indent="0" algn="r">
              <a:lnSpc>
                <a:spcPct val="160000"/>
              </a:lnSpc>
              <a:buNone/>
            </a:pPr>
            <a:r>
              <a:rPr lang="ar-SA" dirty="0"/>
              <a:t>مشكلات في الكبد. من المرجح أن تأتي اختبارات وظائف الكبد لدى المصابين بانقطاع النفس النومي بنتائج غير طبيعية ومن المرجح أيضًا أن تظهر علامات الندوب على الكبد، التي تُعرَف بمرض الكبد الدهني غير الكحولي.</a:t>
            </a:r>
          </a:p>
          <a:p>
            <a:pPr marL="0" indent="0" algn="r">
              <a:lnSpc>
                <a:spcPct val="160000"/>
              </a:lnSpc>
              <a:buNone/>
            </a:pPr>
            <a:r>
              <a:rPr lang="ar-SA" dirty="0"/>
              <a:t>حرمان شريك الحياة من النوم. يمكن أن يحرم الشخير بصوت عالٍ أي شخص ينام بالقرب منك من أن ينعم بالراحة. ومن الشائع أن يضطر إلى الذهاب إلى غرفة أخرى أو حتى إلى طابق آخر من المنزل، حتى يتمكن من النوم.</a:t>
            </a:r>
            <a:endParaRPr lang="en-US" dirty="0"/>
          </a:p>
        </p:txBody>
      </p:sp>
    </p:spTree>
    <p:extLst>
      <p:ext uri="{BB962C8B-B14F-4D97-AF65-F5344CB8AC3E}">
        <p14:creationId xmlns:p14="http://schemas.microsoft.com/office/powerpoint/2010/main" val="189360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614988"/>
          </a:xfrm>
        </p:spPr>
        <p:txBody>
          <a:bodyPr>
            <a:normAutofit fontScale="77500" lnSpcReduction="20000"/>
          </a:bodyPr>
          <a:lstStyle/>
          <a:p>
            <a:pPr marL="0" indent="0" algn="r">
              <a:buNone/>
            </a:pPr>
            <a:r>
              <a:rPr lang="ar-SA" dirty="0"/>
              <a:t>تتضمن مضاعفات انقطاع النفس النومي المركزي:</a:t>
            </a:r>
          </a:p>
          <a:p>
            <a:pPr marL="0" indent="0" algn="r">
              <a:lnSpc>
                <a:spcPct val="170000"/>
              </a:lnSpc>
              <a:buNone/>
            </a:pPr>
            <a:r>
              <a:rPr lang="ar-SA" dirty="0"/>
              <a:t>الإرهاق. الاستيقاظ المتكرر المرتبط بانقطاع النفس النومي يجعل النوم الطبيعي الذي يجدد خلايا الجسم مستحيلاً. يتعرض المصابون بانقطاع النفس النومي المركزي للإرهاق الحاد والشعور بالنعاس نهارًا وسهولة الاستثارة.</a:t>
            </a:r>
          </a:p>
          <a:p>
            <a:pPr marL="0" indent="0" algn="r">
              <a:lnSpc>
                <a:spcPct val="170000"/>
              </a:lnSpc>
              <a:buNone/>
            </a:pPr>
            <a:r>
              <a:rPr lang="ar-SA" dirty="0"/>
              <a:t>وقد تجد صعوبة في التركيز وتجد نفسك غارقًا في النوم في مكان العمل أو أثناء مشاهدة التلفاز أو حتى أثناء قيادة السيارة.</a:t>
            </a:r>
          </a:p>
          <a:p>
            <a:pPr marL="0" indent="0" algn="r">
              <a:lnSpc>
                <a:spcPct val="170000"/>
              </a:lnSpc>
              <a:buNone/>
            </a:pPr>
            <a:r>
              <a:rPr lang="ar-SA" dirty="0"/>
              <a:t>المشكلات القلبية الوعائية. يمكن أن يؤثر الهبوط المفاجئ في مستويات الأكسجين في الدم، الذي يحدث أثناء انقطاع النفس النومي المركزي، تأثيرًا سلبيًّا في صحة القلب.</a:t>
            </a:r>
          </a:p>
          <a:p>
            <a:pPr marL="0" indent="0" algn="r">
              <a:lnSpc>
                <a:spcPct val="170000"/>
              </a:lnSpc>
              <a:buNone/>
            </a:pPr>
            <a:r>
              <a:rPr lang="ar-SA" dirty="0"/>
              <a:t>وإذا كان هناك مرض قلبي كامن، فقد تؤدي نوبات انخفاض أكسجين الدم المتكررة (الذي يُطلق عليه نقص تأكسُج الدم) إلى تفاقم مآل المرض وزيادة احتمال الإصابة باضطرابات نظم القلب</a:t>
            </a:r>
            <a:endParaRPr lang="en-US" dirty="0"/>
          </a:p>
        </p:txBody>
      </p:sp>
    </p:spTree>
    <p:extLst>
      <p:ext uri="{BB962C8B-B14F-4D97-AF65-F5344CB8AC3E}">
        <p14:creationId xmlns:p14="http://schemas.microsoft.com/office/powerpoint/2010/main" val="165057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t>مقدمة</a:t>
            </a:r>
            <a:endParaRPr lang="en-US" dirty="0"/>
          </a:p>
        </p:txBody>
      </p:sp>
      <p:sp>
        <p:nvSpPr>
          <p:cNvPr id="3" name="Content Placeholder 2"/>
          <p:cNvSpPr>
            <a:spLocks noGrp="1"/>
          </p:cNvSpPr>
          <p:nvPr>
            <p:ph idx="1"/>
          </p:nvPr>
        </p:nvSpPr>
        <p:spPr>
          <a:xfrm>
            <a:off x="838200" y="1310185"/>
            <a:ext cx="10515600" cy="4866778"/>
          </a:xfrm>
        </p:spPr>
        <p:txBody>
          <a:bodyPr/>
          <a:lstStyle/>
          <a:p>
            <a:pPr marL="0" indent="0" algn="r">
              <a:lnSpc>
                <a:spcPct val="150000"/>
              </a:lnSpc>
              <a:buNone/>
            </a:pPr>
            <a:r>
              <a:rPr lang="ar-SA" b="0" i="0" dirty="0">
                <a:solidFill>
                  <a:srgbClr val="080808"/>
                </a:solidFill>
                <a:effectLst/>
                <a:latin typeface="Amiri"/>
              </a:rPr>
              <a:t>انقطاع النفس النومي هو اضطراب محتمَل وخطير في النوم يسبب توقف التنفس ويبدأ بشكلٍ متكرر أثناء النوم. إذا كنتَ تشخر بصوت عالٍ وتشعر بالتعب حتى بعد النوم للَيلة كاملة، فقد تكون مصابًا بانقطاع النفس النومي.</a:t>
            </a:r>
            <a:endParaRPr lang="en-US" dirty="0"/>
          </a:p>
        </p:txBody>
      </p:sp>
      <p:pic>
        <p:nvPicPr>
          <p:cNvPr id="4" name="Picture 3"/>
          <p:cNvPicPr>
            <a:picLocks noChangeAspect="1"/>
          </p:cNvPicPr>
          <p:nvPr/>
        </p:nvPicPr>
        <p:blipFill>
          <a:blip r:embed="rId2"/>
          <a:stretch>
            <a:fillRect/>
          </a:stretch>
        </p:blipFill>
        <p:spPr>
          <a:xfrm>
            <a:off x="1323833" y="3220871"/>
            <a:ext cx="10126639" cy="2956092"/>
          </a:xfrm>
          <a:prstGeom prst="rect">
            <a:avLst/>
          </a:prstGeom>
        </p:spPr>
      </p:pic>
    </p:spTree>
    <p:extLst>
      <p:ext uri="{BB962C8B-B14F-4D97-AF65-F5344CB8AC3E}">
        <p14:creationId xmlns:p14="http://schemas.microsoft.com/office/powerpoint/2010/main" val="309511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انواع انقطاع النفس النومي                                        </a:t>
            </a:r>
            <a:endParaRPr lang="en-US" dirty="0"/>
          </a:p>
        </p:txBody>
      </p:sp>
      <p:sp>
        <p:nvSpPr>
          <p:cNvPr id="3" name="Content Placeholder 2"/>
          <p:cNvSpPr>
            <a:spLocks noGrp="1"/>
          </p:cNvSpPr>
          <p:nvPr>
            <p:ph idx="1"/>
          </p:nvPr>
        </p:nvSpPr>
        <p:spPr/>
        <p:txBody>
          <a:bodyPr/>
          <a:lstStyle/>
          <a:p>
            <a:pPr algn="r" rtl="1"/>
            <a:r>
              <a:rPr lang="ar-SA" b="0" i="0" dirty="0">
                <a:solidFill>
                  <a:srgbClr val="080808"/>
                </a:solidFill>
                <a:effectLst/>
                <a:latin typeface="Amiri"/>
              </a:rPr>
              <a:t>تشمل الأنواع الرئيسية من انقطاع النفس النومي ما يلي:</a:t>
            </a:r>
          </a:p>
          <a:p>
            <a:pPr algn="r" rtl="1"/>
            <a:r>
              <a:rPr lang="ar-SA" b="1" i="0" dirty="0">
                <a:solidFill>
                  <a:srgbClr val="080808"/>
                </a:solidFill>
                <a:effectLst/>
                <a:latin typeface="Amiri"/>
              </a:rPr>
              <a:t>انقطاع النفس الانسدادي النومي</a:t>
            </a:r>
            <a:r>
              <a:rPr lang="ar-SA" b="0" i="0" dirty="0">
                <a:solidFill>
                  <a:srgbClr val="080808"/>
                </a:solidFill>
                <a:effectLst/>
                <a:latin typeface="Amiri"/>
              </a:rPr>
              <a:t>، وهو أكثر الأنواع شيوعًا ويحدُث عندما ترتخي عضلات الحلق وتمنع تدفق الهواء إلى الرئتين</a:t>
            </a:r>
          </a:p>
          <a:p>
            <a:pPr algn="r" rtl="1"/>
            <a:r>
              <a:rPr lang="ar-SA" b="1" i="0" dirty="0">
                <a:solidFill>
                  <a:srgbClr val="080808"/>
                </a:solidFill>
                <a:effectLst/>
                <a:latin typeface="Amiri"/>
              </a:rPr>
              <a:t>انقطاع النفس المركزي النومي</a:t>
            </a:r>
            <a:r>
              <a:rPr lang="ar-SA" b="0" i="0" dirty="0">
                <a:solidFill>
                  <a:srgbClr val="080808"/>
                </a:solidFill>
                <a:effectLst/>
                <a:latin typeface="Amiri"/>
              </a:rPr>
              <a:t>، ويحدث عند عدم إرسال الدماغ الإشارات الملائمة إلى العضلات التي تتحكم في التنفس</a:t>
            </a:r>
          </a:p>
          <a:p>
            <a:pPr algn="r" rtl="1"/>
            <a:r>
              <a:rPr lang="ar-SA" b="1" i="0" dirty="0">
                <a:solidFill>
                  <a:srgbClr val="080808"/>
                </a:solidFill>
                <a:effectLst/>
                <a:latin typeface="Amiri"/>
              </a:rPr>
              <a:t>انقطاع النفس المركزي النومي الناجم عن العلاج</a:t>
            </a:r>
            <a:r>
              <a:rPr lang="ar-SA" b="0" i="0" dirty="0">
                <a:solidFill>
                  <a:srgbClr val="080808"/>
                </a:solidFill>
                <a:effectLst/>
                <a:latin typeface="Amiri"/>
              </a:rPr>
              <a:t>، يسمى أيضًا انقطاع النفس النومي المعقد، والذي يحدث لدى الأشخاص المصابين بانقطاع النفس الانسدادي النومي —الذين جرى تشخيصهم من خلال دراسة نوم— الذين يتحولون إلى مرض انقطاع النفس المركزي النومي عند تلقي علاج انقطاع النفس الانسدادي النومي</a:t>
            </a:r>
          </a:p>
          <a:p>
            <a:endParaRPr lang="en-US" dirty="0"/>
          </a:p>
        </p:txBody>
      </p:sp>
    </p:spTree>
    <p:extLst>
      <p:ext uri="{BB962C8B-B14F-4D97-AF65-F5344CB8AC3E}">
        <p14:creationId xmlns:p14="http://schemas.microsoft.com/office/powerpoint/2010/main" val="55907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6129"/>
          </a:xfrm>
        </p:spPr>
        <p:txBody>
          <a:bodyPr>
            <a:normAutofit fontScale="90000"/>
          </a:bodyPr>
          <a:lstStyle/>
          <a:p>
            <a:pPr algn="r"/>
            <a:r>
              <a:rPr lang="ar-SA" b="1" i="0" dirty="0">
                <a:solidFill>
                  <a:srgbClr val="080808"/>
                </a:solidFill>
                <a:effectLst/>
                <a:latin typeface="Amiri"/>
              </a:rPr>
              <a:t>الأعراض</a:t>
            </a:r>
            <a:br>
              <a:rPr lang="ar-SA" b="1" i="0" dirty="0">
                <a:solidFill>
                  <a:srgbClr val="080808"/>
                </a:solidFill>
                <a:effectLst/>
                <a:latin typeface="Amiri"/>
              </a:rPr>
            </a:br>
            <a:endParaRPr lang="en-US" dirty="0"/>
          </a:p>
        </p:txBody>
      </p:sp>
      <p:sp>
        <p:nvSpPr>
          <p:cNvPr id="3" name="Content Placeholder 2"/>
          <p:cNvSpPr>
            <a:spLocks noGrp="1"/>
          </p:cNvSpPr>
          <p:nvPr>
            <p:ph idx="1"/>
          </p:nvPr>
        </p:nvSpPr>
        <p:spPr>
          <a:xfrm>
            <a:off x="824552" y="1160060"/>
            <a:ext cx="10515600" cy="5016903"/>
          </a:xfrm>
        </p:spPr>
        <p:txBody>
          <a:bodyPr/>
          <a:lstStyle/>
          <a:p>
            <a:pPr algn="r" rtl="1"/>
            <a:r>
              <a:rPr lang="ar-SA" b="0" i="0" dirty="0">
                <a:solidFill>
                  <a:srgbClr val="080808"/>
                </a:solidFill>
                <a:effectLst/>
                <a:latin typeface="Amiri"/>
              </a:rPr>
              <a:t>تتداخل أعراض انقطاع النفس النومي الانسدادي والمركزي فيما بينها، ما يؤدي أحيانًا إلى صعوبة تحديد النوع الذي لديك. وتشمل أعراض انقطاع النفس النومي الانسدادي والمركز الأكثر شيوعًا ما يلي:</a:t>
            </a:r>
          </a:p>
          <a:p>
            <a:pPr algn="r" rtl="1"/>
            <a:r>
              <a:rPr lang="ar-SA" b="0" i="0" dirty="0">
                <a:solidFill>
                  <a:srgbClr val="080808"/>
                </a:solidFill>
                <a:effectLst/>
                <a:latin typeface="Amiri"/>
              </a:rPr>
              <a:t>الشخير بصوت مرتفع</a:t>
            </a:r>
          </a:p>
          <a:p>
            <a:pPr algn="r" rtl="1"/>
            <a:r>
              <a:rPr lang="ar-SA" b="0" i="0" dirty="0">
                <a:solidFill>
                  <a:srgbClr val="080808"/>
                </a:solidFill>
                <a:effectLst/>
                <a:latin typeface="Amiri"/>
              </a:rPr>
              <a:t>نوبات تَتوقف فيها عن التنفس أثناء النوم، التي يمكن أن يبلغ بها شخص آخر</a:t>
            </a:r>
          </a:p>
          <a:p>
            <a:pPr algn="r" rtl="1"/>
            <a:r>
              <a:rPr lang="ar-SA" b="0" i="0" dirty="0">
                <a:solidFill>
                  <a:srgbClr val="080808"/>
                </a:solidFill>
                <a:effectLst/>
                <a:latin typeface="Amiri"/>
              </a:rPr>
              <a:t>اللهاث للحصول على الهواء أثناء النوم</a:t>
            </a:r>
          </a:p>
          <a:p>
            <a:pPr algn="r" rtl="1"/>
            <a:r>
              <a:rPr lang="ar-SA" b="0" i="0" dirty="0">
                <a:solidFill>
                  <a:srgbClr val="080808"/>
                </a:solidFill>
                <a:effectLst/>
                <a:latin typeface="Amiri"/>
              </a:rPr>
              <a:t>جفاف الفم عند الاستيقاظ</a:t>
            </a:r>
          </a:p>
          <a:p>
            <a:pPr algn="r" rtl="1"/>
            <a:r>
              <a:rPr lang="ar-SA" b="0" i="0" dirty="0">
                <a:solidFill>
                  <a:srgbClr val="080808"/>
                </a:solidFill>
                <a:effectLst/>
                <a:latin typeface="Amiri"/>
              </a:rPr>
              <a:t>الصداع الصباحي</a:t>
            </a:r>
          </a:p>
        </p:txBody>
      </p:sp>
    </p:spTree>
    <p:extLst>
      <p:ext uri="{BB962C8B-B14F-4D97-AF65-F5344CB8AC3E}">
        <p14:creationId xmlns:p14="http://schemas.microsoft.com/office/powerpoint/2010/main" val="287122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8740"/>
            <a:ext cx="10515600" cy="5508223"/>
          </a:xfrm>
        </p:spPr>
        <p:txBody>
          <a:bodyPr>
            <a:normAutofit/>
          </a:bodyPr>
          <a:lstStyle/>
          <a:p>
            <a:pPr algn="r" rtl="1">
              <a:lnSpc>
                <a:spcPct val="150000"/>
              </a:lnSpc>
            </a:pPr>
            <a:r>
              <a:rPr lang="ar-SA" dirty="0"/>
              <a:t>صعوبة الاستمرار في النوم، أو ما يُعرف بالأرق</a:t>
            </a:r>
          </a:p>
          <a:p>
            <a:pPr algn="r" rtl="1">
              <a:lnSpc>
                <a:spcPct val="150000"/>
              </a:lnSpc>
            </a:pPr>
            <a:r>
              <a:rPr lang="ar-SA" dirty="0"/>
              <a:t>فرط الشعور بالنعاس نهارًا، أو ما يُعرف بفرط النوم</a:t>
            </a:r>
          </a:p>
          <a:p>
            <a:pPr algn="r" rtl="1">
              <a:lnSpc>
                <a:spcPct val="150000"/>
              </a:lnSpc>
            </a:pPr>
            <a:r>
              <a:rPr lang="ar-SA" dirty="0"/>
              <a:t>صعوبة الانتباه أثناء اليقظة</a:t>
            </a:r>
          </a:p>
          <a:p>
            <a:pPr algn="r" rtl="1">
              <a:lnSpc>
                <a:spcPct val="150000"/>
              </a:lnSpc>
            </a:pPr>
            <a:r>
              <a:rPr lang="ar-SA" dirty="0"/>
              <a:t>سهولة الاستثارة</a:t>
            </a:r>
          </a:p>
          <a:p>
            <a:pPr marL="0" indent="0" algn="r">
              <a:lnSpc>
                <a:spcPct val="150000"/>
              </a:lnSpc>
              <a:buNone/>
            </a:pPr>
            <a:r>
              <a:rPr lang="ar-SA" dirty="0"/>
              <a:t>يمكن أن يشير الشخير المرتفع إلى وجود مشكلة خطيرة محتملة، لكن ليس كل شخص مصاب بانقطاع النفس النومي يُشخِّر. استشر الطبيب بشأن أي مشكلة تتعلق بالنوم تسبب لك الإرهاق والشعور بالنعاس والتهيُّج</a:t>
            </a:r>
            <a:endParaRPr lang="en-US" dirty="0"/>
          </a:p>
        </p:txBody>
      </p:sp>
    </p:spTree>
    <p:extLst>
      <p:ext uri="{BB962C8B-B14F-4D97-AF65-F5344CB8AC3E}">
        <p14:creationId xmlns:p14="http://schemas.microsoft.com/office/powerpoint/2010/main" val="195163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t>اسباب انقطاع النفس النومي</a:t>
            </a:r>
            <a:endParaRPr lang="en-US" dirty="0"/>
          </a:p>
        </p:txBody>
      </p:sp>
      <p:sp>
        <p:nvSpPr>
          <p:cNvPr id="5" name="Content Placeholder 4"/>
          <p:cNvSpPr>
            <a:spLocks noGrp="1"/>
          </p:cNvSpPr>
          <p:nvPr>
            <p:ph idx="1"/>
          </p:nvPr>
        </p:nvSpPr>
        <p:spPr/>
        <p:txBody>
          <a:bodyPr>
            <a:normAutofit fontScale="92500" lnSpcReduction="10000"/>
          </a:bodyPr>
          <a:lstStyle/>
          <a:p>
            <a:pPr marL="0" indent="0" algn="r">
              <a:lnSpc>
                <a:spcPct val="150000"/>
              </a:lnSpc>
              <a:buNone/>
            </a:pPr>
            <a:r>
              <a:rPr lang="ar-SA" b="0" i="0" dirty="0">
                <a:solidFill>
                  <a:srgbClr val="080808"/>
                </a:solidFill>
                <a:effectLst/>
                <a:latin typeface="Amiri"/>
              </a:rPr>
              <a:t>يحدث هذا النوع من انقطاع النفَس النومي عند ارتخاء العضلات الموجودة في الجزء الخلفي من الحلق. ومهمة هذه العضلات دعم الحنك الرخو، وقطعة النسيج المثلثة المتدلية من الحنك الرخو ويُطلق عليها اللهاة، واللوزتين، وجدران الحلق الجانبية، واللسان.</a:t>
            </a:r>
          </a:p>
          <a:p>
            <a:pPr marL="0" indent="0" algn="r">
              <a:lnSpc>
                <a:spcPct val="150000"/>
              </a:lnSpc>
              <a:buNone/>
            </a:pPr>
            <a:r>
              <a:rPr lang="ar-SA" b="0" i="0" dirty="0">
                <a:solidFill>
                  <a:srgbClr val="080808"/>
                </a:solidFill>
                <a:effectLst/>
                <a:latin typeface="Amiri"/>
              </a:rPr>
              <a:t> عند ارتخاء هذه العضلات، يضيق المجرى التنفسي أو ينغلق أثناء التنفس، ومن ثم لا يمكنك الحصول على القدر الكافي من الهواء، ما يؤدي إلى تقليل مستوى الأكسجين في دمك. يستشعر الدماغ عجزك عن التنفس، ويوقظك لفترة قصيرة بحيث تتمكن من فتح المجرى التنفسي مجددًا. عادة ما تكون هذه الاستفاقة قصيرة، إلى درجة أنك لا تتذكرها.</a:t>
            </a:r>
            <a:endParaRPr lang="en-US" dirty="0"/>
          </a:p>
        </p:txBody>
      </p:sp>
    </p:spTree>
    <p:extLst>
      <p:ext uri="{BB962C8B-B14F-4D97-AF65-F5344CB8AC3E}">
        <p14:creationId xmlns:p14="http://schemas.microsoft.com/office/powerpoint/2010/main" val="15019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0937" y="709684"/>
            <a:ext cx="6591869" cy="56501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958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728"/>
            <a:ext cx="10515600" cy="5740235"/>
          </a:xfrm>
        </p:spPr>
        <p:txBody>
          <a:bodyPr>
            <a:normAutofit/>
          </a:bodyPr>
          <a:lstStyle/>
          <a:p>
            <a:pPr marL="0" indent="0" algn="r">
              <a:lnSpc>
                <a:spcPct val="150000"/>
              </a:lnSpc>
              <a:buNone/>
            </a:pPr>
            <a:r>
              <a:rPr lang="ar-SA" dirty="0"/>
              <a:t>وقد تصدر شخيرًا، أو تشعر بالاختناق، أو تلهث. ويمكن أن يتكرر هذا النمط من 5 مرات إلى 30 مرة كل ساعة طوال الليل. ومن شأن هذا أن يؤدي إلى صعوبة الوصول إلى مراحل النوم العميق المريح.</a:t>
            </a:r>
          </a:p>
          <a:p>
            <a:pPr marL="0" indent="0" algn="r">
              <a:lnSpc>
                <a:spcPct val="150000"/>
              </a:lnSpc>
              <a:buNone/>
            </a:pPr>
            <a:r>
              <a:rPr lang="ar-SA" b="0" i="0" dirty="0">
                <a:solidFill>
                  <a:srgbClr val="080808"/>
                </a:solidFill>
                <a:effectLst/>
                <a:latin typeface="Amiri"/>
              </a:rPr>
              <a:t>اما النوع الثاني هو الأقل شيوعًا من انقطاع النفس النومي عندما لا يتمكن الدماغ من نقل الإشارات إلى عضلات التنفس. وهذا يعني أنك لا تبذل أي جهد للتنفس لفترة قصيرة. قد تستيقظ شاعرًا بضيق في النفس أو تجد صعوبة في النوم أو في البقاء نائمًا.</a:t>
            </a:r>
          </a:p>
          <a:p>
            <a:pPr marL="0" indent="0" algn="r">
              <a:buNone/>
            </a:pPr>
            <a:r>
              <a:rPr lang="ar-SA" b="1" i="0" dirty="0">
                <a:solidFill>
                  <a:srgbClr val="080808"/>
                </a:solidFill>
                <a:effectLst/>
                <a:latin typeface="Amiri"/>
              </a:rPr>
              <a:t>عوامل الخطر</a:t>
            </a:r>
          </a:p>
          <a:p>
            <a:pPr marL="0" indent="0" algn="r">
              <a:buNone/>
            </a:pPr>
            <a:r>
              <a:rPr lang="ar-SA" b="0" i="0" dirty="0">
                <a:solidFill>
                  <a:srgbClr val="080808"/>
                </a:solidFill>
                <a:effectLst/>
                <a:latin typeface="Amiri"/>
              </a:rPr>
              <a:t>يُمكن لانقطاع النَّفَس أثناء النوم أن يصيب أي شخص حتى الأطفال. لكن يمكن لبعض العوامل أن تَزيد من خطر إصابتك.</a:t>
            </a:r>
            <a:endParaRPr lang="en-US" dirty="0"/>
          </a:p>
        </p:txBody>
      </p:sp>
    </p:spTree>
    <p:extLst>
      <p:ext uri="{BB962C8B-B14F-4D97-AF65-F5344CB8AC3E}">
        <p14:creationId xmlns:p14="http://schemas.microsoft.com/office/powerpoint/2010/main" val="371427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809"/>
            <a:ext cx="10515600" cy="5317154"/>
          </a:xfrm>
        </p:spPr>
        <p:txBody>
          <a:bodyPr>
            <a:normAutofit fontScale="92500" lnSpcReduction="20000"/>
          </a:bodyPr>
          <a:lstStyle/>
          <a:p>
            <a:pPr algn="r" rtl="1">
              <a:lnSpc>
                <a:spcPct val="150000"/>
              </a:lnSpc>
            </a:pPr>
            <a:r>
              <a:rPr lang="ar-SA" dirty="0"/>
              <a:t>تشمل العوامل التي تزيد من خطر الإصابة بهذا النوع من انقطاع النفس النومي ما يلي:</a:t>
            </a:r>
          </a:p>
          <a:p>
            <a:pPr algn="r" rtl="1">
              <a:lnSpc>
                <a:spcPct val="150000"/>
              </a:lnSpc>
            </a:pPr>
            <a:r>
              <a:rPr lang="ar-SA" b="1" dirty="0"/>
              <a:t>الوزن الزائد.</a:t>
            </a:r>
            <a:r>
              <a:rPr lang="ar-SA" dirty="0"/>
              <a:t> تزيد السُمنة من خطر الإصابة بانقطاع النفس الانسدادي النومي بدرجة كبيرة. قد تُسبب الترسّبات الدهنية حول مجرى الهواء العلوي إعاقة عملية التنفس.</a:t>
            </a:r>
          </a:p>
          <a:p>
            <a:pPr algn="r" rtl="1">
              <a:lnSpc>
                <a:spcPct val="150000"/>
              </a:lnSpc>
            </a:pPr>
            <a:r>
              <a:rPr lang="ar-SA" b="1" dirty="0"/>
              <a:t>محيط الرقبة.</a:t>
            </a:r>
            <a:r>
              <a:rPr lang="ar-SA" dirty="0"/>
              <a:t> قد تكون المجاري الهوائية أضيق لدى الأشخاص ذوي الرقبة الأكثر سمكًا.</a:t>
            </a:r>
          </a:p>
          <a:p>
            <a:pPr algn="r" rtl="1">
              <a:lnSpc>
                <a:spcPct val="150000"/>
              </a:lnSpc>
            </a:pPr>
            <a:r>
              <a:rPr lang="ar-SA" b="1" dirty="0"/>
              <a:t>ضيق المجرى الهوائي.</a:t>
            </a:r>
            <a:r>
              <a:rPr lang="ar-SA" dirty="0"/>
              <a:t> ربما يكون حلقك ضيقًا لسبب وراثي. كما يمكن أن تتضخَّم اللوزتان أو اللحمية أيضًا وتسد مجرى الهواء، بالأخص في الأطفال.</a:t>
            </a:r>
          </a:p>
          <a:p>
            <a:pPr algn="r" rtl="1">
              <a:lnSpc>
                <a:spcPct val="150000"/>
              </a:lnSpc>
            </a:pPr>
            <a:r>
              <a:rPr lang="ar-SA" b="1" dirty="0"/>
              <a:t>الذكورة.</a:t>
            </a:r>
            <a:r>
              <a:rPr lang="ar-SA" dirty="0"/>
              <a:t> الرجال أكثر عرضة للإصابة بانقطاع النَفَس النومي من النساء بمقدار ضعفين أو ثلاثة أضعاف. وعلى الرغم من ذلك، تزداد خطورة إصابة النساء في حالة الوزن الزائد أو انقطاع الطمث.</a:t>
            </a:r>
          </a:p>
        </p:txBody>
      </p:sp>
    </p:spTree>
    <p:extLst>
      <p:ext uri="{BB962C8B-B14F-4D97-AF65-F5344CB8AC3E}">
        <p14:creationId xmlns:p14="http://schemas.microsoft.com/office/powerpoint/2010/main" val="243927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1417</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Amiri</vt:lpstr>
      <vt:lpstr>Arial</vt:lpstr>
      <vt:lpstr>Calibri</vt:lpstr>
      <vt:lpstr>Calibri Light</vt:lpstr>
      <vt:lpstr>Office Theme</vt:lpstr>
      <vt:lpstr>انقطاع التنفس الانسدادي الانفي الاعراض والاسباب</vt:lpstr>
      <vt:lpstr>مقدمة</vt:lpstr>
      <vt:lpstr>انواع انقطاع النفس النومي                                        </vt:lpstr>
      <vt:lpstr>الأعراض </vt:lpstr>
      <vt:lpstr>PowerPoint Presentation</vt:lpstr>
      <vt:lpstr>اسباب انقطاع النفس النومي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انقطاع النفس الانسدادي النفي الاعراض والاسباب</dc:title>
  <dc:creator>Dell</dc:creator>
  <cp:lastModifiedBy>ban hussin</cp:lastModifiedBy>
  <cp:revision>12</cp:revision>
  <dcterms:created xsi:type="dcterms:W3CDTF">2024-09-24T06:24:49Z</dcterms:created>
  <dcterms:modified xsi:type="dcterms:W3CDTF">2025-02-21T15:19:02Z</dcterms:modified>
</cp:coreProperties>
</file>