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7" r:id="rId4"/>
    <p:sldId id="258" r:id="rId5"/>
    <p:sldId id="259" r:id="rId6"/>
    <p:sldId id="260" r:id="rId7"/>
    <p:sldId id="261" r:id="rId8"/>
    <p:sldId id="262"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3/20/2025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a:t>Click to edit Master title style</a:t>
            </a:r>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1D8BD707-D9CF-40AE-B4C6-C98DA3205C09}" type="datetimeFigureOut">
              <a:rPr lang="en-US" smtClean="0"/>
              <a:pPr/>
              <a:t>3/20/2025</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6F15528-21DE-4FAA-801E-634DDDAF4B2B}"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lstStyle/>
          <a:p>
            <a:pPr algn="ctr"/>
            <a:r>
              <a:rPr lang="ar-IQ" sz="4000" dirty="0">
                <a:solidFill>
                  <a:schemeClr val="bg1"/>
                </a:solidFill>
              </a:rPr>
              <a:t>دور الاعلام في دعم التنمية المستدامة نحو مستقبل واعد ومسؤول</a:t>
            </a:r>
            <a:endParaRPr lang="en-US" sz="4000" dirty="0">
              <a:solidFill>
                <a:schemeClr val="bg1"/>
              </a:solidFill>
            </a:endParaRPr>
          </a:p>
        </p:txBody>
      </p:sp>
      <p:sp>
        <p:nvSpPr>
          <p:cNvPr id="3" name="Subtitle 2"/>
          <p:cNvSpPr>
            <a:spLocks noGrp="1"/>
          </p:cNvSpPr>
          <p:nvPr>
            <p:ph type="subTitle" idx="1"/>
          </p:nvPr>
        </p:nvSpPr>
        <p:spPr>
          <a:xfrm>
            <a:off x="609600" y="4800600"/>
            <a:ext cx="6400800" cy="1752600"/>
          </a:xfrm>
        </p:spPr>
        <p:txBody>
          <a:bodyPr>
            <a:normAutofit/>
          </a:bodyPr>
          <a:lstStyle/>
          <a:p>
            <a:r>
              <a:rPr lang="ar-IQ" sz="6000" dirty="0">
                <a:solidFill>
                  <a:schemeClr val="accent6">
                    <a:lumMod val="75000"/>
                  </a:schemeClr>
                </a:solidFill>
              </a:rPr>
              <a:t>م.م  رند قصي مجيد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62601" y="3429000"/>
            <a:ext cx="2231973" cy="2743200"/>
          </a:xfrm>
          <a:prstGeom prst="rect">
            <a:avLst/>
          </a:prstGeom>
        </p:spPr>
      </p:pic>
    </p:spTree>
    <p:extLst>
      <p:ext uri="{BB962C8B-B14F-4D97-AF65-F5344CB8AC3E}">
        <p14:creationId xmlns:p14="http://schemas.microsoft.com/office/powerpoint/2010/main" val="4143094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ar-IQ" sz="4800" dirty="0">
                <a:solidFill>
                  <a:schemeClr val="accent1"/>
                </a:solidFill>
                <a:latin typeface="Bahnschrift Light Condensed" panose="020B0502040204020203" pitchFamily="34" charset="0"/>
              </a:rPr>
              <a:t>شكرا لحضوركم وحسن الاصغاء</a:t>
            </a:r>
            <a:endParaRPr lang="en-US" sz="4800" dirty="0">
              <a:solidFill>
                <a:schemeClr val="accent1"/>
              </a:solidFill>
              <a:latin typeface="Bahnschrift Light Condensed" panose="020B0502040204020203" pitchFamily="34" charset="0"/>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22270"/>
          <a:stretch/>
        </p:blipFill>
        <p:spPr>
          <a:xfrm>
            <a:off x="1524000" y="2133600"/>
            <a:ext cx="6096000" cy="3642671"/>
          </a:xfrm>
          <a:prstGeom prst="rect">
            <a:avLst/>
          </a:prstGeom>
        </p:spPr>
      </p:pic>
    </p:spTree>
    <p:extLst>
      <p:ext uri="{BB962C8B-B14F-4D97-AF65-F5344CB8AC3E}">
        <p14:creationId xmlns:p14="http://schemas.microsoft.com/office/powerpoint/2010/main" val="598473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24000"/>
            <a:ext cx="7543800" cy="3886200"/>
          </a:xfrm>
        </p:spPr>
        <p:txBody>
          <a:bodyPr/>
          <a:lstStyle/>
          <a:p>
            <a:pPr marL="0" indent="0" algn="ctr" rtl="1">
              <a:buNone/>
            </a:pPr>
            <a:r>
              <a:rPr lang="ar-SA" b="1" dirty="0">
                <a:solidFill>
                  <a:schemeClr val="accent6">
                    <a:lumMod val="75000"/>
                  </a:schemeClr>
                </a:solidFill>
              </a:rPr>
              <a:t>أهداف الندوة</a:t>
            </a:r>
            <a:endParaRPr lang="ar-IQ" b="1" dirty="0">
              <a:solidFill>
                <a:schemeClr val="accent6">
                  <a:lumMod val="75000"/>
                </a:schemeClr>
              </a:solidFill>
            </a:endParaRPr>
          </a:p>
          <a:p>
            <a:pPr marL="0" indent="0" algn="r" rtl="1">
              <a:buNone/>
            </a:pPr>
            <a:endParaRPr lang="ar-IQ" dirty="0"/>
          </a:p>
          <a:p>
            <a:pPr marL="0" indent="0" algn="r" rtl="1">
              <a:buNone/>
            </a:pPr>
            <a:endParaRPr lang="ar-IQ" dirty="0"/>
          </a:p>
          <a:p>
            <a:pPr marL="0" indent="0" algn="r" rtl="1">
              <a:buNone/>
            </a:pPr>
            <a:endParaRPr lang="ar-IQ" dirty="0"/>
          </a:p>
          <a:p>
            <a:pPr marL="0" indent="0" algn="r" rtl="1">
              <a:buNone/>
            </a:pPr>
            <a:r>
              <a:rPr lang="en-US" b="1" dirty="0"/>
              <a:t> • </a:t>
            </a:r>
            <a:r>
              <a:rPr lang="ar-SA" b="1" dirty="0"/>
              <a:t>تسليط الضوء على أهمية الإعلام في دعم أجندة التنمية المستدامة</a:t>
            </a:r>
            <a:r>
              <a:rPr lang="en-US" b="1" dirty="0"/>
              <a:t>.</a:t>
            </a:r>
            <a:endParaRPr lang="en-US" dirty="0"/>
          </a:p>
          <a:p>
            <a:pPr marL="0" indent="0" algn="r" rtl="1">
              <a:buNone/>
            </a:pPr>
            <a:r>
              <a:rPr lang="en-US" b="1" dirty="0"/>
              <a:t>• </a:t>
            </a:r>
            <a:r>
              <a:rPr lang="ar-SA" b="1" dirty="0"/>
              <a:t>تعزيز دور الصحفيين والإعلاميين في نشر الوعي البيئي والاجتماعي</a:t>
            </a:r>
            <a:r>
              <a:rPr lang="en-US" b="1" dirty="0"/>
              <a:t>.</a:t>
            </a:r>
            <a:endParaRPr lang="en-US" dirty="0"/>
          </a:p>
          <a:p>
            <a:pPr marL="0" indent="0" algn="r" rtl="1">
              <a:buNone/>
            </a:pPr>
            <a:r>
              <a:rPr lang="en-US" b="1" dirty="0"/>
              <a:t>• </a:t>
            </a:r>
            <a:r>
              <a:rPr lang="ar-SA" b="1" dirty="0"/>
              <a:t>مناقشة التحديات التي تواجه الإعلام في تحقيق التنمية المستدامة</a:t>
            </a:r>
            <a:r>
              <a:rPr lang="en-US" b="1" dirty="0"/>
              <a:t>.</a:t>
            </a:r>
            <a:endParaRPr lang="en-US" dirty="0"/>
          </a:p>
          <a:p>
            <a:pPr marL="0" indent="0" algn="r" rtl="1">
              <a:buNone/>
            </a:pPr>
            <a:r>
              <a:rPr lang="en-US" b="1" dirty="0"/>
              <a:t>• </a:t>
            </a:r>
            <a:r>
              <a:rPr lang="ar-SA" b="1" dirty="0"/>
              <a:t>طرح مقترحات لتطوير استراتيجيات إعلامية فعالة في هذا المجال</a:t>
            </a:r>
            <a:r>
              <a:rPr lang="en-US" b="1" dirty="0"/>
              <a:t>.</a:t>
            </a:r>
            <a:endParaRPr lang="en-US" dirty="0"/>
          </a:p>
          <a:p>
            <a:pPr marL="0" indent="0" algn="r" rtl="1">
              <a:buNone/>
            </a:pPr>
            <a:endParaRPr lang="en-US" dirty="0"/>
          </a:p>
          <a:p>
            <a:pPr algn="r"/>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0" y="1295400"/>
            <a:ext cx="952500" cy="997993"/>
          </a:xfrm>
          <a:prstGeom prst="rect">
            <a:avLst/>
          </a:prstGeom>
        </p:spPr>
      </p:pic>
    </p:spTree>
    <p:extLst>
      <p:ext uri="{BB962C8B-B14F-4D97-AF65-F5344CB8AC3E}">
        <p14:creationId xmlns:p14="http://schemas.microsoft.com/office/powerpoint/2010/main" val="3201751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525963"/>
          </a:xfrm>
        </p:spPr>
        <p:txBody>
          <a:bodyPr>
            <a:noAutofit/>
          </a:bodyPr>
          <a:lstStyle/>
          <a:p>
            <a:pPr marL="0" indent="0" algn="ctr" rtl="1">
              <a:lnSpc>
                <a:spcPct val="160000"/>
              </a:lnSpc>
              <a:buNone/>
            </a:pPr>
            <a:endParaRPr lang="ar-IQ" sz="2800" b="1" dirty="0">
              <a:solidFill>
                <a:schemeClr val="accent6">
                  <a:lumMod val="75000"/>
                </a:schemeClr>
              </a:solidFill>
            </a:endParaRPr>
          </a:p>
          <a:p>
            <a:pPr marL="0" indent="0" algn="ctr" rtl="1">
              <a:lnSpc>
                <a:spcPct val="160000"/>
              </a:lnSpc>
              <a:buNone/>
            </a:pPr>
            <a:endParaRPr lang="ar-IQ" sz="2800" b="1" dirty="0">
              <a:solidFill>
                <a:schemeClr val="accent6">
                  <a:lumMod val="75000"/>
                </a:schemeClr>
              </a:solidFill>
            </a:endParaRPr>
          </a:p>
          <a:p>
            <a:pPr marL="0" indent="0" algn="ctr" rtl="1">
              <a:lnSpc>
                <a:spcPct val="160000"/>
              </a:lnSpc>
              <a:buNone/>
            </a:pPr>
            <a:r>
              <a:rPr lang="ar-SA" sz="2800" b="1" dirty="0">
                <a:solidFill>
                  <a:schemeClr val="accent6">
                    <a:lumMod val="75000"/>
                  </a:schemeClr>
                </a:solidFill>
              </a:rPr>
              <a:t>المقدمة</a:t>
            </a:r>
            <a:endParaRPr lang="en-US" sz="2400" dirty="0"/>
          </a:p>
          <a:p>
            <a:pPr algn="ctr" rtl="1">
              <a:lnSpc>
                <a:spcPct val="170000"/>
              </a:lnSpc>
            </a:pPr>
            <a:r>
              <a:rPr lang="ar-SA" sz="2400" b="1" dirty="0"/>
              <a:t>يشهد العالم اليوم تحديات بيئية واقتصادية واجتماعية متزايدة، ما يفرض علينا تبني حلول مستدامة تضمن تحقيق التوازن بين النمو الاقتصادي، والحفاظ على البيئة، وتعزيز العدالة الاجتماعية. في هذا السياق، يبرز الإعلام كقوة رئيسية في نشر الوعي، وتحفيز الأفراد والمؤسسات لاتخاذ قرارات مسؤولة تدعم التنمية المستدامة. ومن هنا تأتي أهمية ندوتنا اليوم، التي تسلط الضوء على “دور الإعلام في دعم التنمية المستدامة نحو مستقبل واعد ومسؤول</a:t>
            </a:r>
            <a:r>
              <a:rPr lang="ar-IQ" sz="2400" b="1" dirty="0"/>
              <a:t>.</a:t>
            </a:r>
            <a:r>
              <a:rPr lang="en-US" sz="2400" b="1" dirty="0"/>
              <a:t>”</a:t>
            </a:r>
            <a:endParaRPr lang="en-US" sz="2400" dirty="0"/>
          </a:p>
          <a:p>
            <a:pPr algn="ctr">
              <a:lnSpc>
                <a:spcPct val="160000"/>
              </a:lnSpc>
            </a:pPr>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533400"/>
            <a:ext cx="1219200" cy="1431821"/>
          </a:xfrm>
          <a:prstGeom prst="rect">
            <a:avLst/>
          </a:prstGeom>
        </p:spPr>
      </p:pic>
    </p:spTree>
    <p:extLst>
      <p:ext uri="{BB962C8B-B14F-4D97-AF65-F5344CB8AC3E}">
        <p14:creationId xmlns:p14="http://schemas.microsoft.com/office/powerpoint/2010/main" val="2354327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normAutofit fontScale="92500"/>
          </a:bodyPr>
          <a:lstStyle/>
          <a:p>
            <a:pPr marL="0" indent="0" algn="ctr" rtl="1">
              <a:buNone/>
            </a:pPr>
            <a:r>
              <a:rPr lang="ar-SA" sz="3600" b="1" dirty="0">
                <a:solidFill>
                  <a:schemeClr val="accent6">
                    <a:lumMod val="75000"/>
                  </a:schemeClr>
                </a:solidFill>
              </a:rPr>
              <a:t>المحاور الرئيسية للندوة</a:t>
            </a:r>
            <a:endParaRPr lang="ar-IQ" sz="3600" dirty="0">
              <a:solidFill>
                <a:schemeClr val="accent6">
                  <a:lumMod val="75000"/>
                </a:schemeClr>
              </a:solidFill>
            </a:endParaRPr>
          </a:p>
          <a:p>
            <a:pPr marL="0" indent="0" algn="ctr" rtl="1">
              <a:buNone/>
            </a:pPr>
            <a:endParaRPr lang="ar-IQ" b="1" dirty="0"/>
          </a:p>
          <a:p>
            <a:pPr marL="0" indent="0" algn="ctr" rtl="1">
              <a:buNone/>
            </a:pPr>
            <a:r>
              <a:rPr lang="ar-IQ" b="1" dirty="0"/>
              <a:t>1</a:t>
            </a:r>
            <a:r>
              <a:rPr lang="en-US" b="1" dirty="0"/>
              <a:t>. </a:t>
            </a:r>
            <a:r>
              <a:rPr lang="ar-SA" b="1" dirty="0"/>
              <a:t>الإعلام كأداة لنشر الوعي البيئي والاجتماعي</a:t>
            </a:r>
            <a:endParaRPr lang="en-US" dirty="0"/>
          </a:p>
          <a:p>
            <a:pPr algn="ctr"/>
            <a:endParaRPr lang="ar-IQ" b="1" dirty="0"/>
          </a:p>
          <a:p>
            <a:pPr marL="0" indent="0" algn="ctr">
              <a:lnSpc>
                <a:spcPct val="170000"/>
              </a:lnSpc>
              <a:buNone/>
            </a:pPr>
            <a:r>
              <a:rPr lang="ar-SA" b="1" dirty="0"/>
              <a:t>يلعب الإعلام بمختلف أنواعه – التقليدي والرقمي – دورًا جوهريًا في توعية الجمهور بالقضايا البيئية مثل تغير المناخ، والتلوث، وإدارة الموارد الطبيعية. من خلال التقارير الصحفية، والأفلام الوثائقية، والحملات الإعلامية، يمكن للإعلام تحفيز الأفراد على تبني ممارسات صديقة للبيئة، ودفع الحكومات</a:t>
            </a:r>
            <a:r>
              <a:rPr lang="ar-IQ" b="1" dirty="0"/>
              <a:t> </a:t>
            </a:r>
            <a:r>
              <a:rPr lang="ar-SA" b="1" dirty="0"/>
              <a:t>والشركات نحو تبني سياسات أكثر استدامة</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1143000"/>
            <a:ext cx="1371600" cy="1610799"/>
          </a:xfrm>
          <a:prstGeom prst="rect">
            <a:avLst/>
          </a:prstGeom>
        </p:spPr>
      </p:pic>
    </p:spTree>
    <p:extLst>
      <p:ext uri="{BB962C8B-B14F-4D97-AF65-F5344CB8AC3E}">
        <p14:creationId xmlns:p14="http://schemas.microsoft.com/office/powerpoint/2010/main" val="1393421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a:bodyPr>
          <a:lstStyle/>
          <a:p>
            <a:pPr marL="0" indent="0" algn="ctr" rtl="1">
              <a:buNone/>
            </a:pPr>
            <a:r>
              <a:rPr lang="ar-IQ" b="1" dirty="0"/>
              <a:t>2</a:t>
            </a:r>
            <a:r>
              <a:rPr lang="en-US" b="1" dirty="0"/>
              <a:t>. </a:t>
            </a:r>
            <a:r>
              <a:rPr lang="ar-SA" b="1" dirty="0"/>
              <a:t>تعزيز دور الإعلام في دعم السياسات التنموية</a:t>
            </a:r>
            <a:endParaRPr lang="en-US" dirty="0"/>
          </a:p>
          <a:p>
            <a:pPr algn="r" rtl="1"/>
            <a:endParaRPr lang="ar-IQ" b="1" dirty="0"/>
          </a:p>
          <a:p>
            <a:pPr algn="r" rtl="1"/>
            <a:r>
              <a:rPr lang="ar-SA" b="1" dirty="0"/>
              <a:t>تحتاج التنمية المستدامة إلى سياسات متوازنة تأخذ في الاعتبار الأبعاد الاقتصادية والاجتماعية والبيئية. وهنا يأتي دور الإعلام في تسليط الضوء على أهمية هذه السياسات، ونقل آراء الخبراء والمختصين، وتشجيع النقاشات المجتمعية حولها. كما يسهم الإعلام في مراقبة تنفيذ هذه السياسات، ما يضمن المزيد من الشفافية والمساءلة</a:t>
            </a:r>
            <a:r>
              <a:rPr lang="en-US" b="1" dirty="0"/>
              <a: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1600200"/>
            <a:ext cx="1295400" cy="1521310"/>
          </a:xfrm>
          <a:prstGeom prst="rect">
            <a:avLst/>
          </a:prstGeom>
        </p:spPr>
      </p:pic>
    </p:spTree>
    <p:extLst>
      <p:ext uri="{BB962C8B-B14F-4D97-AF65-F5344CB8AC3E}">
        <p14:creationId xmlns:p14="http://schemas.microsoft.com/office/powerpoint/2010/main" val="161146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71600"/>
            <a:ext cx="7543800" cy="3886200"/>
          </a:xfrm>
        </p:spPr>
        <p:txBody>
          <a:bodyPr/>
          <a:lstStyle/>
          <a:p>
            <a:pPr marL="0" indent="0" algn="ctr" rtl="1">
              <a:buNone/>
            </a:pPr>
            <a:r>
              <a:rPr lang="ar-IQ" b="1" dirty="0">
                <a:solidFill>
                  <a:schemeClr val="accent6">
                    <a:lumMod val="75000"/>
                  </a:schemeClr>
                </a:solidFill>
              </a:rPr>
              <a:t>3.</a:t>
            </a:r>
            <a:r>
              <a:rPr lang="en-US" b="1" dirty="0">
                <a:solidFill>
                  <a:schemeClr val="accent6">
                    <a:lumMod val="75000"/>
                  </a:schemeClr>
                </a:solidFill>
              </a:rPr>
              <a:t> </a:t>
            </a:r>
            <a:r>
              <a:rPr lang="ar-SA" b="1" dirty="0">
                <a:solidFill>
                  <a:schemeClr val="accent6">
                    <a:lumMod val="75000"/>
                  </a:schemeClr>
                </a:solidFill>
              </a:rPr>
              <a:t>الإعلام والمسؤولية الاجتماعية للشركات والمؤسسات</a:t>
            </a:r>
            <a:endParaRPr lang="ar-IQ" dirty="0"/>
          </a:p>
          <a:p>
            <a:pPr marL="0" indent="0" algn="r" rtl="1">
              <a:buNone/>
            </a:pPr>
            <a:endParaRPr lang="en-US" dirty="0"/>
          </a:p>
          <a:p>
            <a:pPr algn="r" rtl="1"/>
            <a:r>
              <a:rPr lang="ar-SA" b="1" dirty="0"/>
              <a:t>أصبحت الشركات اليوم مطالبة بتبني استراتيجيات مسؤولة بيئيًا واجتماعيًا، وهنا يلعب الإعلام دورًا مهمًا في تسليط الضوء على التجارب الناجحة، وتشجيع الشركات الأخرى على الانخراط في مشاريع تنموية تخدم المجتمع والبيئة</a:t>
            </a:r>
            <a:r>
              <a:rPr lang="en-US" b="1" dirty="0"/>
              <a:t>.</a:t>
            </a:r>
            <a:endParaRPr lang="en-US" dirty="0"/>
          </a:p>
          <a:p>
            <a:pPr algn="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1295400"/>
            <a:ext cx="1438469" cy="1689329"/>
          </a:xfrm>
          <a:prstGeom prst="rect">
            <a:avLst/>
          </a:prstGeom>
        </p:spPr>
      </p:pic>
    </p:spTree>
    <p:extLst>
      <p:ext uri="{BB962C8B-B14F-4D97-AF65-F5344CB8AC3E}">
        <p14:creationId xmlns:p14="http://schemas.microsoft.com/office/powerpoint/2010/main" val="2714311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lstStyle/>
          <a:p>
            <a:pPr marL="0" indent="0" algn="ctr" rtl="1">
              <a:buNone/>
            </a:pPr>
            <a:r>
              <a:rPr lang="ar-IQ" b="1" dirty="0">
                <a:solidFill>
                  <a:schemeClr val="accent6">
                    <a:lumMod val="75000"/>
                  </a:schemeClr>
                </a:solidFill>
              </a:rPr>
              <a:t>4.</a:t>
            </a:r>
            <a:r>
              <a:rPr lang="en-US" b="1" dirty="0">
                <a:solidFill>
                  <a:schemeClr val="accent6">
                    <a:lumMod val="75000"/>
                  </a:schemeClr>
                </a:solidFill>
              </a:rPr>
              <a:t> </a:t>
            </a:r>
            <a:r>
              <a:rPr lang="ar-SA" b="1" dirty="0">
                <a:solidFill>
                  <a:schemeClr val="accent6">
                    <a:lumMod val="75000"/>
                  </a:schemeClr>
                </a:solidFill>
              </a:rPr>
              <a:t>الإعلام الرقمي ودوره في تعزيز ثقافة التنمية المستدامة</a:t>
            </a:r>
            <a:endParaRPr lang="en-US" dirty="0">
              <a:solidFill>
                <a:schemeClr val="accent6">
                  <a:lumMod val="75000"/>
                </a:schemeClr>
              </a:solidFill>
            </a:endParaRPr>
          </a:p>
          <a:p>
            <a:pPr marL="0" indent="0" algn="r" rtl="1">
              <a:buNone/>
            </a:pPr>
            <a:endParaRPr lang="en-US" dirty="0"/>
          </a:p>
          <a:p>
            <a:pPr algn="r" rtl="1"/>
            <a:r>
              <a:rPr lang="ar-SA" b="1" dirty="0"/>
              <a:t>في عصر التكنولوجيا، أصبح الإعلام الرقمي ومنصات التواصل الاجتماعي أداة رئيسية في نشر المعلومات حول التنمية المستدامة. المدونات، والبودكاست، والفيديوهات التوعوية تلعب دورًا كبيرًا في تعزيز الوعي الجماهيري، وجذب انتباه الشباب نحو القضايا البيئية والاجتماعية الملحة</a:t>
            </a:r>
            <a:r>
              <a:rPr lang="en-US" b="1" dirty="0"/>
              <a:t>.</a:t>
            </a:r>
            <a:endParaRPr lang="en-US" dirty="0"/>
          </a:p>
          <a:p>
            <a:pPr algn="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1371600"/>
            <a:ext cx="1284085" cy="1508021"/>
          </a:xfrm>
          <a:prstGeom prst="rect">
            <a:avLst/>
          </a:prstGeom>
        </p:spPr>
      </p:pic>
    </p:spTree>
    <p:extLst>
      <p:ext uri="{BB962C8B-B14F-4D97-AF65-F5344CB8AC3E}">
        <p14:creationId xmlns:p14="http://schemas.microsoft.com/office/powerpoint/2010/main" val="2303773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4525963"/>
          </a:xfrm>
        </p:spPr>
        <p:txBody>
          <a:bodyPr/>
          <a:lstStyle/>
          <a:p>
            <a:pPr marL="0" indent="0" algn="ctr" rtl="1">
              <a:buNone/>
            </a:pPr>
            <a:r>
              <a:rPr lang="ar-SA" b="1" dirty="0">
                <a:solidFill>
                  <a:schemeClr val="accent6">
                    <a:lumMod val="75000"/>
                  </a:schemeClr>
                </a:solidFill>
              </a:rPr>
              <a:t>التحديات التي تواجه الإعلام في دعم التنمية المستدامة</a:t>
            </a:r>
            <a:endParaRPr lang="ar-IQ" b="1" dirty="0">
              <a:solidFill>
                <a:schemeClr val="accent6">
                  <a:lumMod val="75000"/>
                </a:schemeClr>
              </a:solidFill>
            </a:endParaRPr>
          </a:p>
          <a:p>
            <a:pPr marL="0" indent="0" algn="ctr" rtl="1">
              <a:buNone/>
            </a:pPr>
            <a:endParaRPr lang="en-US" dirty="0">
              <a:solidFill>
                <a:schemeClr val="accent6">
                  <a:lumMod val="75000"/>
                </a:schemeClr>
              </a:solidFill>
            </a:endParaRPr>
          </a:p>
          <a:p>
            <a:pPr algn="r" rtl="1"/>
            <a:r>
              <a:rPr lang="ar-SA" b="1" dirty="0"/>
              <a:t>على الرغم من الدور الإيجابي للإعلام، إلا أنه يواجه العديد من التحديات مثل تضليل المعلومات، والتمويل غير الكافي للإعلام البيئي، وضعف الاهتمام الجماهيري بالقضايا التنموية. لذا، لا بد من تعزيز الشراكة بين وسائل الإعلام والجهات الحكومية والخاصة لضمان استمرارية الجهود الإعلامية في دعم التنمية المستدامة</a:t>
            </a:r>
            <a:r>
              <a:rPr lang="en-US" b="1" dirty="0"/>
              <a:t>.</a:t>
            </a:r>
            <a:endParaRPr lang="en-US" dirty="0"/>
          </a:p>
          <a:p>
            <a:pPr algn="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914400"/>
            <a:ext cx="1371600" cy="1610799"/>
          </a:xfrm>
          <a:prstGeom prst="rect">
            <a:avLst/>
          </a:prstGeom>
        </p:spPr>
      </p:pic>
    </p:spTree>
    <p:extLst>
      <p:ext uri="{BB962C8B-B14F-4D97-AF65-F5344CB8AC3E}">
        <p14:creationId xmlns:p14="http://schemas.microsoft.com/office/powerpoint/2010/main" val="39910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458200" cy="5029200"/>
          </a:xfrm>
        </p:spPr>
        <p:txBody>
          <a:bodyPr>
            <a:normAutofit fontScale="62500" lnSpcReduction="20000"/>
          </a:bodyPr>
          <a:lstStyle/>
          <a:p>
            <a:pPr marL="0" indent="0" algn="ctr" rtl="1">
              <a:buNone/>
            </a:pPr>
            <a:r>
              <a:rPr lang="ar-SA" sz="5800" b="1" dirty="0">
                <a:solidFill>
                  <a:schemeClr val="accent6">
                    <a:lumMod val="75000"/>
                  </a:schemeClr>
                </a:solidFill>
              </a:rPr>
              <a:t>التوصيات والمخرجات المتوقعة</a:t>
            </a:r>
            <a:endParaRPr lang="ar-IQ" sz="5800" b="1" dirty="0">
              <a:solidFill>
                <a:schemeClr val="accent6">
                  <a:lumMod val="75000"/>
                </a:schemeClr>
              </a:solidFill>
            </a:endParaRPr>
          </a:p>
          <a:p>
            <a:pPr marL="0" indent="0" algn="r" rtl="1">
              <a:buNone/>
            </a:pPr>
            <a:endParaRPr lang="ar-IQ" sz="3600" dirty="0">
              <a:solidFill>
                <a:schemeClr val="accent6">
                  <a:lumMod val="75000"/>
                </a:schemeClr>
              </a:solidFill>
            </a:endParaRPr>
          </a:p>
          <a:p>
            <a:pPr marL="0" indent="0" algn="r" rtl="1">
              <a:buNone/>
            </a:pPr>
            <a:endParaRPr lang="en-US" sz="3600" dirty="0">
              <a:solidFill>
                <a:schemeClr val="accent6">
                  <a:lumMod val="75000"/>
                </a:schemeClr>
              </a:solidFill>
            </a:endParaRPr>
          </a:p>
          <a:p>
            <a:pPr marL="0" indent="0" algn="r" rtl="1">
              <a:lnSpc>
                <a:spcPct val="120000"/>
              </a:lnSpc>
              <a:buNone/>
            </a:pPr>
            <a:r>
              <a:rPr lang="en-US" b="1" dirty="0"/>
              <a:t> </a:t>
            </a:r>
            <a:r>
              <a:rPr lang="en-US" sz="4500" b="1" dirty="0"/>
              <a:t>• </a:t>
            </a:r>
            <a:r>
              <a:rPr lang="ar-SA" sz="4500" b="1" dirty="0"/>
              <a:t>وضع آليات لتعزيز التعاون بين الإعلاميين والخبراء في مجالات التنمية المستدامة</a:t>
            </a:r>
            <a:r>
              <a:rPr lang="en-US" sz="4500" b="1" dirty="0"/>
              <a:t>.</a:t>
            </a:r>
            <a:endParaRPr lang="en-US" sz="4500" dirty="0"/>
          </a:p>
          <a:p>
            <a:pPr marL="0" indent="0" algn="r" rtl="1">
              <a:lnSpc>
                <a:spcPct val="120000"/>
              </a:lnSpc>
              <a:buNone/>
            </a:pPr>
            <a:r>
              <a:rPr lang="en-US" sz="4500" b="1" dirty="0"/>
              <a:t> • </a:t>
            </a:r>
            <a:r>
              <a:rPr lang="ar-SA" sz="4500" b="1" dirty="0"/>
              <a:t>إنشاء منصات إعلامية متخصصة لنشر المحتوى البيئي والاجتماعي الهادف</a:t>
            </a:r>
            <a:r>
              <a:rPr lang="en-US" sz="4500" b="1" dirty="0"/>
              <a:t>.</a:t>
            </a:r>
            <a:endParaRPr lang="en-US" sz="4500" dirty="0"/>
          </a:p>
          <a:p>
            <a:pPr marL="0" indent="0" algn="r" rtl="1">
              <a:lnSpc>
                <a:spcPct val="120000"/>
              </a:lnSpc>
              <a:buNone/>
            </a:pPr>
            <a:r>
              <a:rPr lang="en-US" sz="4500" b="1" dirty="0"/>
              <a:t> • </a:t>
            </a:r>
            <a:r>
              <a:rPr lang="ar-SA" sz="4500" b="1" dirty="0"/>
              <a:t>تعزيز التشريعات التي تضمن حرية الإعلام في تناول قضايا التنمية المستدامة</a:t>
            </a:r>
            <a:r>
              <a:rPr lang="en-US" sz="4500" b="1" dirty="0"/>
              <a:t>.</a:t>
            </a:r>
            <a:endParaRPr lang="en-US" sz="4500" dirty="0"/>
          </a:p>
          <a:p>
            <a:pPr marL="0" indent="0" algn="r" rtl="1">
              <a:lnSpc>
                <a:spcPct val="120000"/>
              </a:lnSpc>
              <a:buNone/>
            </a:pPr>
            <a:r>
              <a:rPr lang="en-US" sz="4500" b="1" dirty="0"/>
              <a:t> • </a:t>
            </a:r>
            <a:r>
              <a:rPr lang="ar-SA" sz="4500" b="1" dirty="0"/>
              <a:t>تشجيع الشركات ووسائل الإعلام على تبني ممارسات مسؤولة بيئيًا واجتماعيًا</a:t>
            </a:r>
            <a:r>
              <a:rPr lang="en-US" sz="4500" b="1" dirty="0"/>
              <a:t>.</a:t>
            </a:r>
            <a:endParaRPr lang="en-US" sz="4500" dirty="0"/>
          </a:p>
          <a:p>
            <a:pPr marL="0" indent="0" algn="r">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0" y="1066800"/>
            <a:ext cx="952717" cy="998220"/>
          </a:xfrm>
          <a:prstGeom prst="rect">
            <a:avLst/>
          </a:prstGeom>
        </p:spPr>
      </p:pic>
    </p:spTree>
    <p:extLst>
      <p:ext uri="{BB962C8B-B14F-4D97-AF65-F5344CB8AC3E}">
        <p14:creationId xmlns:p14="http://schemas.microsoft.com/office/powerpoint/2010/main" val="23042242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20</TotalTime>
  <Words>477</Words>
  <Application>Microsoft Office PowerPoint</Application>
  <PresentationFormat>On-screen Show (4:3)</PresentationFormat>
  <Paragraphs>40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Bahnschrift Light Condensed</vt:lpstr>
      <vt:lpstr>Impact</vt:lpstr>
      <vt:lpstr>Tahoma</vt:lpstr>
      <vt:lpstr>Times New Roman</vt:lpstr>
      <vt:lpstr>NewsPrint</vt:lpstr>
      <vt:lpstr>دور الاعلام في دعم التنمية المستدامة نحو مستقبل واعد ومسؤول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الاعلام في دعم التنمية المستدامة نحو مستقبل واعد ومسؤول</dc:title>
  <dc:creator>lenovo</dc:creator>
  <cp:lastModifiedBy>Maher</cp:lastModifiedBy>
  <cp:revision>4</cp:revision>
  <dcterms:created xsi:type="dcterms:W3CDTF">2006-08-16T00:00:00Z</dcterms:created>
  <dcterms:modified xsi:type="dcterms:W3CDTF">2025-03-20T07:43:58Z</dcterms:modified>
</cp:coreProperties>
</file>