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FB16FB-1D6B-4E17-86D3-ADD3FB7C8B41}">
          <p14:sldIdLst>
            <p14:sldId id="256"/>
            <p14:sldId id="257"/>
            <p14:sldId id="258"/>
            <p14:sldId id="259"/>
            <p14:sldId id="260"/>
            <p14:sldId id="261"/>
            <p14:sldId id="262"/>
            <p14:sldId id="263"/>
            <p14:sldId id="264"/>
            <p14:sldId id="265"/>
          </p14:sldIdLst>
        </p14:section>
        <p14:section name="Untitled Section" id="{F4770655-3C20-4748-978C-978814EF0D3C}">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6CCEFA6-CD8F-46E4-9737-A2C799AE82A3}" type="datetimeFigureOut">
              <a:rPr lang="ar-IQ" smtClean="0"/>
              <a:t>21/07/1446</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02E2777-E8B6-4D47-9F29-DEC9BD7CE53E}" type="slidenum">
              <a:rPr lang="ar-IQ" smtClean="0"/>
              <a:t>‹#›</a:t>
            </a:fld>
            <a:endParaRPr lang="ar-IQ"/>
          </a:p>
        </p:txBody>
      </p:sp>
    </p:spTree>
    <p:extLst>
      <p:ext uri="{BB962C8B-B14F-4D97-AF65-F5344CB8AC3E}">
        <p14:creationId xmlns:p14="http://schemas.microsoft.com/office/powerpoint/2010/main" val="373866160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E02E2777-E8B6-4D47-9F29-DEC9BD7CE53E}" type="slidenum">
              <a:rPr lang="ar-IQ" smtClean="0"/>
              <a:t>1</a:t>
            </a:fld>
            <a:endParaRPr lang="ar-IQ"/>
          </a:p>
        </p:txBody>
      </p:sp>
    </p:spTree>
    <p:extLst>
      <p:ext uri="{BB962C8B-B14F-4D97-AF65-F5344CB8AC3E}">
        <p14:creationId xmlns:p14="http://schemas.microsoft.com/office/powerpoint/2010/main" val="1116003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B8ABB09-4A1D-463E-8065-109CC2B7EFAA}" type="datetimeFigureOut">
              <a:rPr lang="ar-SA" smtClean="0"/>
              <a:t>21/07/1446</a:t>
            </a:fld>
            <a:endParaRPr lang="ar-SA"/>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ar-SA"/>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B34F065-1154-456A-91E3-76DE8E75E17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21/07/1446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1B8ABB09-4A1D-463E-8065-109CC2B7EFAA}" type="datetimeFigureOut">
              <a:rPr lang="ar-SA" smtClean="0"/>
              <a:t>21/07/1446</a:t>
            </a:fld>
            <a:endParaRPr lang="ar-SA"/>
          </a:p>
        </p:txBody>
      </p:sp>
      <p:sp>
        <p:nvSpPr>
          <p:cNvPr id="5" name="Footer Placeholder 4"/>
          <p:cNvSpPr>
            <a:spLocks noGrp="1"/>
          </p:cNvSpPr>
          <p:nvPr>
            <p:ph type="ftr" sz="quarter" idx="11"/>
          </p:nvPr>
        </p:nvSpPr>
        <p:spPr>
          <a:xfrm>
            <a:off x="457200" y="6556248"/>
            <a:ext cx="3657600" cy="228600"/>
          </a:xfrm>
        </p:spPr>
        <p:txBody>
          <a:bodyPr/>
          <a:lstStyle/>
          <a:p>
            <a:endParaRPr lang="ar-SA"/>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21/07/1446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B8ABB09-4A1D-463E-8065-109CC2B7EFAA}" type="datetimeFigureOut">
              <a:rPr lang="ar-SA" smtClean="0"/>
              <a:t>21/07/1446</a:t>
            </a:fld>
            <a:endParaRPr lang="ar-SA"/>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ar-SA"/>
          </a:p>
        </p:txBody>
      </p:sp>
      <p:sp>
        <p:nvSpPr>
          <p:cNvPr id="6" name="Slide Number Placeholder 5"/>
          <p:cNvSpPr>
            <a:spLocks noGrp="1"/>
          </p:cNvSpPr>
          <p:nvPr>
            <p:ph type="sldNum" sz="quarter" idx="12"/>
          </p:nvPr>
        </p:nvSpPr>
        <p:spPr>
          <a:xfrm>
            <a:off x="6733952" y="6555112"/>
            <a:ext cx="588336" cy="228600"/>
          </a:xfrm>
        </p:spPr>
        <p:txBody>
          <a:bodyPr/>
          <a:lstStyle/>
          <a:p>
            <a:fld id="{0B34F065-1154-456A-91E3-76DE8E75E17B}"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21/07/1446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21/07/1446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21/07/1446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B8ABB09-4A1D-463E-8065-109CC2B7EFAA}" type="datetimeFigureOut">
              <a:rPr lang="ar-SA" smtClean="0"/>
              <a:t>21/07/1446</a:t>
            </a:fld>
            <a:endParaRPr lang="ar-SA"/>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21/07/1446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21/07/1446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B8ABB09-4A1D-463E-8065-109CC2B7EFAA}" type="datetimeFigureOut">
              <a:rPr lang="ar-SA" smtClean="0"/>
              <a:t>21/07/1446</a:t>
            </a:fld>
            <a:endParaRPr lang="ar-SA"/>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ar-SA"/>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IQ" dirty="0"/>
              <a:t>الاخطاء في عملية الانتقاء للاعبين الموهوبين وتأثيرها على تكرار الاصابات الرياضية</a:t>
            </a:r>
          </a:p>
        </p:txBody>
      </p:sp>
      <p:sp>
        <p:nvSpPr>
          <p:cNvPr id="3" name="Subtitle 2"/>
          <p:cNvSpPr>
            <a:spLocks noGrp="1"/>
          </p:cNvSpPr>
          <p:nvPr>
            <p:ph type="subTitle" idx="1"/>
          </p:nvPr>
        </p:nvSpPr>
        <p:spPr/>
        <p:txBody>
          <a:bodyPr>
            <a:normAutofit lnSpcReduction="10000"/>
          </a:bodyPr>
          <a:lstStyle/>
          <a:p>
            <a:r>
              <a:rPr lang="ar-IQ" dirty="0"/>
              <a:t>محاضرة مقدمة من قبل </a:t>
            </a:r>
          </a:p>
          <a:p>
            <a:r>
              <a:rPr lang="ar-IQ" dirty="0" err="1"/>
              <a:t>أ.م.د</a:t>
            </a:r>
            <a:r>
              <a:rPr lang="ar-IQ" dirty="0"/>
              <a:t>. نغم حاتم حميد </a:t>
            </a:r>
          </a:p>
          <a:p>
            <a:r>
              <a:rPr lang="ar-IQ" dirty="0"/>
              <a:t>وحدة الانشطة الطلابية </a:t>
            </a:r>
          </a:p>
        </p:txBody>
      </p:sp>
    </p:spTree>
    <p:extLst>
      <p:ext uri="{BB962C8B-B14F-4D97-AF65-F5344CB8AC3E}">
        <p14:creationId xmlns:p14="http://schemas.microsoft.com/office/powerpoint/2010/main" val="2026897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ar-IQ" dirty="0"/>
          </a:p>
          <a:p>
            <a:pPr marL="0" indent="0" algn="ctr">
              <a:buNone/>
            </a:pPr>
            <a:endParaRPr lang="ar-IQ" dirty="0"/>
          </a:p>
          <a:p>
            <a:pPr marL="0" indent="0" algn="ctr">
              <a:buNone/>
            </a:pPr>
            <a:r>
              <a:rPr lang="ar-IQ" sz="6000" dirty="0">
                <a:solidFill>
                  <a:srgbClr val="002060"/>
                </a:solidFill>
              </a:rPr>
              <a:t>شكرا لأصغائكم</a:t>
            </a:r>
          </a:p>
        </p:txBody>
      </p:sp>
    </p:spTree>
    <p:extLst>
      <p:ext uri="{BB962C8B-B14F-4D97-AF65-F5344CB8AC3E}">
        <p14:creationId xmlns:p14="http://schemas.microsoft.com/office/powerpoint/2010/main" val="241305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a:t>المقدمة</a:t>
            </a:r>
          </a:p>
        </p:txBody>
      </p:sp>
      <p:sp>
        <p:nvSpPr>
          <p:cNvPr id="3" name="Content Placeholder 2"/>
          <p:cNvSpPr>
            <a:spLocks noGrp="1"/>
          </p:cNvSpPr>
          <p:nvPr>
            <p:ph idx="1"/>
          </p:nvPr>
        </p:nvSpPr>
        <p:spPr/>
        <p:txBody>
          <a:bodyPr>
            <a:normAutofit/>
          </a:bodyPr>
          <a:lstStyle/>
          <a:p>
            <a:r>
              <a:rPr lang="ar-IQ" dirty="0"/>
              <a:t>اليوم اصبح التنافس كبير بين الدول من حيث الحصول على الميداليات الذهبية والفوز بالبطولات ومن هنا انطلقت النظريات العلمية في صناعة الابطال واول خطوة في تحقيق هذا الهدف هو </a:t>
            </a:r>
          </a:p>
          <a:p>
            <a:r>
              <a:rPr lang="ar-IQ" dirty="0">
                <a:solidFill>
                  <a:srgbClr val="FF0000"/>
                </a:solidFill>
              </a:rPr>
              <a:t>الانتقاء : وهو عملية مستمرة يتم من خلالها المفاضلة بين اللاعبين واللاعبات طبقا لمحددات معينة ويعني اختيار افضل اللاعبين لممارسة نوع النشاط الذي يتلاءم مع استعداداتهم وقدراتهم المختلفة. </a:t>
            </a:r>
          </a:p>
        </p:txBody>
      </p:sp>
    </p:spTree>
    <p:extLst>
      <p:ext uri="{BB962C8B-B14F-4D97-AF65-F5344CB8AC3E}">
        <p14:creationId xmlns:p14="http://schemas.microsoft.com/office/powerpoint/2010/main" val="274469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a:t>اهمية الانتقاء في المجال الرياضي </a:t>
            </a:r>
          </a:p>
        </p:txBody>
      </p:sp>
      <p:sp>
        <p:nvSpPr>
          <p:cNvPr id="3" name="Content Placeholder 2"/>
          <p:cNvSpPr>
            <a:spLocks noGrp="1"/>
          </p:cNvSpPr>
          <p:nvPr>
            <p:ph idx="1"/>
          </p:nvPr>
        </p:nvSpPr>
        <p:spPr/>
        <p:txBody>
          <a:bodyPr>
            <a:normAutofit/>
          </a:bodyPr>
          <a:lstStyle/>
          <a:p>
            <a:pPr marL="0" indent="0">
              <a:buNone/>
            </a:pPr>
            <a:r>
              <a:rPr lang="ar-IQ" dirty="0"/>
              <a:t>1- الاقتصاد في الوقت والجهد والمال </a:t>
            </a:r>
          </a:p>
          <a:p>
            <a:pPr marL="0" indent="0">
              <a:buNone/>
            </a:pPr>
            <a:r>
              <a:rPr lang="ar-IQ" dirty="0"/>
              <a:t>2- التوصل الى اختيار الطرق العلمية المناسبة للانتقاء </a:t>
            </a:r>
          </a:p>
          <a:p>
            <a:pPr marL="0" indent="0">
              <a:buNone/>
            </a:pPr>
            <a:r>
              <a:rPr lang="ar-IQ" dirty="0"/>
              <a:t>3- تصميم واعداد البرامج التدريبية مع الاطمئنان على امكانية انجازها حسب قدرات اللاعبين </a:t>
            </a:r>
          </a:p>
          <a:p>
            <a:pPr marL="0" indent="0">
              <a:buNone/>
            </a:pPr>
            <a:r>
              <a:rPr lang="ar-IQ" dirty="0"/>
              <a:t>4- التنبؤ بالمستويات المستقبلية للأداء البدني والفني</a:t>
            </a:r>
          </a:p>
          <a:p>
            <a:pPr marL="0" indent="0">
              <a:buNone/>
            </a:pPr>
            <a:r>
              <a:rPr lang="ar-IQ" dirty="0"/>
              <a:t>5- حماية اللاعب من الانخراط في الممارسات الاجتماعية السلبية  </a:t>
            </a:r>
          </a:p>
          <a:p>
            <a:pPr marL="0" indent="0">
              <a:buNone/>
            </a:pPr>
            <a:r>
              <a:rPr lang="ar-IQ" dirty="0"/>
              <a:t>6- اكتساب اللاعب الثقة في النفس في التدريب والمنافسات </a:t>
            </a:r>
          </a:p>
        </p:txBody>
      </p:sp>
    </p:spTree>
    <p:extLst>
      <p:ext uri="{BB962C8B-B14F-4D97-AF65-F5344CB8AC3E}">
        <p14:creationId xmlns:p14="http://schemas.microsoft.com/office/powerpoint/2010/main" val="3324702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a:t>اهداف الانتقاء في المجال الرياضي</a:t>
            </a:r>
          </a:p>
        </p:txBody>
      </p:sp>
      <p:sp>
        <p:nvSpPr>
          <p:cNvPr id="3" name="Content Placeholder 2"/>
          <p:cNvSpPr>
            <a:spLocks noGrp="1"/>
          </p:cNvSpPr>
          <p:nvPr>
            <p:ph idx="1"/>
          </p:nvPr>
        </p:nvSpPr>
        <p:spPr/>
        <p:txBody>
          <a:bodyPr>
            <a:normAutofit/>
          </a:bodyPr>
          <a:lstStyle/>
          <a:p>
            <a:pPr marL="0" indent="0">
              <a:buNone/>
            </a:pPr>
            <a:endParaRPr lang="ar-IQ" dirty="0"/>
          </a:p>
          <a:p>
            <a:pPr marL="0" indent="0">
              <a:buNone/>
            </a:pPr>
            <a:r>
              <a:rPr lang="ar-IQ" dirty="0"/>
              <a:t>1- تحديد المواصفات والمتطلبات المور فولوجيه والبدنية والحركية التي يجب توافرها في الفرد للتفوق في النشاط الرياضي.</a:t>
            </a:r>
          </a:p>
          <a:p>
            <a:pPr marL="0" indent="0">
              <a:buNone/>
            </a:pPr>
            <a:r>
              <a:rPr lang="ar-IQ" dirty="0"/>
              <a:t>2- الاكتشاف المبكر لذوي الاستعدادات والقدرات العالية  . </a:t>
            </a:r>
          </a:p>
          <a:p>
            <a:pPr marL="0" indent="0">
              <a:buNone/>
            </a:pPr>
            <a:r>
              <a:rPr lang="ar-IQ" dirty="0"/>
              <a:t>3- توجيه الراغبين في الممارسة الرياضية الى المجالات المناسبة لميولهم .</a:t>
            </a:r>
          </a:p>
          <a:p>
            <a:pPr marL="0" indent="0">
              <a:buNone/>
            </a:pPr>
            <a:r>
              <a:rPr lang="ar-IQ" dirty="0"/>
              <a:t>4- اختيار افضل الافراد في نشاط رياضي محدد لتكوين فرق للاشتراك في منافسة معينة .</a:t>
            </a:r>
          </a:p>
          <a:p>
            <a:pPr marL="0" indent="0">
              <a:buNone/>
            </a:pPr>
            <a:endParaRPr lang="ar-IQ" dirty="0"/>
          </a:p>
        </p:txBody>
      </p:sp>
    </p:spTree>
    <p:extLst>
      <p:ext uri="{BB962C8B-B14F-4D97-AF65-F5344CB8AC3E}">
        <p14:creationId xmlns:p14="http://schemas.microsoft.com/office/powerpoint/2010/main" val="1485063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a:t>الاخطاء المحتملة في عملية الانتقاء </a:t>
            </a:r>
          </a:p>
        </p:txBody>
      </p:sp>
      <p:sp>
        <p:nvSpPr>
          <p:cNvPr id="3" name="Content Placeholder 2"/>
          <p:cNvSpPr>
            <a:spLocks noGrp="1"/>
          </p:cNvSpPr>
          <p:nvPr>
            <p:ph idx="1"/>
          </p:nvPr>
        </p:nvSpPr>
        <p:spPr/>
        <p:txBody>
          <a:bodyPr/>
          <a:lstStyle/>
          <a:p>
            <a:pPr marL="0" indent="0">
              <a:buNone/>
            </a:pPr>
            <a:r>
              <a:rPr lang="ar-IQ" dirty="0"/>
              <a:t>1- المدرب الرياضي </a:t>
            </a:r>
          </a:p>
          <a:p>
            <a:pPr marL="0" indent="0">
              <a:buNone/>
            </a:pPr>
            <a:r>
              <a:rPr lang="ar-IQ" dirty="0"/>
              <a:t>2- مدرس الرياضة </a:t>
            </a:r>
          </a:p>
          <a:p>
            <a:pPr marL="0" indent="0">
              <a:buNone/>
            </a:pPr>
            <a:r>
              <a:rPr lang="ar-IQ" dirty="0"/>
              <a:t>3- الفريق الطبي </a:t>
            </a:r>
          </a:p>
          <a:p>
            <a:pPr marL="0" indent="0">
              <a:buNone/>
            </a:pPr>
            <a:r>
              <a:rPr lang="ar-IQ" dirty="0"/>
              <a:t>4- المدرب النفسي </a:t>
            </a:r>
          </a:p>
          <a:p>
            <a:pPr marL="0" indent="0">
              <a:buNone/>
            </a:pPr>
            <a:r>
              <a:rPr lang="ar-IQ" dirty="0"/>
              <a:t>واهم خطأ هو عدم وجود قاعدة بيانات للاعبين اثناء عملية الانتقاء </a:t>
            </a:r>
          </a:p>
        </p:txBody>
      </p:sp>
    </p:spTree>
    <p:extLst>
      <p:ext uri="{BB962C8B-B14F-4D97-AF65-F5344CB8AC3E}">
        <p14:creationId xmlns:p14="http://schemas.microsoft.com/office/powerpoint/2010/main" val="346496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a:t>الاعمار المناسبة للانتقاء في النشاط الرياضي </a:t>
            </a:r>
          </a:p>
        </p:txBody>
      </p:sp>
      <p:sp>
        <p:nvSpPr>
          <p:cNvPr id="3" name="Content Placeholder 2"/>
          <p:cNvSpPr>
            <a:spLocks noGrp="1"/>
          </p:cNvSpPr>
          <p:nvPr>
            <p:ph idx="1"/>
          </p:nvPr>
        </p:nvSpPr>
        <p:spPr/>
        <p:txBody>
          <a:bodyPr>
            <a:normAutofit/>
          </a:bodyPr>
          <a:lstStyle/>
          <a:p>
            <a:pPr marL="0" indent="0">
              <a:buNone/>
            </a:pPr>
            <a:r>
              <a:rPr lang="ar-IQ" dirty="0"/>
              <a:t>تتغير اجزاء جسم الانسان من عضلات وعظام حيث لها تأثير على طول ووزن اللاعب وكذلك على مستوى العطاء البدني والعقلي و المهاري وارتباطها التام مع قوة وسرعة العضلات والخلايا الحسية والعصبية والحركية .</a:t>
            </a:r>
          </a:p>
          <a:p>
            <a:pPr marL="0" indent="0">
              <a:buNone/>
            </a:pPr>
            <a:r>
              <a:rPr lang="ar-IQ" dirty="0"/>
              <a:t>ونوع النشاط الرياضي له ارتباط فاعل في مجالات الانتقاء والتنبؤ واختيار الناشئين في الالعاب الرياضية المختلفة وعلى ضوء ذلك يتم تحديد العمر الزمني الملائم وفق الاستعدادات الخاصة التي يتمتع بها الناشئ في مراحل النمو المختلفة .</a:t>
            </a:r>
          </a:p>
        </p:txBody>
      </p:sp>
    </p:spTree>
    <p:extLst>
      <p:ext uri="{BB962C8B-B14F-4D97-AF65-F5344CB8AC3E}">
        <p14:creationId xmlns:p14="http://schemas.microsoft.com/office/powerpoint/2010/main" val="2005818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dirty="0"/>
              <a:t>الاعمار المناسبة في الانتقاء في النشاط الرياضي </a:t>
            </a:r>
          </a:p>
        </p:txBody>
      </p:sp>
      <p:sp>
        <p:nvSpPr>
          <p:cNvPr id="3" name="Content Placeholder 2"/>
          <p:cNvSpPr>
            <a:spLocks noGrp="1"/>
          </p:cNvSpPr>
          <p:nvPr>
            <p:ph idx="1"/>
          </p:nvPr>
        </p:nvSpPr>
        <p:spPr/>
        <p:txBody>
          <a:bodyPr>
            <a:normAutofit lnSpcReduction="10000"/>
          </a:bodyPr>
          <a:lstStyle/>
          <a:p>
            <a:pPr marL="0" indent="0">
              <a:buNone/>
            </a:pPr>
            <a:r>
              <a:rPr lang="ar-IQ" dirty="0"/>
              <a:t>ان افضل مستوى رياضي او انجاز رقمي هو ما بين (18-25) سنة وهذا المستوى من العمر يختلف في بعض الاحيان حسب طبيعة النشاط الرياضي الممارس وايضا يختلف باختلاف الرجل الى المرأة واختلاف البيئة التي يعيش بها اللاعبون ,</a:t>
            </a:r>
          </a:p>
          <a:p>
            <a:pPr marL="0" indent="0">
              <a:buNone/>
            </a:pPr>
            <a:r>
              <a:rPr lang="ar-IQ" dirty="0"/>
              <a:t>فهناك انشطة رياضية تمارس في سن مبكر مثل(الجمباز والسباحة) فيكون السن الملائم لها هو (6-8) سنوات وكذلك كرة القدم تتم عمليات الاختيار و الانتقاء في مدارس الاعداد بمستوى اعمار (6-8) سنوات وتسمى البراعم ,وهناك نشاطات يرتفع بها سن الممارسة بحيث يصل الى سن (10-12) سنة وخاصة في الانشطة الرياضية التي تتميز بالتحمل والقوة مثل (فعاليات العاب القوى ) ,</a:t>
            </a:r>
          </a:p>
        </p:txBody>
      </p:sp>
    </p:spTree>
    <p:extLst>
      <p:ext uri="{BB962C8B-B14F-4D97-AF65-F5344CB8AC3E}">
        <p14:creationId xmlns:p14="http://schemas.microsoft.com/office/powerpoint/2010/main" val="3238803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fontScale="90000"/>
          </a:bodyPr>
          <a:lstStyle/>
          <a:p>
            <a:r>
              <a:rPr lang="ar-IQ" dirty="0"/>
              <a:t>الاعمار المناسبة في الانتقاء في النشاط الرياضي </a:t>
            </a:r>
          </a:p>
        </p:txBody>
      </p:sp>
      <p:sp>
        <p:nvSpPr>
          <p:cNvPr id="3" name="Content Placeholder 2"/>
          <p:cNvSpPr>
            <a:spLocks noGrp="1"/>
          </p:cNvSpPr>
          <p:nvPr>
            <p:ph idx="1"/>
          </p:nvPr>
        </p:nvSpPr>
        <p:spPr/>
        <p:txBody>
          <a:bodyPr>
            <a:normAutofit/>
          </a:bodyPr>
          <a:lstStyle/>
          <a:p>
            <a:pPr marL="0" indent="0">
              <a:buNone/>
            </a:pPr>
            <a:r>
              <a:rPr lang="ar-IQ" dirty="0"/>
              <a:t>اما بالنسبة للألعاب الفردية مثل ( الملاكمة والمصارعة ورفع الاثقال ) فيمكن البدء بممارستها تحت سن (11-14)سنة .</a:t>
            </a:r>
          </a:p>
          <a:p>
            <a:pPr marL="0" indent="0">
              <a:buNone/>
            </a:pPr>
            <a:r>
              <a:rPr lang="ar-IQ" dirty="0"/>
              <a:t>فمن هنا جاءت اخطاء شائعة ومألوفة في بعض الاحيان في اختيار الموهوبين دون النظر الى مستوى اعمارهم سواء كانت هذه متأخرة او مبكرة عن السن المناسب لممارسة النشاط الرياضي او اي لعبة من الالعاب الرياضة (الجماعية ,الفردية ) وهذا ما سوف يظهر فعليا في مراحل التدريب وبالتالي يوثر على نتائج اللاعب المهارية في ما بعد .</a:t>
            </a:r>
          </a:p>
        </p:txBody>
      </p:sp>
    </p:spTree>
    <p:extLst>
      <p:ext uri="{BB962C8B-B14F-4D97-AF65-F5344CB8AC3E}">
        <p14:creationId xmlns:p14="http://schemas.microsoft.com/office/powerpoint/2010/main" val="85893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a:t>الخلاصة </a:t>
            </a:r>
          </a:p>
        </p:txBody>
      </p:sp>
      <p:sp>
        <p:nvSpPr>
          <p:cNvPr id="3" name="Content Placeholder 2"/>
          <p:cNvSpPr>
            <a:spLocks noGrp="1"/>
          </p:cNvSpPr>
          <p:nvPr>
            <p:ph idx="1"/>
          </p:nvPr>
        </p:nvSpPr>
        <p:spPr/>
        <p:txBody>
          <a:bodyPr>
            <a:normAutofit/>
          </a:bodyPr>
          <a:lstStyle/>
          <a:p>
            <a:pPr marL="0" indent="0">
              <a:buNone/>
            </a:pPr>
            <a:r>
              <a:rPr lang="ar-IQ" dirty="0"/>
              <a:t>من هذا كله يتضح مدى صعوبة عملية الانتقاء او التنبؤ للطفل بقدراته الرياضية المستقبلية التي لم تظهر بعد ولم يكتشفها احد ومن هنا يظهر الخطورة والخلط في طرق استخدام الكشف او الاختيار لقدرات الاطفال التي تستند على رؤيا غير علمية وضعيفة باستخدام الوسائل الارتجالية عن طريق العين فقط ,فالمدرب وحده باعتماده على خبرته المتواضعة لا يمكن ان تكون هذه الخبرة وحدها البديل عن الاسس العلمية المختلفة لمعرفة قدرة الطفل الموهوب. </a:t>
            </a:r>
          </a:p>
        </p:txBody>
      </p:sp>
    </p:spTree>
    <p:extLst>
      <p:ext uri="{BB962C8B-B14F-4D97-AF65-F5344CB8AC3E}">
        <p14:creationId xmlns:p14="http://schemas.microsoft.com/office/powerpoint/2010/main" val="7327359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Opulent">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2883</TotalTime>
  <Words>574</Words>
  <Application>Microsoft Office PowerPoint</Application>
  <PresentationFormat>عرض على الشاشة (4:3)</PresentationFormat>
  <Paragraphs>41</Paragraphs>
  <Slides>10</Slides>
  <Notes>1</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Opulent</vt:lpstr>
      <vt:lpstr>الاخطاء في عملية الانتقاء للاعبين الموهوبين وتأثيرها على تكرار الاصابات الرياضية</vt:lpstr>
      <vt:lpstr>المقدمة</vt:lpstr>
      <vt:lpstr>اهمية الانتقاء في المجال الرياضي </vt:lpstr>
      <vt:lpstr>اهداف الانتقاء في المجال الرياضي</vt:lpstr>
      <vt:lpstr>الاخطاء المحتملة في عملية الانتقاء </vt:lpstr>
      <vt:lpstr>الاعمار المناسبة للانتقاء في النشاط الرياضي </vt:lpstr>
      <vt:lpstr>الاعمار المناسبة في الانتقاء في النشاط الرياضي </vt:lpstr>
      <vt:lpstr>الاعمار المناسبة في الانتقاء في النشاط الرياضي </vt:lpstr>
      <vt:lpstr>الخلاصة </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الاخطاء في عملية الانتقاء للاعبين الموهوبين وتأثيرها على تكرار الاصابات الرياضية</dc:title>
  <dc:creator>sport</dc:creator>
  <cp:lastModifiedBy>dr.nagham.hateem@gmail.com</cp:lastModifiedBy>
  <cp:revision>17</cp:revision>
  <dcterms:created xsi:type="dcterms:W3CDTF">2024-12-31T09:59:47Z</dcterms:created>
  <dcterms:modified xsi:type="dcterms:W3CDTF">2025-01-20T10:22:04Z</dcterms:modified>
</cp:coreProperties>
</file>