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3"/>
  </p:notesMasterIdLst>
  <p:sldIdLst>
    <p:sldId id="256" r:id="rId2"/>
    <p:sldId id="268" r:id="rId3"/>
    <p:sldId id="257" r:id="rId4"/>
    <p:sldId id="258" r:id="rId5"/>
    <p:sldId id="259" r:id="rId6"/>
    <p:sldId id="260" r:id="rId7"/>
    <p:sldId id="267" r:id="rId8"/>
    <p:sldId id="264" r:id="rId9"/>
    <p:sldId id="269" r:id="rId10"/>
    <p:sldId id="266" r:id="rId11"/>
    <p:sldId id="265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559" autoAdjust="0"/>
    <p:restoredTop sz="94660"/>
  </p:normalViewPr>
  <p:slideViewPr>
    <p:cSldViewPr>
      <p:cViewPr varScale="1">
        <p:scale>
          <a:sx n="68" d="100"/>
          <a:sy n="68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9A320B5-CF5C-4385-9168-8CD952B686FE}" type="datetimeFigureOut">
              <a:rPr lang="ar-IQ" smtClean="0"/>
              <a:t>15/11/1446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4DEDFB9-F389-44A5-AD12-17876C07A98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06114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15/11/1446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4966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15/11/1446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86274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15/11/1446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0704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15/11/1446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72424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15/11/1446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00506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15/11/1446</a:t>
            </a:fld>
            <a:endParaRPr lang="ar-S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19323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15/11/1446</a:t>
            </a:fld>
            <a:endParaRPr lang="ar-S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15088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15/11/1446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27858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15/11/1446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8629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15/11/1446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981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15/11/1446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6771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15/11/1446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8432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15/11/1446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46462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15/11/1446</a:t>
            </a:fld>
            <a:endParaRPr lang="ar-S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8021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15/11/1446</a:t>
            </a:fld>
            <a:endParaRPr lang="ar-S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5639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15/11/1446</a:t>
            </a:fld>
            <a:endParaRPr lang="ar-S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2563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15/11/1446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073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15/11/1446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00898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7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6" indent="-342906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7776864" cy="1512168"/>
          </a:xfrm>
        </p:spPr>
        <p:txBody>
          <a:bodyPr/>
          <a:lstStyle/>
          <a:p>
            <a:pPr algn="ctr"/>
            <a:r>
              <a:rPr lang="ar-IQ" b="1" dirty="0"/>
              <a:t/>
            </a:r>
            <a:br>
              <a:rPr lang="ar-IQ" b="1" dirty="0"/>
            </a:br>
            <a:r>
              <a:rPr lang="ar-IQ" b="1" dirty="0"/>
              <a:t/>
            </a:r>
            <a:br>
              <a:rPr lang="ar-IQ" b="1" dirty="0"/>
            </a:br>
            <a:r>
              <a:rPr lang="ar-IQ" b="1" dirty="0"/>
              <a:t/>
            </a:r>
            <a:br>
              <a:rPr lang="ar-IQ" b="1" dirty="0"/>
            </a:br>
            <a:r>
              <a:rPr lang="ar-IQ" b="1" dirty="0"/>
              <a:t/>
            </a:r>
            <a:br>
              <a:rPr lang="ar-IQ" b="1" dirty="0"/>
            </a:br>
            <a:r>
              <a:rPr lang="ar-IQ" b="1" dirty="0"/>
              <a:t/>
            </a:r>
            <a:br>
              <a:rPr lang="ar-IQ" b="1" dirty="0"/>
            </a:br>
            <a:r>
              <a:rPr lang="ar-IQ" b="1" dirty="0"/>
              <a:t/>
            </a:r>
            <a:br>
              <a:rPr lang="ar-IQ" b="1" dirty="0"/>
            </a:br>
            <a:r>
              <a:rPr lang="ar-IQ" b="1" dirty="0"/>
              <a:t/>
            </a:r>
            <a:br>
              <a:rPr lang="ar-IQ" b="1" dirty="0"/>
            </a:br>
            <a:r>
              <a:rPr lang="ar-IQ" b="1" dirty="0"/>
              <a:t/>
            </a:r>
            <a:br>
              <a:rPr lang="ar-IQ" b="1" dirty="0"/>
            </a:br>
            <a:r>
              <a:rPr lang="ar-IQ" sz="6000" b="1" dirty="0"/>
              <a:t>اثار الفساد على حقوق الانسان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1772816"/>
            <a:ext cx="7272808" cy="4824536"/>
          </a:xfrm>
        </p:spPr>
        <p:txBody>
          <a:bodyPr/>
          <a:lstStyle/>
          <a:p>
            <a:pPr algn="ctr"/>
            <a:endParaRPr lang="ar-IQ" b="1" dirty="0">
              <a:solidFill>
                <a:schemeClr val="tx1"/>
              </a:solidFill>
            </a:endParaRPr>
          </a:p>
          <a:p>
            <a:pPr algn="ctr"/>
            <a:r>
              <a:rPr lang="ar-IQ" sz="2800" b="1" dirty="0">
                <a:solidFill>
                  <a:schemeClr val="tx1"/>
                </a:solidFill>
              </a:rPr>
              <a:t>اعداد </a:t>
            </a:r>
          </a:p>
          <a:p>
            <a:pPr algn="ctr"/>
            <a:r>
              <a:rPr lang="ar-IQ" sz="2800" b="1" dirty="0">
                <a:solidFill>
                  <a:schemeClr val="tx1"/>
                </a:solidFill>
              </a:rPr>
              <a:t>م.م. حسام محمد سلمان </a:t>
            </a:r>
          </a:p>
          <a:p>
            <a:pPr algn="ctr"/>
            <a:r>
              <a:rPr lang="ar-IQ" sz="2800" b="1" dirty="0">
                <a:solidFill>
                  <a:schemeClr val="tx1"/>
                </a:solidFill>
              </a:rPr>
              <a:t>ماجستير قانون دولي </a:t>
            </a:r>
          </a:p>
          <a:p>
            <a:pPr algn="ctr"/>
            <a:r>
              <a:rPr lang="ar-IQ" sz="2800" b="1" dirty="0">
                <a:solidFill>
                  <a:schemeClr val="tx1"/>
                </a:solidFill>
              </a:rPr>
              <a:t>معهد الهندسة الوراثية والتقنيات الاحيائية للدراسات العليا</a:t>
            </a:r>
          </a:p>
          <a:p>
            <a:endParaRPr lang="ar-IQ" b="1" dirty="0">
              <a:solidFill>
                <a:schemeClr val="tx1"/>
              </a:solidFill>
            </a:endParaRPr>
          </a:p>
          <a:p>
            <a:endParaRPr lang="ar-IQ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653136"/>
            <a:ext cx="6984776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014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846981"/>
          </a:xfrm>
        </p:spPr>
        <p:txBody>
          <a:bodyPr/>
          <a:lstStyle/>
          <a:p>
            <a:pPr algn="ctr"/>
            <a:r>
              <a:rPr lang="ar-IQ" b="1" dirty="0"/>
              <a:t>التوصيات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544616"/>
          </a:xfrm>
        </p:spPr>
        <p:txBody>
          <a:bodyPr>
            <a:normAutofit/>
          </a:bodyPr>
          <a:lstStyle/>
          <a:p>
            <a:pPr algn="justLow"/>
            <a:r>
              <a:rPr lang="ar-IQ" sz="2400" b="1" dirty="0"/>
              <a:t>ضرورة تطبيق وتفعيل القوانين العقابية على مرتكبي مظاهر الفساد بكل انواعه ، واعتماد مبدأ الردع العام .</a:t>
            </a:r>
          </a:p>
          <a:p>
            <a:pPr algn="justLow"/>
            <a:r>
              <a:rPr lang="ar-IQ" sz="2400" b="1" dirty="0"/>
              <a:t>تعزيز ودعم الاجهزة الرقابية في ممارسة دورها ، وتوفير المستلزمات والمتطلبات الضرورية للقيام باعامالها .</a:t>
            </a:r>
          </a:p>
          <a:p>
            <a:pPr algn="justLow"/>
            <a:r>
              <a:rPr lang="ar-IQ" sz="2400" b="1" dirty="0"/>
              <a:t>تفعيل دور المؤسسات التربوية والتعليمية المختلفة التي تربي الفرد على أن الفساد جريمة كبرى وتعدٍ على حقوق الناس ، من خلال تضمين المناهج التربوية موضوعات تسهم في نشر ثقافة النزاهة ومسؤولية حفظ المال العام .</a:t>
            </a:r>
          </a:p>
          <a:p>
            <a:pPr marL="0" indent="0" algn="just">
              <a:buNone/>
            </a:pPr>
            <a:endParaRPr lang="ar-IQ" sz="2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365105"/>
            <a:ext cx="8085584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51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709" y="452718"/>
            <a:ext cx="8047729" cy="1400530"/>
          </a:xfrm>
        </p:spPr>
        <p:txBody>
          <a:bodyPr/>
          <a:lstStyle/>
          <a:p>
            <a:pPr algn="ctr"/>
            <a:r>
              <a:rPr lang="ar-IQ" sz="8000" b="1" dirty="0"/>
              <a:t>الخاتمة </a:t>
            </a:r>
          </a:p>
        </p:txBody>
      </p:sp>
      <p:pic>
        <p:nvPicPr>
          <p:cNvPr id="4" name="Picture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208554"/>
            <a:ext cx="8136903" cy="4028757"/>
          </a:xfrm>
        </p:spPr>
      </p:pic>
    </p:spTree>
    <p:extLst>
      <p:ext uri="{BB962C8B-B14F-4D97-AF65-F5344CB8AC3E}">
        <p14:creationId xmlns:p14="http://schemas.microsoft.com/office/powerpoint/2010/main" val="4117540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508"/>
            <a:ext cx="8229600" cy="1143000"/>
          </a:xfrm>
        </p:spPr>
        <p:txBody>
          <a:bodyPr/>
          <a:lstStyle/>
          <a:p>
            <a:pPr algn="ctr"/>
            <a:r>
              <a:rPr lang="ar-IQ" b="1" dirty="0"/>
              <a:t>اهداف المحاضرة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435280" cy="4713387"/>
          </a:xfrm>
        </p:spPr>
        <p:txBody>
          <a:bodyPr>
            <a:normAutofit/>
          </a:bodyPr>
          <a:lstStyle/>
          <a:p>
            <a:pPr algn="justLow"/>
            <a:r>
              <a:rPr lang="ar-IQ" sz="3200" dirty="0"/>
              <a:t>ان يتعرف المتلقي على مفهوم الفساد ومظاهره ، وان يعي اهم الاليات القانونية لمكافحته والقضاء عليه  .</a:t>
            </a:r>
          </a:p>
          <a:p>
            <a:pPr algn="justLow"/>
            <a:r>
              <a:rPr lang="ar-IQ" sz="3200" dirty="0"/>
              <a:t>ان يدرك الجميع الاثار السلبية للفساد وتأثيرها على حقوق الانسان .</a:t>
            </a:r>
          </a:p>
          <a:p>
            <a:pPr marL="0" indent="0" algn="justLow">
              <a:buNone/>
            </a:pPr>
            <a:endParaRPr lang="ar-IQ" sz="3200" dirty="0"/>
          </a:p>
          <a:p>
            <a:endParaRPr lang="ar-IQ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804070"/>
            <a:ext cx="7488832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167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algn="ctr"/>
            <a:r>
              <a:rPr lang="ar-IQ" b="1" dirty="0"/>
              <a:t>مفهوم الفساد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 algn="justLow">
              <a:buNone/>
            </a:pPr>
            <a:r>
              <a:rPr lang="ar-SA" sz="2800" dirty="0"/>
              <a:t>الفساد هو "سوء استعمال المرء للسلطة التي أؤتمن عليها لتحقيق مكاسب خاصة" </a:t>
            </a:r>
            <a:r>
              <a:rPr lang="ar-IQ" sz="2800" b="1" dirty="0"/>
              <a:t>وهذا </a:t>
            </a:r>
            <a:r>
              <a:rPr lang="ar-SA" sz="2800" b="1" dirty="0"/>
              <a:t>التعريف الذي اقترحته المنظمة الدولية للشفافية</a:t>
            </a:r>
            <a:r>
              <a:rPr lang="ar-IQ" sz="2800" b="1" dirty="0"/>
              <a:t> </a:t>
            </a:r>
            <a:r>
              <a:rPr lang="ar-SA" sz="2800" b="1" dirty="0"/>
              <a:t>. </a:t>
            </a:r>
            <a:endParaRPr lang="ar-IQ" sz="2800" b="1" dirty="0"/>
          </a:p>
          <a:p>
            <a:pPr marL="0" indent="0" algn="justLow">
              <a:buNone/>
            </a:pPr>
            <a:endParaRPr lang="ar-IQ" sz="2800" b="1" dirty="0"/>
          </a:p>
          <a:p>
            <a:pPr marL="0" indent="0" algn="justLow">
              <a:buNone/>
            </a:pPr>
            <a:r>
              <a:rPr lang="ar-IQ" sz="2800" dirty="0"/>
              <a:t>كما وعرفته </a:t>
            </a:r>
            <a:r>
              <a:rPr lang="ar-IQ" sz="2800" b="1" dirty="0"/>
              <a:t>الاتفاقية العربية لمكافحة الفساد :</a:t>
            </a:r>
            <a:r>
              <a:rPr lang="ar-IQ" sz="2800" dirty="0"/>
              <a:t>أنه ظاهرة اجرامية متعددة الأشكال ، ذات سلبية على القيم الأخلاقية والحياة السياسية والنواحي الاقتصادية والاجتماعية .</a:t>
            </a:r>
          </a:p>
          <a:p>
            <a:pPr marL="0" indent="0" algn="justLow">
              <a:buNone/>
            </a:pPr>
            <a:endParaRPr lang="ar-IQ" sz="2800" dirty="0"/>
          </a:p>
          <a:p>
            <a:pPr marL="0" indent="0" algn="justLow">
              <a:buNone/>
            </a:pPr>
            <a:r>
              <a:rPr lang="ar-IQ" sz="2800" dirty="0"/>
              <a:t>كما</a:t>
            </a:r>
            <a:r>
              <a:rPr lang="ar-IQ" sz="2800" b="1" dirty="0"/>
              <a:t> </a:t>
            </a:r>
            <a:r>
              <a:rPr lang="ar-IQ" sz="2800" dirty="0"/>
              <a:t>يعرف الفساد بأنه " كل عمل يتضمن سوء استخدام المنصب العام لتحقيق مصلحة خاصة ذاتية لنفسه أو لجماعته ".</a:t>
            </a:r>
          </a:p>
        </p:txBody>
      </p:sp>
    </p:spTree>
    <p:extLst>
      <p:ext uri="{BB962C8B-B14F-4D97-AF65-F5344CB8AC3E}">
        <p14:creationId xmlns:p14="http://schemas.microsoft.com/office/powerpoint/2010/main" val="3990569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617" y="0"/>
            <a:ext cx="8229600" cy="1143000"/>
          </a:xfrm>
        </p:spPr>
        <p:txBody>
          <a:bodyPr/>
          <a:lstStyle/>
          <a:p>
            <a:pPr algn="ctr"/>
            <a:r>
              <a:rPr lang="ar-IQ" b="1" dirty="0"/>
              <a:t>العلاقة بين الفساد و حقوق الانسان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617" y="1143000"/>
            <a:ext cx="8489871" cy="51229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ar-IQ" sz="2800" b="1" dirty="0"/>
              <a:t>ان العلاقة بين الفساد والحرمان من الحقوق تكون واضحة ، اذ لا يمكن تصور حالة من حالات حقوق الانسان إلا وتتأثر بالفساد بوصفه معوقاً لها ، اذ يعمل الفساد على :</a:t>
            </a:r>
          </a:p>
          <a:p>
            <a:pPr algn="just"/>
            <a:r>
              <a:rPr lang="ar-IQ" sz="2600" dirty="0"/>
              <a:t>تقييد حقوق الانسان وحرية التمتع بها ، فكلما ازدادت فرص الفساد ضعفت حقوق الانسان .</a:t>
            </a:r>
          </a:p>
          <a:p>
            <a:pPr algn="just"/>
            <a:r>
              <a:rPr lang="ar-IQ" sz="2600" dirty="0"/>
              <a:t>يقلل من قدرة الحكومة على احترام وحماية حقوق الانسان ، ويؤثر على قدرتها في حماية التزاماتها المتعلقة بحقوق الانسان وامكانيات الوفاء بها وتقديم الخدمات ذات الصلة ، من ذلك القضاء الفعال ، انفاذ القوانين ، تقديم الخدمات الطبية والصحية والتعليمية والخدمات الاجتماعية ، الخ ....</a:t>
            </a:r>
          </a:p>
          <a:p>
            <a:pPr algn="just"/>
            <a:r>
              <a:rPr lang="ar-IQ" sz="2600" dirty="0"/>
              <a:t>يدمر الفساد مؤسسات الدولة ويضعف ثقة المواطن بها .</a:t>
            </a:r>
          </a:p>
          <a:p>
            <a:pPr algn="just"/>
            <a:endParaRPr lang="ar-IQ" sz="2600" dirty="0"/>
          </a:p>
          <a:p>
            <a:pPr algn="just"/>
            <a:endParaRPr lang="ar-IQ" sz="2600" dirty="0"/>
          </a:p>
          <a:p>
            <a:pPr algn="just"/>
            <a:endParaRPr lang="ar-IQ" b="1" u="sng" dirty="0"/>
          </a:p>
        </p:txBody>
      </p:sp>
    </p:spTree>
    <p:extLst>
      <p:ext uri="{BB962C8B-B14F-4D97-AF65-F5344CB8AC3E}">
        <p14:creationId xmlns:p14="http://schemas.microsoft.com/office/powerpoint/2010/main" val="62957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507288" cy="1080120"/>
          </a:xfrm>
        </p:spPr>
        <p:txBody>
          <a:bodyPr>
            <a:normAutofit/>
          </a:bodyPr>
          <a:lstStyle/>
          <a:p>
            <a:pPr algn="ctr"/>
            <a:r>
              <a:rPr lang="ar-IQ" b="1" dirty="0"/>
              <a:t>مظاهر واشكال الفساد 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628800"/>
            <a:ext cx="7272808" cy="4248472"/>
          </a:xfrm>
        </p:spPr>
      </p:pic>
    </p:spTree>
    <p:extLst>
      <p:ext uri="{BB962C8B-B14F-4D97-AF65-F5344CB8AC3E}">
        <p14:creationId xmlns:p14="http://schemas.microsoft.com/office/powerpoint/2010/main" val="3325796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147248" cy="1196753"/>
          </a:xfrm>
        </p:spPr>
        <p:txBody>
          <a:bodyPr/>
          <a:lstStyle/>
          <a:p>
            <a:pPr algn="ctr"/>
            <a:r>
              <a:rPr lang="ar-IQ" b="1" dirty="0"/>
              <a:t>اثار الفساد على حقوق الانسان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96753"/>
            <a:ext cx="8424936" cy="5308178"/>
          </a:xfrm>
        </p:spPr>
        <p:txBody>
          <a:bodyPr>
            <a:normAutofit lnSpcReduction="10000"/>
          </a:bodyPr>
          <a:lstStyle/>
          <a:p>
            <a:pPr marL="0" indent="0" algn="justLow">
              <a:buNone/>
            </a:pPr>
            <a:r>
              <a:rPr lang="ar-IQ" sz="3600" b="1" dirty="0"/>
              <a:t>تولد ظاهرة الفساد انعكاسات سلبية على المجتمع عموماً، وعلى حقوق الانسان خصوصاً ، وذلك من خلال الاتي :</a:t>
            </a:r>
          </a:p>
          <a:p>
            <a:pPr algn="justLow"/>
            <a:r>
              <a:rPr lang="ar-IQ" sz="2400" b="1" dirty="0"/>
              <a:t>انتهاك حقوق الانسان ، بسبب ضعف تطبيق القانون .</a:t>
            </a:r>
          </a:p>
          <a:p>
            <a:pPr algn="justLow"/>
            <a:r>
              <a:rPr lang="ar-IQ" sz="2400" b="1" dirty="0"/>
              <a:t>سوء توزيع الدخل والثروة بين الافراد وظهور الفوارق الطبقية .</a:t>
            </a:r>
          </a:p>
          <a:p>
            <a:pPr algn="justLow"/>
            <a:r>
              <a:rPr lang="ar-IQ" sz="2400" b="1" dirty="0"/>
              <a:t>زيادة كلفة الخدمات الحكومية وعدم القدرة على تحملها من الفئات ذات الدخل المحدود .</a:t>
            </a:r>
          </a:p>
          <a:p>
            <a:pPr algn="justLow"/>
            <a:r>
              <a:rPr lang="ar-IQ" sz="2400" b="1" dirty="0"/>
              <a:t>تراجع مستوى المعيشة وانخفاض معدلات النمو الاقتصادي .</a:t>
            </a:r>
          </a:p>
          <a:p>
            <a:pPr algn="justLow"/>
            <a:r>
              <a:rPr lang="ar-IQ" sz="2400" b="1" dirty="0"/>
              <a:t>تركز الثروة في ايادي قليلة لتستغلها في غير مصالح المجتمع والدولة .</a:t>
            </a:r>
          </a:p>
          <a:p>
            <a:pPr algn="justLow"/>
            <a:r>
              <a:rPr lang="ar-IQ" sz="2400" b="1" dirty="0"/>
              <a:t>هجرة الكفاءات العلمية بسبب عدم الاهتمام وتهميش هذه الفئات .</a:t>
            </a:r>
          </a:p>
          <a:p>
            <a:pPr algn="justLow"/>
            <a:r>
              <a:rPr lang="ar-IQ" sz="2400" b="1" dirty="0"/>
              <a:t>انكماش موارد الدول واساءة استخدامها في الاوجه غير الصحيحة .</a:t>
            </a:r>
          </a:p>
          <a:p>
            <a:pPr algn="justLow"/>
            <a:r>
              <a:rPr lang="ar-IQ" sz="2400" b="1" dirty="0"/>
              <a:t>تراجع معدلات التنمية والتقدم .</a:t>
            </a:r>
          </a:p>
          <a:p>
            <a:pPr algn="justLow"/>
            <a:endParaRPr lang="ar-IQ" sz="2400" b="1" u="sng" dirty="0"/>
          </a:p>
          <a:p>
            <a:pPr algn="justLow"/>
            <a:endParaRPr lang="ar-IQ" sz="2400" b="1" u="sng" dirty="0"/>
          </a:p>
          <a:p>
            <a:pPr marL="0" indent="0">
              <a:buNone/>
            </a:pPr>
            <a:endParaRPr lang="ar-IQ" b="1" u="sng" dirty="0"/>
          </a:p>
          <a:p>
            <a:pPr marL="0" indent="0">
              <a:buNone/>
            </a:pPr>
            <a:endParaRPr lang="ar-IQ" b="1" u="sng" dirty="0"/>
          </a:p>
          <a:p>
            <a:pPr marL="0" indent="0">
              <a:buNone/>
            </a:pPr>
            <a:endParaRPr lang="ar-IQ" b="1" u="sng" dirty="0"/>
          </a:p>
          <a:p>
            <a:pPr marL="0" indent="0">
              <a:buNone/>
            </a:pPr>
            <a:endParaRPr lang="ar-IQ" b="1" u="sng" dirty="0"/>
          </a:p>
          <a:p>
            <a:pPr marL="0" indent="0">
              <a:buNone/>
            </a:pPr>
            <a:endParaRPr lang="ar-IQ" b="1" u="sng" dirty="0"/>
          </a:p>
          <a:p>
            <a:pPr marL="0" indent="0">
              <a:buNone/>
            </a:pPr>
            <a:endParaRPr lang="ar-IQ" b="1" u="sng" dirty="0"/>
          </a:p>
          <a:p>
            <a:pPr marL="0" indent="0">
              <a:buNone/>
            </a:pPr>
            <a:endParaRPr lang="ar-IQ" b="1" u="sng" dirty="0"/>
          </a:p>
          <a:p>
            <a:pPr marL="0" indent="0">
              <a:buNone/>
            </a:pPr>
            <a:endParaRPr lang="ar-IQ" b="1" u="sng" dirty="0"/>
          </a:p>
          <a:p>
            <a:pPr marL="0" indent="0">
              <a:buNone/>
            </a:pPr>
            <a:endParaRPr lang="ar-IQ" b="1" u="sng" dirty="0"/>
          </a:p>
        </p:txBody>
      </p:sp>
    </p:spTree>
    <p:extLst>
      <p:ext uri="{BB962C8B-B14F-4D97-AF65-F5344CB8AC3E}">
        <p14:creationId xmlns:p14="http://schemas.microsoft.com/office/powerpoint/2010/main" val="1968654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8984"/>
          </a:xfrm>
        </p:spPr>
        <p:txBody>
          <a:bodyPr/>
          <a:lstStyle/>
          <a:p>
            <a:pPr algn="ctr"/>
            <a:r>
              <a:rPr lang="ar-IQ" b="1" dirty="0"/>
              <a:t>اليات مكافحة ظاهرة الفساد والحد منها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7638"/>
            <a:ext cx="8445624" cy="5179714"/>
          </a:xfrm>
        </p:spPr>
        <p:txBody>
          <a:bodyPr/>
          <a:lstStyle/>
          <a:p>
            <a:pPr marL="0" indent="0">
              <a:buNone/>
            </a:pPr>
            <a:r>
              <a:rPr lang="ar-IQ" sz="2800" b="1" u="sng" dirty="0"/>
              <a:t>1- المحاسبة :</a:t>
            </a:r>
          </a:p>
          <a:p>
            <a:pPr marL="0" indent="0">
              <a:buNone/>
            </a:pPr>
            <a:r>
              <a:rPr lang="ar-IQ" sz="2800" dirty="0"/>
              <a:t>من خلال خضوع جميع الاشخاص للمساءلة القانونية والادارية والاخلاقية عن نتائج اعمالهم ، ومطالبتهم بتقديم تقارير دورية عن نتاج اعمالهم وتقييم مدى نجاحهم في تنفيذها .</a:t>
            </a:r>
          </a:p>
          <a:p>
            <a:endParaRPr lang="ar-IQ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512" y="3356992"/>
            <a:ext cx="7038975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909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ctr"/>
            <a:r>
              <a:rPr lang="ar-IQ" b="1" dirty="0"/>
              <a:t>اليات مكافحة ظاهرة الفساد والحد منها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268760"/>
            <a:ext cx="8229600" cy="51845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ar-IQ" sz="2800" b="1" dirty="0"/>
              <a:t>2- الشفافية : وضوح ما تقوم به المؤسسة ووضوح علاقاتها وعلنية الاجراءات والغايات والاهداف .</a:t>
            </a:r>
          </a:p>
          <a:p>
            <a:pPr marL="0" indent="0" algn="just">
              <a:buNone/>
            </a:pPr>
            <a:r>
              <a:rPr lang="ar-IQ" sz="2800" b="1" dirty="0"/>
              <a:t>3- النزاهة : هي القيم المتعلقة بالصدق والامانة والاخلاص والمهنية في العمل .</a:t>
            </a:r>
          </a:p>
          <a:p>
            <a:pPr marL="0" indent="0" algn="just">
              <a:buNone/>
            </a:pPr>
            <a:r>
              <a:rPr lang="ar-IQ" sz="2800" b="1" dirty="0"/>
              <a:t>4- تفعيل القوانين المتعلقة بمكافحة الفساد على جميع المستويات .</a:t>
            </a:r>
          </a:p>
          <a:p>
            <a:pPr marL="0" indent="0" algn="just">
              <a:buNone/>
            </a:pPr>
            <a:r>
              <a:rPr lang="ar-IQ" sz="2800" b="1" dirty="0"/>
              <a:t>5- تعزيز دور هيئات الرقابة العامة .</a:t>
            </a:r>
          </a:p>
          <a:p>
            <a:pPr marL="0" indent="0" algn="just">
              <a:buNone/>
            </a:pPr>
            <a:r>
              <a:rPr lang="ar-IQ" sz="2800" b="1" dirty="0"/>
              <a:t>6- تنمية الدور الجماهيري في مكافحة الفساد ، من خلال التوعية والتثقيف بمخاطر الفساد وتكلفتها الباهضة على الوطن والمواطن .</a:t>
            </a:r>
            <a:endParaRPr lang="ar-IQ" sz="2800" dirty="0"/>
          </a:p>
          <a:p>
            <a:pPr marL="0" indent="0" algn="just">
              <a:buNone/>
            </a:pPr>
            <a:r>
              <a:rPr lang="ar-IQ" sz="2800" b="1" dirty="0"/>
              <a:t>7- التركيز على البعد الاخلاقي وبناء الانسان في محاربة الفساد في قطاعات العمل العام والخاص .</a:t>
            </a:r>
          </a:p>
          <a:p>
            <a:pPr marL="0" indent="0" algn="just">
              <a:buNone/>
            </a:pPr>
            <a:endParaRPr lang="ar-IQ" sz="2400" b="1" dirty="0"/>
          </a:p>
        </p:txBody>
      </p:sp>
    </p:spTree>
    <p:extLst>
      <p:ext uri="{BB962C8B-B14F-4D97-AF65-F5344CB8AC3E}">
        <p14:creationId xmlns:p14="http://schemas.microsoft.com/office/powerpoint/2010/main" val="676971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52128"/>
          </a:xfrm>
        </p:spPr>
        <p:txBody>
          <a:bodyPr/>
          <a:lstStyle/>
          <a:p>
            <a:pPr algn="ctr"/>
            <a:r>
              <a:rPr lang="ar-IQ" b="1" dirty="0"/>
              <a:t>اليات مكافحة ظاهرة الفساد والحد منها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44825"/>
            <a:ext cx="8435280" cy="4403582"/>
          </a:xfrm>
        </p:spPr>
        <p:txBody>
          <a:bodyPr/>
          <a:lstStyle/>
          <a:p>
            <a:pPr marL="0" indent="0" algn="just">
              <a:buNone/>
            </a:pPr>
            <a:r>
              <a:rPr lang="ar-IQ" sz="2800" b="1" dirty="0"/>
              <a:t>8- تعزيز دور مؤسسات الدولة والجامعات في مكافحة مظاهر الفساد من خلال التوعية والتثقيف بمخاطر هذه الظاهرة .</a:t>
            </a:r>
          </a:p>
          <a:p>
            <a:pPr marL="0" indent="0" algn="just">
              <a:buNone/>
            </a:pPr>
            <a:r>
              <a:rPr lang="ar-IQ" sz="2800" b="1" dirty="0"/>
              <a:t>9- اعتماد سياسة تسهيل الاجراءات ، ومواكبة التقدم التكنولوجي ، واستثماره في تيسير المعاملات والقضاء على مظاهر البيروقراطية والتعقيد الاداري .</a:t>
            </a:r>
          </a:p>
          <a:p>
            <a:pPr marL="0" indent="0">
              <a:buNone/>
            </a:pPr>
            <a:endParaRPr lang="ar-IQ" dirty="0"/>
          </a:p>
          <a:p>
            <a:endParaRPr lang="ar-IQ" dirty="0"/>
          </a:p>
          <a:p>
            <a:endParaRPr lang="ar-IQ" dirty="0"/>
          </a:p>
          <a:p>
            <a:endParaRPr lang="ar-IQ" dirty="0"/>
          </a:p>
          <a:p>
            <a:endParaRPr lang="ar-IQ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4293096"/>
            <a:ext cx="7272808" cy="1955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2784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1701</TotalTime>
  <Words>561</Words>
  <Application>Microsoft Office PowerPoint</Application>
  <PresentationFormat>On-screen Show (4:3)</PresentationFormat>
  <Paragraphs>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Wingdings 3</vt:lpstr>
      <vt:lpstr>Ion</vt:lpstr>
      <vt:lpstr>        اثار الفساد على حقوق الانسان</vt:lpstr>
      <vt:lpstr>اهداف المحاضرة </vt:lpstr>
      <vt:lpstr>مفهوم الفساد</vt:lpstr>
      <vt:lpstr>العلاقة بين الفساد و حقوق الانسان</vt:lpstr>
      <vt:lpstr>مظاهر واشكال الفساد </vt:lpstr>
      <vt:lpstr>اثار الفساد على حقوق الانسان </vt:lpstr>
      <vt:lpstr>اليات مكافحة ظاهرة الفساد والحد منها</vt:lpstr>
      <vt:lpstr>اليات مكافحة ظاهرة الفساد والحد منها</vt:lpstr>
      <vt:lpstr>اليات مكافحة ظاهرة الفساد والحد منها</vt:lpstr>
      <vt:lpstr>التوصيات </vt:lpstr>
      <vt:lpstr>الخاتمة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اليات التحقيق الاداري وكيفية اعداد محاضر اللجان التحقيقية</dc:title>
  <dc:creator>Hom-linux</dc:creator>
  <cp:lastModifiedBy>Maher</cp:lastModifiedBy>
  <cp:revision>60</cp:revision>
  <cp:lastPrinted>2025-05-07T12:02:44Z</cp:lastPrinted>
  <dcterms:created xsi:type="dcterms:W3CDTF">2022-06-09T17:26:40Z</dcterms:created>
  <dcterms:modified xsi:type="dcterms:W3CDTF">2025-05-12T06:07:01Z</dcterms:modified>
</cp:coreProperties>
</file>