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540"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C7812012-B166-4178-BB40-A4488C9A6777}"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350EE-975B-414A-B627-E959ECAF8FAC}"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41738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Date Placeholder 2"/>
          <p:cNvSpPr>
            <a:spLocks noGrp="1"/>
          </p:cNvSpPr>
          <p:nvPr>
            <p:ph type="dt" sz="half" idx="10"/>
          </p:nvPr>
        </p:nvSpPr>
        <p:spPr/>
        <p:txBody>
          <a:bodyPr/>
          <a:lstStyle/>
          <a:p>
            <a:fld id="{C7812012-B166-4178-BB40-A4488C9A6777}" type="datetimeFigureOut">
              <a:rPr lang="en-US" smtClean="0"/>
              <a:t>10/21/2025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4350EE-975B-414A-B627-E959ECAF8FAC}" type="slidenum">
              <a:rPr lang="en-US" smtClean="0"/>
              <a:t>‹#›</a:t>
            </a:fld>
            <a:endParaRPr lang="en-US"/>
          </a:p>
        </p:txBody>
      </p:sp>
    </p:spTree>
    <p:extLst>
      <p:ext uri="{BB962C8B-B14F-4D97-AF65-F5344CB8AC3E}">
        <p14:creationId xmlns:p14="http://schemas.microsoft.com/office/powerpoint/2010/main" val="937351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C7812012-B166-4178-BB40-A4488C9A6777}"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350EE-975B-414A-B627-E959ECAF8FAC}" type="slidenum">
              <a:rPr lang="en-US" smtClean="0"/>
              <a:t>‹#›</a:t>
            </a:fld>
            <a:endParaRPr lang="en-US"/>
          </a:p>
        </p:txBody>
      </p:sp>
    </p:spTree>
    <p:extLst>
      <p:ext uri="{BB962C8B-B14F-4D97-AF65-F5344CB8AC3E}">
        <p14:creationId xmlns:p14="http://schemas.microsoft.com/office/powerpoint/2010/main" val="2436013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C7812012-B166-4178-BB40-A4488C9A6777}"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350EE-975B-414A-B627-E959ECAF8FAC}"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730024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C7812012-B166-4178-BB40-A4488C9A6777}"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350EE-975B-414A-B627-E959ECAF8FAC}" type="slidenum">
              <a:rPr lang="en-US" smtClean="0"/>
              <a:t>‹#›</a:t>
            </a:fld>
            <a:endParaRPr lang="en-US"/>
          </a:p>
        </p:txBody>
      </p:sp>
    </p:spTree>
    <p:extLst>
      <p:ext uri="{BB962C8B-B14F-4D97-AF65-F5344CB8AC3E}">
        <p14:creationId xmlns:p14="http://schemas.microsoft.com/office/powerpoint/2010/main" val="39467380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C7812012-B166-4178-BB40-A4488C9A6777}"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350EE-975B-414A-B627-E959ECAF8FAC}"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47748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C7812012-B166-4178-BB40-A4488C9A6777}"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350EE-975B-414A-B627-E959ECAF8FAC}" type="slidenum">
              <a:rPr lang="en-US" smtClean="0"/>
              <a:t>‹#›</a:t>
            </a:fld>
            <a:endParaRPr lang="en-US"/>
          </a:p>
        </p:txBody>
      </p:sp>
    </p:spTree>
    <p:extLst>
      <p:ext uri="{BB962C8B-B14F-4D97-AF65-F5344CB8AC3E}">
        <p14:creationId xmlns:p14="http://schemas.microsoft.com/office/powerpoint/2010/main" val="182791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C7812012-B166-4178-BB40-A4488C9A6777}"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350EE-975B-414A-B627-E959ECAF8FAC}" type="slidenum">
              <a:rPr lang="en-US" smtClean="0"/>
              <a:t>‹#›</a:t>
            </a:fld>
            <a:endParaRPr lang="en-US"/>
          </a:p>
        </p:txBody>
      </p:sp>
    </p:spTree>
    <p:extLst>
      <p:ext uri="{BB962C8B-B14F-4D97-AF65-F5344CB8AC3E}">
        <p14:creationId xmlns:p14="http://schemas.microsoft.com/office/powerpoint/2010/main" val="4920714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C7812012-B166-4178-BB40-A4488C9A6777}"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350EE-975B-414A-B627-E959ECAF8FAC}" type="slidenum">
              <a:rPr lang="en-US" smtClean="0"/>
              <a:t>‹#›</a:t>
            </a:fld>
            <a:endParaRPr lang="en-US"/>
          </a:p>
        </p:txBody>
      </p:sp>
    </p:spTree>
    <p:extLst>
      <p:ext uri="{BB962C8B-B14F-4D97-AF65-F5344CB8AC3E}">
        <p14:creationId xmlns:p14="http://schemas.microsoft.com/office/powerpoint/2010/main" val="3422653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C7812012-B166-4178-BB40-A4488C9A6777}"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350EE-975B-414A-B627-E959ECAF8FAC}" type="slidenum">
              <a:rPr lang="en-US" smtClean="0"/>
              <a:t>‹#›</a:t>
            </a:fld>
            <a:endParaRPr lang="en-US"/>
          </a:p>
        </p:txBody>
      </p:sp>
    </p:spTree>
    <p:extLst>
      <p:ext uri="{BB962C8B-B14F-4D97-AF65-F5344CB8AC3E}">
        <p14:creationId xmlns:p14="http://schemas.microsoft.com/office/powerpoint/2010/main" val="964936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C7812012-B166-4178-BB40-A4488C9A6777}"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350EE-975B-414A-B627-E959ECAF8FAC}" type="slidenum">
              <a:rPr lang="en-US" smtClean="0"/>
              <a:t>‹#›</a:t>
            </a:fld>
            <a:endParaRPr lang="en-US"/>
          </a:p>
        </p:txBody>
      </p:sp>
    </p:spTree>
    <p:extLst>
      <p:ext uri="{BB962C8B-B14F-4D97-AF65-F5344CB8AC3E}">
        <p14:creationId xmlns:p14="http://schemas.microsoft.com/office/powerpoint/2010/main" val="110459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C7812012-B166-4178-BB40-A4488C9A6777}" type="datetimeFigureOut">
              <a:rPr lang="en-US" smtClean="0"/>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4350EE-975B-414A-B627-E959ECAF8FAC}" type="slidenum">
              <a:rPr lang="en-US" smtClean="0"/>
              <a:t>‹#›</a:t>
            </a:fld>
            <a:endParaRPr lang="en-US"/>
          </a:p>
        </p:txBody>
      </p:sp>
    </p:spTree>
    <p:extLst>
      <p:ext uri="{BB962C8B-B14F-4D97-AF65-F5344CB8AC3E}">
        <p14:creationId xmlns:p14="http://schemas.microsoft.com/office/powerpoint/2010/main" val="2379935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C7812012-B166-4178-BB40-A4488C9A6777}" type="datetimeFigureOut">
              <a:rPr lang="en-US" smtClean="0"/>
              <a:t>10/21/2025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4350EE-975B-414A-B627-E959ECAF8FAC}" type="slidenum">
              <a:rPr lang="en-US" smtClean="0"/>
              <a:t>‹#›</a:t>
            </a:fld>
            <a:endParaRPr lang="en-US"/>
          </a:p>
        </p:txBody>
      </p:sp>
    </p:spTree>
    <p:extLst>
      <p:ext uri="{BB962C8B-B14F-4D97-AF65-F5344CB8AC3E}">
        <p14:creationId xmlns:p14="http://schemas.microsoft.com/office/powerpoint/2010/main" val="2115284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C7812012-B166-4178-BB40-A4488C9A6777}" type="datetimeFigureOut">
              <a:rPr lang="en-US" smtClean="0"/>
              <a:t>10/21/2025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4350EE-975B-414A-B627-E959ECAF8FAC}" type="slidenum">
              <a:rPr lang="en-US" smtClean="0"/>
              <a:t>‹#›</a:t>
            </a:fld>
            <a:endParaRPr lang="en-US"/>
          </a:p>
        </p:txBody>
      </p:sp>
    </p:spTree>
    <p:extLst>
      <p:ext uri="{BB962C8B-B14F-4D97-AF65-F5344CB8AC3E}">
        <p14:creationId xmlns:p14="http://schemas.microsoft.com/office/powerpoint/2010/main" val="3281827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812012-B166-4178-BB40-A4488C9A6777}" type="datetimeFigureOut">
              <a:rPr lang="en-US" smtClean="0"/>
              <a:t>10/21/2025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4350EE-975B-414A-B627-E959ECAF8FAC}" type="slidenum">
              <a:rPr lang="en-US" smtClean="0"/>
              <a:t>‹#›</a:t>
            </a:fld>
            <a:endParaRPr lang="en-US"/>
          </a:p>
        </p:txBody>
      </p:sp>
    </p:spTree>
    <p:extLst>
      <p:ext uri="{BB962C8B-B14F-4D97-AF65-F5344CB8AC3E}">
        <p14:creationId xmlns:p14="http://schemas.microsoft.com/office/powerpoint/2010/main" val="3399827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C7812012-B166-4178-BB40-A4488C9A6777}" type="datetimeFigureOut">
              <a:rPr lang="en-US" smtClean="0"/>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4350EE-975B-414A-B627-E959ECAF8FAC}" type="slidenum">
              <a:rPr lang="en-US" smtClean="0"/>
              <a:t>‹#›</a:t>
            </a:fld>
            <a:endParaRPr lang="en-US"/>
          </a:p>
        </p:txBody>
      </p:sp>
    </p:spTree>
    <p:extLst>
      <p:ext uri="{BB962C8B-B14F-4D97-AF65-F5344CB8AC3E}">
        <p14:creationId xmlns:p14="http://schemas.microsoft.com/office/powerpoint/2010/main" val="2390263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ar-SA" smtClean="0"/>
              <a:t>انقر لتحرير نمط العنوان الرئيسي</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C7812012-B166-4178-BB40-A4488C9A6777}" type="datetimeFigureOut">
              <a:rPr lang="en-US" smtClean="0"/>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4350EE-975B-414A-B627-E959ECAF8FAC}" type="slidenum">
              <a:rPr lang="en-US" smtClean="0"/>
              <a:t>‹#›</a:t>
            </a:fld>
            <a:endParaRPr lang="en-US"/>
          </a:p>
        </p:txBody>
      </p:sp>
    </p:spTree>
    <p:extLst>
      <p:ext uri="{BB962C8B-B14F-4D97-AF65-F5344CB8AC3E}">
        <p14:creationId xmlns:p14="http://schemas.microsoft.com/office/powerpoint/2010/main" val="3588477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7812012-B166-4178-BB40-A4488C9A6777}" type="datetimeFigureOut">
              <a:rPr lang="en-US" smtClean="0"/>
              <a:t>10/21/2025</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E14350EE-975B-414A-B627-E959ECAF8FAC}" type="slidenum">
              <a:rPr lang="en-US" smtClean="0"/>
              <a:t>‹#›</a:t>
            </a:fld>
            <a:endParaRPr lang="en-US"/>
          </a:p>
        </p:txBody>
      </p:sp>
    </p:spTree>
    <p:extLst>
      <p:ext uri="{BB962C8B-B14F-4D97-AF65-F5344CB8AC3E}">
        <p14:creationId xmlns:p14="http://schemas.microsoft.com/office/powerpoint/2010/main" val="3941084036"/>
      </p:ext>
    </p:extLst>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 id="214748378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840782" y="1076466"/>
            <a:ext cx="8891588" cy="2819401"/>
          </a:xfrm>
          <a:solidFill>
            <a:schemeClr val="tx2">
              <a:lumMod val="25000"/>
            </a:schemeClr>
          </a:solidFill>
          <a:ln>
            <a:noFill/>
          </a:ln>
          <a:effectLst>
            <a:glow rad="228600">
              <a:schemeClr val="accent6">
                <a:satMod val="175000"/>
                <a:alpha val="40000"/>
              </a:schemeClr>
            </a:glow>
            <a:outerShdw blurRad="190500" dist="228600" dir="2700000" algn="ctr">
              <a:srgbClr val="000000">
                <a:alpha val="30000"/>
              </a:srgbClr>
            </a:outerShdw>
            <a:reflection blurRad="6350" stA="50000" endA="300" endPos="55000" dir="5400000" sy="-100000" algn="bl" rotWithShape="0"/>
          </a:effectLst>
          <a:scene3d>
            <a:camera prst="orthographicFront">
              <a:rot lat="0" lon="0" rev="0"/>
            </a:camera>
            <a:lightRig rig="glow" dir="t">
              <a:rot lat="0" lon="0" rev="4800000"/>
            </a:lightRig>
          </a:scene3d>
          <a:sp3d prstMaterial="matte">
            <a:bevelT w="127000" h="63500"/>
          </a:sp3d>
        </p:spPr>
        <p:txBody>
          <a:bodyPr>
            <a:normAutofit/>
          </a:bodyPr>
          <a:lstStyle/>
          <a:p>
            <a:r>
              <a:rPr lang="en-US" sz="5400" b="1" dirty="0">
                <a:solidFill>
                  <a:srgbClr val="FFC000"/>
                </a:solidFill>
                <a:effectLst>
                  <a:outerShdw blurRad="38100" dist="38100" dir="2700000" algn="tl">
                    <a:srgbClr val="000000">
                      <a:alpha val="43137"/>
                    </a:srgbClr>
                  </a:outerShdw>
                </a:effectLst>
                <a:latin typeface="Times New Roman" pitchFamily="18" charset="0"/>
                <a:cs typeface="Times New Roman" pitchFamily="18" charset="0"/>
              </a:rPr>
              <a:t>Hashimoto's </a:t>
            </a:r>
            <a:r>
              <a:rPr lang="en-US" sz="5400" b="1" dirty="0" smtClean="0">
                <a:solidFill>
                  <a:srgbClr val="FFC000"/>
                </a:solidFill>
                <a:effectLst>
                  <a:outerShdw blurRad="38100" dist="38100" dir="2700000" algn="tl">
                    <a:srgbClr val="000000">
                      <a:alpha val="43137"/>
                    </a:srgbClr>
                  </a:outerShdw>
                </a:effectLst>
                <a:latin typeface="Times New Roman" pitchFamily="18" charset="0"/>
                <a:cs typeface="Times New Roman" pitchFamily="18" charset="0"/>
              </a:rPr>
              <a:t>disease</a:t>
            </a:r>
            <a:r>
              <a:rPr lang="en-US" b="1" dirty="0">
                <a:solidFill>
                  <a:schemeClr val="bg1">
                    <a:lumMod val="95000"/>
                    <a:lumOff val="5000"/>
                  </a:schemeClr>
                </a:solidFill>
                <a:latin typeface="Times New Roman" pitchFamily="18" charset="0"/>
                <a:cs typeface="Times New Roman" pitchFamily="18" charset="0"/>
              </a:rPr>
              <a:t/>
            </a:r>
            <a:br>
              <a:rPr lang="en-US" b="1" dirty="0">
                <a:solidFill>
                  <a:schemeClr val="bg1">
                    <a:lumMod val="95000"/>
                    <a:lumOff val="5000"/>
                  </a:schemeClr>
                </a:solidFill>
                <a:latin typeface="Times New Roman" pitchFamily="18" charset="0"/>
                <a:cs typeface="Times New Roman" pitchFamily="18" charset="0"/>
              </a:rPr>
            </a:br>
            <a:endParaRPr lang="en-US" b="1" dirty="0">
              <a:solidFill>
                <a:schemeClr val="bg1">
                  <a:lumMod val="95000"/>
                  <a:lumOff val="5000"/>
                </a:schemeClr>
              </a:solidFill>
              <a:latin typeface="Times New Roman" pitchFamily="18" charset="0"/>
              <a:cs typeface="Times New Roman" pitchFamily="18" charset="0"/>
            </a:endParaRPr>
          </a:p>
        </p:txBody>
      </p:sp>
      <p:sp>
        <p:nvSpPr>
          <p:cNvPr id="4" name="مستطيل 3"/>
          <p:cNvSpPr/>
          <p:nvPr/>
        </p:nvSpPr>
        <p:spPr>
          <a:xfrm>
            <a:off x="459782" y="5430907"/>
            <a:ext cx="5296323" cy="646331"/>
          </a:xfrm>
          <a:prstGeom prst="rect">
            <a:avLst/>
          </a:prstGeom>
        </p:spPr>
        <p:style>
          <a:lnRef idx="1">
            <a:schemeClr val="dk1"/>
          </a:lnRef>
          <a:fillRef idx="3">
            <a:schemeClr val="dk1"/>
          </a:fillRef>
          <a:effectRef idx="2">
            <a:schemeClr val="dk1"/>
          </a:effectRef>
          <a:fontRef idx="minor">
            <a:schemeClr val="lt1"/>
          </a:fontRef>
        </p:style>
        <p:txBody>
          <a:bodyPr wrap="square">
            <a:spAutoFit/>
          </a:bodyPr>
          <a:lstStyle/>
          <a:p>
            <a:pPr algn="ctr"/>
            <a:r>
              <a:rPr lang="ar-IQ" sz="3600" b="1" dirty="0" smtClean="0">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اعداد:- م.م </a:t>
            </a:r>
            <a:r>
              <a:rPr lang="ar-IQ" sz="3600" b="1" dirty="0">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مياسة عبدالله علي</a:t>
            </a:r>
            <a:endParaRPr lang="en-US" sz="3600" b="1" dirty="0">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889280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13899" y="627797"/>
            <a:ext cx="9526136" cy="4572000"/>
          </a:xfrm>
        </p:spPr>
        <p:txBody>
          <a:bodyPr>
            <a:normAutofit/>
          </a:bodyPr>
          <a:lstStyle/>
          <a:p>
            <a:r>
              <a:rPr lang="ar-IQ" sz="2400" b="1" dirty="0" smtClean="0">
                <a:solidFill>
                  <a:schemeClr val="bg1"/>
                </a:solidFill>
                <a:latin typeface="Times New Roman" pitchFamily="18" charset="0"/>
                <a:cs typeface="Times New Roman" pitchFamily="18" charset="0"/>
              </a:rPr>
              <a:t>-</a:t>
            </a:r>
            <a:r>
              <a:rPr lang="ar-IQ" sz="2800" b="1" dirty="0" smtClean="0">
                <a:solidFill>
                  <a:schemeClr val="bg1"/>
                </a:solidFill>
                <a:latin typeface="Times New Roman" pitchFamily="18" charset="0"/>
                <a:cs typeface="Times New Roman" pitchFamily="18" charset="0"/>
              </a:rPr>
              <a:t>1</a:t>
            </a:r>
            <a:r>
              <a:rPr lang="en-US" sz="2800" b="1" cap="none" dirty="0" smtClean="0">
                <a:solidFill>
                  <a:schemeClr val="bg1"/>
                </a:solidFill>
                <a:latin typeface="Times New Roman" pitchFamily="18" charset="0"/>
                <a:cs typeface="Times New Roman" pitchFamily="18" charset="0"/>
              </a:rPr>
              <a:t>Treatment is usually lifelong.</a:t>
            </a:r>
            <a:r>
              <a:rPr lang="ar-IQ" sz="2800" b="1" cap="none" dirty="0" smtClean="0">
                <a:solidFill>
                  <a:schemeClr val="bg1"/>
                </a:solidFill>
                <a:latin typeface="Times New Roman" pitchFamily="18" charset="0"/>
                <a:cs typeface="Times New Roman" pitchFamily="18" charset="0"/>
              </a:rPr>
              <a:t/>
            </a:r>
            <a:br>
              <a:rPr lang="ar-IQ" sz="2800" b="1" cap="none" dirty="0" smtClean="0">
                <a:solidFill>
                  <a:schemeClr val="bg1"/>
                </a:solidFill>
                <a:latin typeface="Times New Roman" pitchFamily="18" charset="0"/>
                <a:cs typeface="Times New Roman" pitchFamily="18" charset="0"/>
              </a:rPr>
            </a:br>
            <a:r>
              <a:rPr lang="ar-IQ" sz="2800" b="1" cap="none" dirty="0" smtClean="0">
                <a:solidFill>
                  <a:schemeClr val="bg1"/>
                </a:solidFill>
                <a:latin typeface="Times New Roman" pitchFamily="18" charset="0"/>
                <a:cs typeface="Times New Roman" pitchFamily="18" charset="0"/>
              </a:rPr>
              <a:t>-2</a:t>
            </a:r>
            <a:r>
              <a:rPr lang="en-US" sz="2800" b="1" cap="none" dirty="0" smtClean="0">
                <a:solidFill>
                  <a:schemeClr val="bg1"/>
                </a:solidFill>
                <a:latin typeface="Times New Roman" pitchFamily="18" charset="0"/>
                <a:cs typeface="Times New Roman" pitchFamily="18" charset="0"/>
              </a:rPr>
              <a:t>Regular follow-up every 6 months to check </a:t>
            </a:r>
            <a:r>
              <a:rPr lang="en-US" sz="2800" b="1" cap="none" dirty="0" err="1" smtClean="0">
                <a:solidFill>
                  <a:schemeClr val="bg1"/>
                </a:solidFill>
                <a:latin typeface="Times New Roman" pitchFamily="18" charset="0"/>
                <a:cs typeface="Times New Roman" pitchFamily="18" charset="0"/>
              </a:rPr>
              <a:t>tsh</a:t>
            </a:r>
            <a:r>
              <a:rPr lang="en-US" sz="2800" b="1" cap="none" dirty="0" smtClean="0">
                <a:solidFill>
                  <a:schemeClr val="bg1"/>
                </a:solidFill>
                <a:latin typeface="Times New Roman" pitchFamily="18" charset="0"/>
                <a:cs typeface="Times New Roman" pitchFamily="18" charset="0"/>
              </a:rPr>
              <a:t> and t4 levels.</a:t>
            </a:r>
            <a:r>
              <a:rPr lang="ar-IQ" sz="2800" b="1" cap="none" dirty="0" smtClean="0">
                <a:solidFill>
                  <a:schemeClr val="bg1"/>
                </a:solidFill>
                <a:latin typeface="Times New Roman" pitchFamily="18" charset="0"/>
                <a:cs typeface="Times New Roman" pitchFamily="18" charset="0"/>
              </a:rPr>
              <a:t/>
            </a:r>
            <a:br>
              <a:rPr lang="ar-IQ" sz="2800" b="1" cap="none" dirty="0" smtClean="0">
                <a:solidFill>
                  <a:schemeClr val="bg1"/>
                </a:solidFill>
                <a:latin typeface="Times New Roman" pitchFamily="18" charset="0"/>
                <a:cs typeface="Times New Roman" pitchFamily="18" charset="0"/>
              </a:rPr>
            </a:br>
            <a:r>
              <a:rPr lang="ar-IQ" sz="2800" b="1" cap="none" dirty="0" smtClean="0">
                <a:solidFill>
                  <a:schemeClr val="bg1"/>
                </a:solidFill>
                <a:latin typeface="Times New Roman" pitchFamily="18" charset="0"/>
                <a:cs typeface="Times New Roman" pitchFamily="18" charset="0"/>
              </a:rPr>
              <a:t>-3</a:t>
            </a:r>
            <a:r>
              <a:rPr lang="en-US" sz="2800" b="1" cap="none" dirty="0" smtClean="0">
                <a:solidFill>
                  <a:schemeClr val="bg1"/>
                </a:solidFill>
                <a:latin typeface="Times New Roman" pitchFamily="18" charset="0"/>
                <a:cs typeface="Times New Roman" pitchFamily="18" charset="0"/>
              </a:rPr>
              <a:t>Maintain a balanced diet and avoid excessive iodine intake (e.g., Seaweed supplements).</a:t>
            </a:r>
            <a:r>
              <a:rPr lang="ar-IQ" sz="2800" b="1" cap="none" dirty="0" smtClean="0">
                <a:solidFill>
                  <a:schemeClr val="bg1"/>
                </a:solidFill>
                <a:latin typeface="Times New Roman" pitchFamily="18" charset="0"/>
                <a:cs typeface="Times New Roman" pitchFamily="18" charset="0"/>
              </a:rPr>
              <a:t/>
            </a:r>
            <a:br>
              <a:rPr lang="ar-IQ" sz="2800" b="1" cap="none" dirty="0" smtClean="0">
                <a:solidFill>
                  <a:schemeClr val="bg1"/>
                </a:solidFill>
                <a:latin typeface="Times New Roman" pitchFamily="18" charset="0"/>
                <a:cs typeface="Times New Roman" pitchFamily="18" charset="0"/>
              </a:rPr>
            </a:br>
            <a:r>
              <a:rPr lang="ar-IQ" sz="2800" cap="none" dirty="0" smtClean="0">
                <a:solidFill>
                  <a:schemeClr val="bg1"/>
                </a:solidFill>
                <a:latin typeface="Times New Roman" pitchFamily="18" charset="0"/>
                <a:cs typeface="Times New Roman" pitchFamily="18" charset="0"/>
              </a:rPr>
              <a:t>-</a:t>
            </a:r>
            <a:r>
              <a:rPr lang="ar-IQ" sz="2800" b="1" cap="none" dirty="0" smtClean="0">
                <a:solidFill>
                  <a:schemeClr val="bg1"/>
                </a:solidFill>
                <a:latin typeface="Times New Roman" pitchFamily="18" charset="0"/>
                <a:cs typeface="Times New Roman" pitchFamily="18" charset="0"/>
              </a:rPr>
              <a:t>4</a:t>
            </a:r>
            <a:r>
              <a:rPr lang="en-US" sz="2800" b="1" cap="none" dirty="0" smtClean="0">
                <a:solidFill>
                  <a:schemeClr val="bg1"/>
                </a:solidFill>
                <a:latin typeface="Times New Roman" pitchFamily="18" charset="0"/>
                <a:cs typeface="Times New Roman" pitchFamily="18" charset="0"/>
              </a:rPr>
              <a:t>Moderate physical activity helps improve energy and mood</a:t>
            </a:r>
            <a:endParaRPr lang="en-US" sz="2800" b="1" cap="none" dirty="0">
              <a:solidFill>
                <a:schemeClr val="bg1"/>
              </a:solidFill>
              <a:latin typeface="Times New Roman" pitchFamily="18" charset="0"/>
              <a:cs typeface="Times New Roman" pitchFamily="18" charset="0"/>
            </a:endParaRPr>
          </a:p>
        </p:txBody>
      </p:sp>
      <p:sp>
        <p:nvSpPr>
          <p:cNvPr id="4" name="مستطيل مستدير الزوايا 3"/>
          <p:cNvSpPr/>
          <p:nvPr/>
        </p:nvSpPr>
        <p:spPr>
          <a:xfrm>
            <a:off x="409433" y="627797"/>
            <a:ext cx="6428095" cy="818866"/>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n-US" sz="2400" b="1" dirty="0">
                <a:solidFill>
                  <a:srgbClr val="FF0000"/>
                </a:solidFill>
                <a:effectLst>
                  <a:outerShdw blurRad="38100" dist="38100" dir="2700000" algn="tl">
                    <a:srgbClr val="000000">
                      <a:alpha val="43137"/>
                    </a:srgbClr>
                  </a:outerShdw>
                </a:effectLst>
              </a:rPr>
              <a:t> </a:t>
            </a:r>
            <a:r>
              <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8. Living with Hashimoto’s Disease</a:t>
            </a:r>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5099472"/>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تمرير أفقي 1"/>
          <p:cNvSpPr/>
          <p:nvPr/>
        </p:nvSpPr>
        <p:spPr>
          <a:xfrm>
            <a:off x="1569492" y="1023582"/>
            <a:ext cx="8284191" cy="4094329"/>
          </a:xfrm>
          <a:prstGeom prst="horizontalScroll">
            <a:avLst/>
          </a:prstGeom>
        </p:spPr>
        <p:style>
          <a:lnRef idx="0">
            <a:schemeClr val="accent1"/>
          </a:lnRef>
          <a:fillRef idx="3">
            <a:schemeClr val="accent1"/>
          </a:fillRef>
          <a:effectRef idx="3">
            <a:schemeClr val="accent1"/>
          </a:effectRef>
          <a:fontRef idx="minor">
            <a:schemeClr val="lt1"/>
          </a:fontRef>
        </p:style>
        <p:txBody>
          <a:bodyPr rtlCol="0" anchor="ctr"/>
          <a:lstStyle/>
          <a:p>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Thank you for listening</a:t>
            </a:r>
          </a:p>
        </p:txBody>
      </p:sp>
    </p:spTree>
    <p:extLst>
      <p:ext uri="{BB962C8B-B14F-4D97-AF65-F5344CB8AC3E}">
        <p14:creationId xmlns:p14="http://schemas.microsoft.com/office/powerpoint/2010/main" val="221595185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59996" y="-1639208"/>
            <a:ext cx="6643575" cy="9744530"/>
          </a:xfrm>
        </p:spPr>
        <p:txBody>
          <a:bodyPr>
            <a:normAutofit/>
          </a:bodyPr>
          <a:lstStyle/>
          <a:p>
            <a:pPr marL="457200" indent="-457200">
              <a:buClr>
                <a:srgbClr val="FF0000"/>
              </a:buClr>
              <a:buFont typeface="Wingdings" pitchFamily="2" charset="2"/>
              <a:buChar char="Ø"/>
            </a:pPr>
            <a:r>
              <a:rPr lang="en-US" sz="2800" b="1" cap="none" dirty="0" smtClean="0">
                <a:solidFill>
                  <a:schemeClr val="bg1"/>
                </a:solidFill>
                <a:latin typeface="Adobe Devanagari" panose="02040503050201020203" pitchFamily="18" charset="0"/>
                <a:cs typeface="Adobe Devanagari" panose="02040503050201020203" pitchFamily="18" charset="0"/>
              </a:rPr>
              <a:t>Hashimoto’s disease, also known as chronic</a:t>
            </a:r>
            <a:r>
              <a:rPr lang="ar-IQ" sz="2800" b="1" cap="none" dirty="0" smtClean="0">
                <a:solidFill>
                  <a:schemeClr val="bg1"/>
                </a:solidFill>
                <a:latin typeface="Adobe Devanagari" panose="02040503050201020203" pitchFamily="18" charset="0"/>
                <a:cs typeface="Adobe Devanagari" panose="02040503050201020203" pitchFamily="18" charset="0"/>
              </a:rPr>
              <a:t> </a:t>
            </a:r>
            <a:r>
              <a:rPr lang="en-US" sz="2800" b="1" cap="none" dirty="0" smtClean="0">
                <a:solidFill>
                  <a:schemeClr val="bg1"/>
                </a:solidFill>
                <a:latin typeface="Adobe Devanagari" panose="02040503050201020203" pitchFamily="18" charset="0"/>
                <a:cs typeface="Adobe Devanagari" panose="02040503050201020203" pitchFamily="18" charset="0"/>
              </a:rPr>
              <a:t>autoimmune </a:t>
            </a:r>
            <a:r>
              <a:rPr lang="en-US" sz="2800" b="1" cap="none" dirty="0" err="1" smtClean="0">
                <a:solidFill>
                  <a:schemeClr val="bg1"/>
                </a:solidFill>
                <a:latin typeface="Adobe Devanagari" panose="02040503050201020203" pitchFamily="18" charset="0"/>
                <a:cs typeface="Adobe Devanagari" panose="02040503050201020203" pitchFamily="18" charset="0"/>
              </a:rPr>
              <a:t>thyroiditishashimoto’s</a:t>
            </a:r>
            <a:r>
              <a:rPr lang="en-US" sz="2800" b="1" cap="none" dirty="0" smtClean="0">
                <a:solidFill>
                  <a:schemeClr val="bg1"/>
                </a:solidFill>
                <a:latin typeface="Adobe Devanagari" panose="02040503050201020203" pitchFamily="18" charset="0"/>
                <a:cs typeface="Adobe Devanagari" panose="02040503050201020203" pitchFamily="18" charset="0"/>
              </a:rPr>
              <a:t> disease (chronic autoimmune thyroiditis), is an autoimmune disorder in which the immune system mistakenly attacks the thyroid gland, leading to chronic inflammation, gradual destruction of thyroid tissue, and eventually hypothyroidism (underactive thyroid).</a:t>
            </a:r>
            <a:endParaRPr lang="en-US" sz="2800" b="1" cap="none" dirty="0">
              <a:solidFill>
                <a:schemeClr val="bg1"/>
              </a:solidFill>
              <a:latin typeface="Adobe Devanagari" panose="02040503050201020203" pitchFamily="18" charset="0"/>
              <a:cs typeface="Adobe Devanagari" panose="02040503050201020203" pitchFamily="18" charset="0"/>
            </a:endParaRPr>
          </a:p>
        </p:txBody>
      </p:sp>
      <p:sp>
        <p:nvSpPr>
          <p:cNvPr id="3" name="Rectangle 2"/>
          <p:cNvSpPr/>
          <p:nvPr/>
        </p:nvSpPr>
        <p:spPr>
          <a:xfrm>
            <a:off x="7217228" y="1001485"/>
            <a:ext cx="4332514" cy="4582886"/>
          </a:xfrm>
          <a:prstGeom prst="rect">
            <a:avLst/>
          </a:prstGeom>
          <a:blipFill dpi="0" rotWithShape="1">
            <a:blip r:embed="rId2">
              <a:extLst>
                <a:ext uri="{28A0092B-C50C-407E-A947-70E740481C1C}">
                  <a14:useLocalDpi xmlns:a14="http://schemas.microsoft.com/office/drawing/2010/main" val="0"/>
                </a:ext>
              </a:extLst>
            </a:blip>
            <a:srcRect/>
            <a:stretch>
              <a:fillRect/>
            </a:stretch>
          </a:blipFill>
          <a:ln>
            <a:noFill/>
          </a:ln>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497186"/>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مستدير الزوايا 4"/>
          <p:cNvSpPr/>
          <p:nvPr/>
        </p:nvSpPr>
        <p:spPr>
          <a:xfrm>
            <a:off x="362216" y="433754"/>
            <a:ext cx="5475875" cy="67993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n-US"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 Cause and Pathophysiology</a:t>
            </a:r>
          </a:p>
        </p:txBody>
      </p:sp>
      <p:sp>
        <p:nvSpPr>
          <p:cNvPr id="6" name="مستطيل 5"/>
          <p:cNvSpPr/>
          <p:nvPr/>
        </p:nvSpPr>
        <p:spPr>
          <a:xfrm>
            <a:off x="239722" y="1351960"/>
            <a:ext cx="11196738" cy="4401205"/>
          </a:xfrm>
          <a:prstGeom prst="rect">
            <a:avLst/>
          </a:prstGeom>
        </p:spPr>
        <p:txBody>
          <a:bodyPr wrap="square">
            <a:spAutoFit/>
          </a:bodyPr>
          <a:lstStyle/>
          <a:p>
            <a:r>
              <a:rPr lang="en-US" sz="2800" b="1" dirty="0">
                <a:solidFill>
                  <a:schemeClr val="bg1"/>
                </a:solidFill>
                <a:latin typeface="Times New Roman" pitchFamily="18" charset="0"/>
                <a:cs typeface="Times New Roman" pitchFamily="18" charset="0"/>
              </a:rPr>
              <a:t>In </a:t>
            </a:r>
            <a:r>
              <a:rPr lang="en-US" sz="2800" b="1" dirty="0" err="1">
                <a:solidFill>
                  <a:schemeClr val="bg1"/>
                </a:solidFill>
                <a:latin typeface="Times New Roman" pitchFamily="18" charset="0"/>
                <a:cs typeface="Times New Roman" pitchFamily="18" charset="0"/>
              </a:rPr>
              <a:t>hashimoto’s</a:t>
            </a:r>
            <a:r>
              <a:rPr lang="en-US" sz="2800" b="1" dirty="0">
                <a:solidFill>
                  <a:schemeClr val="bg1"/>
                </a:solidFill>
                <a:latin typeface="Times New Roman" pitchFamily="18" charset="0"/>
                <a:cs typeface="Times New Roman" pitchFamily="18" charset="0"/>
              </a:rPr>
              <a:t> disease, the immune system produces autoantibodies against thyroid components, </a:t>
            </a:r>
            <a:r>
              <a:rPr lang="en-US" sz="2800" b="1" dirty="0" err="1">
                <a:solidFill>
                  <a:schemeClr val="bg1"/>
                </a:solidFill>
                <a:latin typeface="Times New Roman" pitchFamily="18" charset="0"/>
                <a:cs typeface="Times New Roman" pitchFamily="18" charset="0"/>
              </a:rPr>
              <a:t>primarily:anti-thyroid</a:t>
            </a:r>
            <a:r>
              <a:rPr lang="en-US" sz="2800" b="1" dirty="0">
                <a:solidFill>
                  <a:schemeClr val="bg1"/>
                </a:solidFill>
                <a:latin typeface="Times New Roman" pitchFamily="18" charset="0"/>
                <a:cs typeface="Times New Roman" pitchFamily="18" charset="0"/>
              </a:rPr>
              <a:t> peroxidase antibodies (anti-</a:t>
            </a:r>
            <a:r>
              <a:rPr lang="en-US" sz="2800" b="1" dirty="0" err="1">
                <a:solidFill>
                  <a:schemeClr val="bg1"/>
                </a:solidFill>
                <a:latin typeface="Times New Roman" pitchFamily="18" charset="0"/>
                <a:cs typeface="Times New Roman" pitchFamily="18" charset="0"/>
              </a:rPr>
              <a:t>tpo</a:t>
            </a:r>
            <a:r>
              <a:rPr lang="en-US" sz="2800" b="1" dirty="0">
                <a:solidFill>
                  <a:schemeClr val="bg1"/>
                </a:solidFill>
                <a:latin typeface="Times New Roman" pitchFamily="18" charset="0"/>
                <a:cs typeface="Times New Roman" pitchFamily="18" charset="0"/>
              </a:rPr>
              <a:t>)anti-thyroglobulin antibodies (anti-</a:t>
            </a:r>
            <a:r>
              <a:rPr lang="en-US" sz="2800" b="1" dirty="0" err="1">
                <a:solidFill>
                  <a:schemeClr val="bg1"/>
                </a:solidFill>
                <a:latin typeface="Times New Roman" pitchFamily="18" charset="0"/>
                <a:cs typeface="Times New Roman" pitchFamily="18" charset="0"/>
              </a:rPr>
              <a:t>tg</a:t>
            </a:r>
            <a:r>
              <a:rPr lang="en-US" sz="2800" b="1" dirty="0">
                <a:solidFill>
                  <a:schemeClr val="bg1"/>
                </a:solidFill>
                <a:latin typeface="Times New Roman" pitchFamily="18" charset="0"/>
                <a:cs typeface="Times New Roman" pitchFamily="18" charset="0"/>
              </a:rPr>
              <a:t>)these antibodies attack and damage thyroid cells, leading to</a:t>
            </a:r>
            <a:br>
              <a:rPr lang="en-US" sz="2800" b="1" dirty="0">
                <a:solidFill>
                  <a:schemeClr val="bg1"/>
                </a:solidFill>
                <a:latin typeface="Times New Roman" pitchFamily="18" charset="0"/>
                <a:cs typeface="Times New Roman" pitchFamily="18" charset="0"/>
              </a:rPr>
            </a:br>
            <a:r>
              <a:rPr lang="en-US" sz="2800" b="1" dirty="0">
                <a:solidFill>
                  <a:schemeClr val="bg1"/>
                </a:solidFill>
                <a:latin typeface="Times New Roman" pitchFamily="18" charset="0"/>
                <a:cs typeface="Times New Roman" pitchFamily="18" charset="0"/>
              </a:rPr>
              <a:t/>
            </a:r>
            <a:br>
              <a:rPr lang="en-US" sz="2800" b="1" dirty="0">
                <a:solidFill>
                  <a:schemeClr val="bg1"/>
                </a:solidFill>
                <a:latin typeface="Times New Roman" pitchFamily="18" charset="0"/>
                <a:cs typeface="Times New Roman" pitchFamily="18" charset="0"/>
              </a:rPr>
            </a:br>
            <a:r>
              <a:rPr lang="en-US" sz="2800" b="1" dirty="0">
                <a:solidFill>
                  <a:schemeClr val="bg1"/>
                </a:solidFill>
                <a:latin typeface="Times New Roman" pitchFamily="18" charset="0"/>
                <a:cs typeface="Times New Roman" pitchFamily="18" charset="0"/>
              </a:rPr>
              <a:t>1. Chronic inflammation of the gland.</a:t>
            </a:r>
            <a:br>
              <a:rPr lang="en-US" sz="2800" b="1" dirty="0">
                <a:solidFill>
                  <a:schemeClr val="bg1"/>
                </a:solidFill>
                <a:latin typeface="Times New Roman" pitchFamily="18" charset="0"/>
                <a:cs typeface="Times New Roman" pitchFamily="18" charset="0"/>
              </a:rPr>
            </a:br>
            <a:r>
              <a:rPr lang="en-US" sz="2800" b="1" dirty="0">
                <a:solidFill>
                  <a:schemeClr val="bg1"/>
                </a:solidFill>
                <a:latin typeface="Times New Roman" pitchFamily="18" charset="0"/>
                <a:cs typeface="Times New Roman" pitchFamily="18" charset="0"/>
              </a:rPr>
              <a:t>2. Gradual destruction of thyroid hormone-producing cells.</a:t>
            </a:r>
            <a:br>
              <a:rPr lang="en-US" sz="2800" b="1" dirty="0">
                <a:solidFill>
                  <a:schemeClr val="bg1"/>
                </a:solidFill>
                <a:latin typeface="Times New Roman" pitchFamily="18" charset="0"/>
                <a:cs typeface="Times New Roman" pitchFamily="18" charset="0"/>
              </a:rPr>
            </a:br>
            <a:r>
              <a:rPr lang="en-US" sz="2800" b="1" dirty="0">
                <a:solidFill>
                  <a:schemeClr val="bg1"/>
                </a:solidFill>
                <a:latin typeface="Times New Roman" pitchFamily="18" charset="0"/>
                <a:cs typeface="Times New Roman" pitchFamily="18" charset="0"/>
              </a:rPr>
              <a:t>3. Decreased secretion of </a:t>
            </a:r>
            <a:r>
              <a:rPr lang="en-US" sz="2800" b="1" dirty="0" err="1">
                <a:solidFill>
                  <a:schemeClr val="bg1"/>
                </a:solidFill>
                <a:latin typeface="Times New Roman" pitchFamily="18" charset="0"/>
                <a:cs typeface="Times New Roman" pitchFamily="18" charset="0"/>
              </a:rPr>
              <a:t>thyroxine</a:t>
            </a:r>
            <a:r>
              <a:rPr lang="en-US" sz="2800" b="1" dirty="0">
                <a:solidFill>
                  <a:schemeClr val="bg1"/>
                </a:solidFill>
                <a:latin typeface="Times New Roman" pitchFamily="18" charset="0"/>
                <a:cs typeface="Times New Roman" pitchFamily="18" charset="0"/>
              </a:rPr>
              <a:t> (T4) and </a:t>
            </a:r>
            <a:r>
              <a:rPr lang="en-US" sz="2800" b="1" dirty="0" err="1">
                <a:solidFill>
                  <a:schemeClr val="bg1"/>
                </a:solidFill>
                <a:latin typeface="Times New Roman" pitchFamily="18" charset="0"/>
                <a:cs typeface="Times New Roman" pitchFamily="18" charset="0"/>
              </a:rPr>
              <a:t>triiodothyronine</a:t>
            </a:r>
            <a:r>
              <a:rPr lang="en-US" sz="2800" b="1" dirty="0">
                <a:solidFill>
                  <a:schemeClr val="bg1"/>
                </a:solidFill>
                <a:latin typeface="Times New Roman" pitchFamily="18" charset="0"/>
                <a:cs typeface="Times New Roman" pitchFamily="18" charset="0"/>
              </a:rPr>
              <a:t> (T3).</a:t>
            </a:r>
            <a:br>
              <a:rPr lang="en-US" sz="2800" b="1" dirty="0">
                <a:solidFill>
                  <a:schemeClr val="bg1"/>
                </a:solidFill>
                <a:latin typeface="Times New Roman" pitchFamily="18" charset="0"/>
                <a:cs typeface="Times New Roman" pitchFamily="18" charset="0"/>
              </a:rPr>
            </a:br>
            <a:r>
              <a:rPr lang="en-US" sz="2800" b="1" dirty="0">
                <a:solidFill>
                  <a:schemeClr val="bg1"/>
                </a:solidFill>
                <a:latin typeface="Times New Roman" pitchFamily="18" charset="0"/>
                <a:cs typeface="Times New Roman" pitchFamily="18" charset="0"/>
              </a:rPr>
              <a:t>4. Elevated thyroid-stimulating hormone (TSH) levels from the pituitary gland as compensation</a:t>
            </a:r>
          </a:p>
        </p:txBody>
      </p:sp>
    </p:spTree>
    <p:extLst>
      <p:ext uri="{BB962C8B-B14F-4D97-AF65-F5344CB8AC3E}">
        <p14:creationId xmlns:p14="http://schemas.microsoft.com/office/powerpoint/2010/main" val="172488174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a:off x="293077" y="515815"/>
            <a:ext cx="5064369" cy="6096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n-US" sz="2800" b="1" dirty="0">
                <a:solidFill>
                  <a:srgbClr val="FF0000"/>
                </a:solidFill>
                <a:effectLst>
                  <a:outerShdw blurRad="38100" dist="38100" dir="2700000" algn="tl">
                    <a:srgbClr val="000000">
                      <a:alpha val="43137"/>
                    </a:srgbClr>
                  </a:outerShdw>
                </a:effectLst>
              </a:rPr>
              <a:t>2. </a:t>
            </a:r>
            <a:r>
              <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Risk Factors and Triggers</a:t>
            </a:r>
          </a:p>
        </p:txBody>
      </p:sp>
      <p:sp>
        <p:nvSpPr>
          <p:cNvPr id="6" name="مستطيل 5"/>
          <p:cNvSpPr/>
          <p:nvPr/>
        </p:nvSpPr>
        <p:spPr>
          <a:xfrm>
            <a:off x="293076" y="1465873"/>
            <a:ext cx="11465170" cy="4339650"/>
          </a:xfrm>
          <a:prstGeom prst="rect">
            <a:avLst/>
          </a:prstGeom>
        </p:spPr>
        <p:txBody>
          <a:bodyPr wrap="square">
            <a:spAutoFit/>
          </a:bodyPr>
          <a:lstStyle/>
          <a:p>
            <a:r>
              <a:rPr 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There is no single cause, but several genetic and environmental factors </a:t>
            </a:r>
            <a:r>
              <a:rPr lang="en-US" sz="2800" b="1" dirty="0" err="1">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contribute:Genetic</a:t>
            </a:r>
            <a:r>
              <a:rPr 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predisposition (family history).</a:t>
            </a:r>
            <a:br>
              <a:rPr 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br>
            <a:r>
              <a:rPr 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r>
            <a:br>
              <a:rPr 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br>
            <a:r>
              <a:rPr lang="en-US" sz="3200" b="1" dirty="0">
                <a:solidFill>
                  <a:schemeClr val="bg1"/>
                </a:solidFill>
                <a:latin typeface="Times New Roman" pitchFamily="18" charset="0"/>
                <a:cs typeface="Times New Roman" pitchFamily="18" charset="0"/>
              </a:rPr>
              <a:t>1-female gender (especially between ages 30–50).</a:t>
            </a:r>
            <a:br>
              <a:rPr lang="en-US" sz="3200" b="1" dirty="0">
                <a:solidFill>
                  <a:schemeClr val="bg1"/>
                </a:solidFill>
                <a:latin typeface="Times New Roman" pitchFamily="18" charset="0"/>
                <a:cs typeface="Times New Roman" pitchFamily="18" charset="0"/>
              </a:rPr>
            </a:br>
            <a:r>
              <a:rPr lang="en-US" sz="3200" b="1" dirty="0">
                <a:solidFill>
                  <a:schemeClr val="bg1"/>
                </a:solidFill>
                <a:latin typeface="Times New Roman" pitchFamily="18" charset="0"/>
                <a:cs typeface="Times New Roman" pitchFamily="18" charset="0"/>
              </a:rPr>
              <a:t>2- other autoimmune diseases, such as type 1 diabetes, </a:t>
            </a:r>
            <a:r>
              <a:rPr lang="en-US" sz="3200" b="1" dirty="0" err="1">
                <a:solidFill>
                  <a:schemeClr val="bg1"/>
                </a:solidFill>
                <a:latin typeface="Times New Roman" pitchFamily="18" charset="0"/>
                <a:cs typeface="Times New Roman" pitchFamily="18" charset="0"/>
              </a:rPr>
              <a:t>vitiligo</a:t>
            </a:r>
            <a:r>
              <a:rPr lang="en-US" sz="3200" b="1" dirty="0">
                <a:solidFill>
                  <a:schemeClr val="bg1"/>
                </a:solidFill>
                <a:latin typeface="Times New Roman" pitchFamily="18" charset="0"/>
                <a:cs typeface="Times New Roman" pitchFamily="18" charset="0"/>
              </a:rPr>
              <a:t>, or    </a:t>
            </a:r>
            <a:br>
              <a:rPr lang="en-US" sz="3200" b="1" dirty="0">
                <a:solidFill>
                  <a:schemeClr val="bg1"/>
                </a:solidFill>
                <a:latin typeface="Times New Roman" pitchFamily="18" charset="0"/>
                <a:cs typeface="Times New Roman" pitchFamily="18" charset="0"/>
              </a:rPr>
            </a:br>
            <a:r>
              <a:rPr lang="en-US" sz="3200" b="1" dirty="0">
                <a:solidFill>
                  <a:schemeClr val="bg1"/>
                </a:solidFill>
                <a:latin typeface="Times New Roman" pitchFamily="18" charset="0"/>
                <a:cs typeface="Times New Roman" pitchFamily="18" charset="0"/>
              </a:rPr>
              <a:t>3- pernicious anemia. Iodine imbalance (deficiency or excess).</a:t>
            </a:r>
            <a:br>
              <a:rPr lang="en-US" sz="3200" b="1" dirty="0">
                <a:solidFill>
                  <a:schemeClr val="bg1"/>
                </a:solidFill>
                <a:latin typeface="Times New Roman" pitchFamily="18" charset="0"/>
                <a:cs typeface="Times New Roman" pitchFamily="18" charset="0"/>
              </a:rPr>
            </a:br>
            <a:r>
              <a:rPr lang="en-US" sz="3200" b="1" dirty="0">
                <a:solidFill>
                  <a:schemeClr val="bg1"/>
                </a:solidFill>
                <a:latin typeface="Times New Roman" pitchFamily="18" charset="0"/>
                <a:cs typeface="Times New Roman" pitchFamily="18" charset="0"/>
              </a:rPr>
              <a:t>4- radiation exposure or chronic stress.</a:t>
            </a:r>
            <a:br>
              <a:rPr lang="en-US" sz="3200" b="1" dirty="0">
                <a:solidFill>
                  <a:schemeClr val="bg1"/>
                </a:solidFill>
                <a:latin typeface="Times New Roman" pitchFamily="18" charset="0"/>
                <a:cs typeface="Times New Roman" pitchFamily="18" charset="0"/>
              </a:rPr>
            </a:br>
            <a:r>
              <a:rPr lang="en-US" sz="3200" b="1" dirty="0">
                <a:solidFill>
                  <a:schemeClr val="bg1"/>
                </a:solidFill>
                <a:latin typeface="Times New Roman" pitchFamily="18" charset="0"/>
                <a:cs typeface="Times New Roman" pitchFamily="18" charset="0"/>
              </a:rPr>
              <a:t>5- viral or bacterial infections that may trigger immune activation</a:t>
            </a: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38022720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a:off x="363415" y="457200"/>
            <a:ext cx="3716216" cy="726831"/>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lvl="0" defTabSz="457200">
              <a:spcBef>
                <a:spcPct val="20000"/>
              </a:spcBef>
              <a:spcAft>
                <a:spcPts val="600"/>
              </a:spcAft>
              <a:buClr>
                <a:prstClr val="white"/>
              </a:buClr>
              <a:buSzPct val="80000"/>
            </a:pPr>
            <a:r>
              <a:rPr lang="en-US" sz="3200" b="1" dirty="0">
                <a:solidFill>
                  <a:srgbClr val="FF0000"/>
                </a:solidFill>
                <a:effectLst>
                  <a:outerShdw blurRad="38100" dist="38100" dir="2700000" algn="tl">
                    <a:srgbClr val="000000">
                      <a:alpha val="43137"/>
                    </a:srgbClr>
                  </a:outerShdw>
                </a:effectLst>
              </a:rPr>
              <a:t> 3. </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Symptoms</a:t>
            </a:r>
          </a:p>
        </p:txBody>
      </p:sp>
      <p:sp>
        <p:nvSpPr>
          <p:cNvPr id="6" name="مستطيل 5"/>
          <p:cNvSpPr/>
          <p:nvPr/>
        </p:nvSpPr>
        <p:spPr>
          <a:xfrm>
            <a:off x="257907" y="1813211"/>
            <a:ext cx="11453447" cy="3847207"/>
          </a:xfrm>
          <a:prstGeom prst="rect">
            <a:avLst/>
          </a:prstGeom>
        </p:spPr>
        <p:txBody>
          <a:bodyPr wrap="square">
            <a:spAutoFit/>
          </a:bodyPr>
          <a:lstStyle/>
          <a:p>
            <a:r>
              <a:rPr lang="en-US" sz="2400" b="1" dirty="0">
                <a:solidFill>
                  <a:schemeClr val="bg1"/>
                </a:solidFill>
                <a:latin typeface="Times New Roman" pitchFamily="18" charset="0"/>
                <a:cs typeface="Times New Roman" pitchFamily="18" charset="0"/>
              </a:rPr>
              <a:t>Symptoms develop slowly over months or years and resemble those of hypothyroidism.</a:t>
            </a:r>
            <a:r>
              <a:rPr lang="en-US" sz="2400" b="1" dirty="0">
                <a:latin typeface="Times New Roman" pitchFamily="18" charset="0"/>
                <a:cs typeface="Times New Roman" pitchFamily="18" charset="0"/>
              </a:rPr>
              <a:t/>
            </a:r>
            <a:br>
              <a:rPr lang="en-US" sz="2400" b="1" dirty="0">
                <a:latin typeface="Times New Roman" pitchFamily="18" charset="0"/>
                <a:cs typeface="Times New Roman" pitchFamily="18" charset="0"/>
              </a:rPr>
            </a:br>
            <a:r>
              <a:rPr lang="en-US" sz="2400" b="1" dirty="0">
                <a:latin typeface="Times New Roman" pitchFamily="18" charset="0"/>
                <a:cs typeface="Times New Roman" pitchFamily="18" charset="0"/>
              </a:rPr>
              <a:t/>
            </a:r>
            <a:br>
              <a:rPr lang="en-US" sz="2400" b="1" dirty="0">
                <a:latin typeface="Times New Roman" pitchFamily="18" charset="0"/>
                <a:cs typeface="Times New Roman" pitchFamily="18" charset="0"/>
              </a:rPr>
            </a:br>
            <a:r>
              <a:rPr lang="en-US" sz="28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General symptoms:</a:t>
            </a:r>
            <a:r>
              <a:rPr lang="en-US" sz="2400" b="1" dirty="0">
                <a:latin typeface="Times New Roman" pitchFamily="18" charset="0"/>
                <a:cs typeface="Times New Roman" pitchFamily="18" charset="0"/>
              </a:rPr>
              <a:t/>
            </a:r>
            <a:br>
              <a:rPr lang="en-US" sz="2400" b="1" dirty="0">
                <a:latin typeface="Times New Roman" pitchFamily="18" charset="0"/>
                <a:cs typeface="Times New Roman" pitchFamily="18" charset="0"/>
              </a:rPr>
            </a:br>
            <a:r>
              <a:rPr lang="en-US" sz="2800" b="1" dirty="0">
                <a:solidFill>
                  <a:schemeClr val="bg1"/>
                </a:solidFill>
                <a:latin typeface="Times New Roman" pitchFamily="18" charset="0"/>
                <a:cs typeface="Times New Roman" pitchFamily="18" charset="0"/>
              </a:rPr>
              <a:t>1-persistent fatigue and weakness.</a:t>
            </a:r>
            <a:br>
              <a:rPr lang="en-US" sz="2800" b="1" dirty="0">
                <a:solidFill>
                  <a:schemeClr val="bg1"/>
                </a:solidFill>
                <a:latin typeface="Times New Roman" pitchFamily="18" charset="0"/>
                <a:cs typeface="Times New Roman" pitchFamily="18" charset="0"/>
              </a:rPr>
            </a:br>
            <a:r>
              <a:rPr lang="en-US" sz="2800" b="1" dirty="0">
                <a:solidFill>
                  <a:schemeClr val="bg1"/>
                </a:solidFill>
                <a:latin typeface="Times New Roman" pitchFamily="18" charset="0"/>
                <a:cs typeface="Times New Roman" pitchFamily="18" charset="0"/>
              </a:rPr>
              <a:t>2-weight gain despite normal or decreased appetite.</a:t>
            </a:r>
            <a:br>
              <a:rPr lang="en-US" sz="2800" b="1" dirty="0">
                <a:solidFill>
                  <a:schemeClr val="bg1"/>
                </a:solidFill>
                <a:latin typeface="Times New Roman" pitchFamily="18" charset="0"/>
                <a:cs typeface="Times New Roman" pitchFamily="18" charset="0"/>
              </a:rPr>
            </a:br>
            <a:r>
              <a:rPr lang="en-US" sz="2800" b="1" dirty="0">
                <a:solidFill>
                  <a:schemeClr val="bg1"/>
                </a:solidFill>
                <a:latin typeface="Times New Roman" pitchFamily="18" charset="0"/>
                <a:cs typeface="Times New Roman" pitchFamily="18" charset="0"/>
              </a:rPr>
              <a:t>3-cold intolerance.</a:t>
            </a:r>
            <a:br>
              <a:rPr lang="en-US" sz="2800" b="1" dirty="0">
                <a:solidFill>
                  <a:schemeClr val="bg1"/>
                </a:solidFill>
                <a:latin typeface="Times New Roman" pitchFamily="18" charset="0"/>
                <a:cs typeface="Times New Roman" pitchFamily="18" charset="0"/>
              </a:rPr>
            </a:br>
            <a:r>
              <a:rPr lang="en-US" sz="2800" b="1" dirty="0">
                <a:solidFill>
                  <a:schemeClr val="bg1"/>
                </a:solidFill>
                <a:latin typeface="Times New Roman" pitchFamily="18" charset="0"/>
                <a:cs typeface="Times New Roman" pitchFamily="18" charset="0"/>
              </a:rPr>
              <a:t>4-slowed speech and movements.</a:t>
            </a:r>
            <a:br>
              <a:rPr lang="en-US" sz="2800" b="1" dirty="0">
                <a:solidFill>
                  <a:schemeClr val="bg1"/>
                </a:solidFill>
                <a:latin typeface="Times New Roman" pitchFamily="18" charset="0"/>
                <a:cs typeface="Times New Roman" pitchFamily="18" charset="0"/>
              </a:rPr>
            </a:br>
            <a:r>
              <a:rPr lang="en-US" sz="2800" b="1" dirty="0">
                <a:solidFill>
                  <a:schemeClr val="bg1"/>
                </a:solidFill>
                <a:latin typeface="Times New Roman" pitchFamily="18" charset="0"/>
                <a:cs typeface="Times New Roman" pitchFamily="18" charset="0"/>
              </a:rPr>
              <a:t>5-mild swelling in the neck (goiter).</a:t>
            </a:r>
            <a:r>
              <a:rPr lang="en-US" sz="2400" b="1" dirty="0">
                <a:latin typeface="Times New Roman" pitchFamily="18" charset="0"/>
                <a:cs typeface="Times New Roman" pitchFamily="18" charset="0"/>
              </a:rPr>
              <a:t/>
            </a:r>
            <a:br>
              <a:rPr lang="en-US" sz="2400" b="1" dirty="0">
                <a:latin typeface="Times New Roman" pitchFamily="18" charset="0"/>
                <a:cs typeface="Times New Roman" pitchFamily="18" charset="0"/>
              </a:rPr>
            </a:b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54361617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a:off x="527538" y="433754"/>
            <a:ext cx="3821724" cy="668215"/>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n-US" sz="28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Skin </a:t>
            </a:r>
            <a:r>
              <a:rPr lang="en-US" sz="32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and</a:t>
            </a:r>
            <a:r>
              <a:rPr lang="en-US" sz="28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hair</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5" name="مستطيل 4"/>
          <p:cNvSpPr/>
          <p:nvPr/>
        </p:nvSpPr>
        <p:spPr>
          <a:xfrm>
            <a:off x="410308" y="1248252"/>
            <a:ext cx="10210800" cy="5109091"/>
          </a:xfrm>
          <a:prstGeom prst="rect">
            <a:avLst/>
          </a:prstGeom>
        </p:spPr>
        <p:txBody>
          <a:bodyPr wrap="square">
            <a:spAutoFit/>
          </a:bodyPr>
          <a:lstStyle/>
          <a:p>
            <a:r>
              <a:rPr lang="en-US" sz="2800" b="1" dirty="0">
                <a:solidFill>
                  <a:schemeClr val="bg1"/>
                </a:solidFill>
                <a:latin typeface="Adobe Devanagari" panose="02040503050201020203" pitchFamily="18" charset="0"/>
                <a:cs typeface="Adobe Devanagari" panose="02040503050201020203" pitchFamily="18" charset="0"/>
              </a:rPr>
              <a:t>1-dry, rough skin.</a:t>
            </a:r>
            <a:br>
              <a:rPr lang="en-US" sz="2800" b="1" dirty="0">
                <a:solidFill>
                  <a:schemeClr val="bg1"/>
                </a:solidFill>
                <a:latin typeface="Adobe Devanagari" panose="02040503050201020203" pitchFamily="18" charset="0"/>
                <a:cs typeface="Adobe Devanagari" panose="02040503050201020203" pitchFamily="18" charset="0"/>
              </a:rPr>
            </a:br>
            <a:r>
              <a:rPr lang="en-US" sz="2800" b="1" dirty="0">
                <a:solidFill>
                  <a:schemeClr val="bg1"/>
                </a:solidFill>
                <a:latin typeface="Adobe Devanagari" panose="02040503050201020203" pitchFamily="18" charset="0"/>
                <a:cs typeface="Adobe Devanagari" panose="02040503050201020203" pitchFamily="18" charset="0"/>
              </a:rPr>
              <a:t>2-hair loss or thinning.</a:t>
            </a:r>
            <a:br>
              <a:rPr lang="en-US" sz="2800" b="1" dirty="0">
                <a:solidFill>
                  <a:schemeClr val="bg1"/>
                </a:solidFill>
                <a:latin typeface="Adobe Devanagari" panose="02040503050201020203" pitchFamily="18" charset="0"/>
                <a:cs typeface="Adobe Devanagari" panose="02040503050201020203" pitchFamily="18" charset="0"/>
              </a:rPr>
            </a:br>
            <a:r>
              <a:rPr lang="en-US" sz="2800" b="1" dirty="0">
                <a:solidFill>
                  <a:schemeClr val="bg1"/>
                </a:solidFill>
                <a:latin typeface="Adobe Devanagari" panose="02040503050201020203" pitchFamily="18" charset="0"/>
                <a:cs typeface="Adobe Devanagari" panose="02040503050201020203" pitchFamily="18" charset="0"/>
              </a:rPr>
              <a:t>3-pale or puffy face.</a:t>
            </a:r>
            <a:r>
              <a:rPr lang="en-US" sz="1400" b="1" dirty="0">
                <a:latin typeface="Adobe Devanagari" panose="02040503050201020203" pitchFamily="18" charset="0"/>
                <a:cs typeface="Adobe Devanagari" panose="02040503050201020203" pitchFamily="18" charset="0"/>
              </a:rPr>
              <a:t/>
            </a:r>
            <a:br>
              <a:rPr lang="en-US" sz="1400" b="1" dirty="0">
                <a:latin typeface="Adobe Devanagari" panose="02040503050201020203" pitchFamily="18" charset="0"/>
                <a:cs typeface="Adobe Devanagari" panose="02040503050201020203" pitchFamily="18" charset="0"/>
              </a:rPr>
            </a:br>
            <a:r>
              <a:rPr lang="en-US" sz="1400" b="1" dirty="0">
                <a:latin typeface="Adobe Devanagari" panose="02040503050201020203" pitchFamily="18" charset="0"/>
                <a:cs typeface="Adobe Devanagari" panose="02040503050201020203" pitchFamily="18" charset="0"/>
              </a:rPr>
              <a:t/>
            </a:r>
            <a:br>
              <a:rPr lang="en-US" sz="1400" b="1" dirty="0">
                <a:latin typeface="Adobe Devanagari" panose="02040503050201020203" pitchFamily="18" charset="0"/>
                <a:cs typeface="Adobe Devanagari" panose="02040503050201020203" pitchFamily="18" charset="0"/>
              </a:rPr>
            </a:br>
            <a:endParaRPr lang="en-US" sz="1400" b="1" dirty="0" smtClean="0">
              <a:latin typeface="Adobe Devanagari" panose="02040503050201020203" pitchFamily="18" charset="0"/>
              <a:cs typeface="Adobe Devanagari" panose="02040503050201020203" pitchFamily="18" charset="0"/>
            </a:endParaRPr>
          </a:p>
          <a:p>
            <a:endParaRPr lang="en-US" sz="1400" b="1" dirty="0">
              <a:solidFill>
                <a:srgbClr val="FFC000"/>
              </a:solidFill>
              <a:effectLst>
                <a:outerShdw blurRad="38100" dist="38100" dir="2700000" algn="tl">
                  <a:srgbClr val="000000">
                    <a:alpha val="43137"/>
                  </a:srgbClr>
                </a:outerShdw>
              </a:effectLst>
              <a:latin typeface="Adobe Devanagari" panose="02040503050201020203" pitchFamily="18" charset="0"/>
              <a:cs typeface="Times New Roman" panose="02020603050405020304" pitchFamily="18" charset="0"/>
            </a:endParaRPr>
          </a:p>
          <a:p>
            <a:r>
              <a:rPr lang="en-US" sz="2800" b="1" dirty="0">
                <a:solidFill>
                  <a:srgbClr val="FFC000"/>
                </a:solidFill>
                <a:effectLst>
                  <a:outerShdw blurRad="38100" dist="38100" dir="2700000" algn="tl">
                    <a:srgbClr val="000000">
                      <a:alpha val="43137"/>
                    </a:srgbClr>
                  </a:outerShdw>
                </a:effectLst>
                <a:cs typeface="Adobe Devanagari" panose="02040503050201020203" pitchFamily="18" charset="0"/>
              </a:rPr>
              <a:t/>
            </a:r>
            <a:br>
              <a:rPr lang="en-US" sz="2800" b="1" dirty="0">
                <a:solidFill>
                  <a:srgbClr val="FFC000"/>
                </a:solidFill>
                <a:effectLst>
                  <a:outerShdw blurRad="38100" dist="38100" dir="2700000" algn="tl">
                    <a:srgbClr val="000000">
                      <a:alpha val="43137"/>
                    </a:srgbClr>
                  </a:outerShdw>
                </a:effectLst>
                <a:cs typeface="Adobe Devanagari" panose="02040503050201020203" pitchFamily="18" charset="0"/>
              </a:rPr>
            </a:br>
            <a:r>
              <a:rPr lang="en-US" sz="2800" b="1" dirty="0">
                <a:solidFill>
                  <a:prstClr val="black"/>
                </a:solidFill>
                <a:latin typeface="Adobe Devanagari" panose="02040503050201020203" pitchFamily="18" charset="0"/>
                <a:cs typeface="Adobe Devanagari" panose="02040503050201020203" pitchFamily="18" charset="0"/>
              </a:rPr>
              <a:t>1-depression and slowed thinking.</a:t>
            </a:r>
            <a:br>
              <a:rPr lang="en-US" sz="2800" b="1" dirty="0">
                <a:solidFill>
                  <a:prstClr val="black"/>
                </a:solidFill>
                <a:latin typeface="Adobe Devanagari" panose="02040503050201020203" pitchFamily="18" charset="0"/>
                <a:cs typeface="Adobe Devanagari" panose="02040503050201020203" pitchFamily="18" charset="0"/>
              </a:rPr>
            </a:br>
            <a:r>
              <a:rPr lang="en-US" sz="2800" b="1" dirty="0">
                <a:solidFill>
                  <a:prstClr val="black"/>
                </a:solidFill>
                <a:latin typeface="Adobe Devanagari" panose="02040503050201020203" pitchFamily="18" charset="0"/>
                <a:cs typeface="Adobe Devanagari" panose="02040503050201020203" pitchFamily="18" charset="0"/>
              </a:rPr>
              <a:t>2-poor memory and concentration</a:t>
            </a:r>
            <a:r>
              <a:rPr lang="en-US" sz="2800" b="1" dirty="0">
                <a:latin typeface="Adobe Devanagari" panose="02040503050201020203" pitchFamily="18" charset="0"/>
                <a:cs typeface="Adobe Devanagari" panose="02040503050201020203" pitchFamily="18" charset="0"/>
              </a:rPr>
              <a:t/>
            </a:r>
            <a:br>
              <a:rPr lang="en-US" sz="2800" b="1" dirty="0">
                <a:latin typeface="Adobe Devanagari" panose="02040503050201020203" pitchFamily="18" charset="0"/>
                <a:cs typeface="Adobe Devanagari" panose="02040503050201020203" pitchFamily="18" charset="0"/>
              </a:rPr>
            </a:br>
            <a:r>
              <a:rPr lang="en-US" sz="2800" b="1" dirty="0">
                <a:latin typeface="Adobe Devanagari" panose="02040503050201020203" pitchFamily="18" charset="0"/>
                <a:cs typeface="Adobe Devanagari" panose="02040503050201020203" pitchFamily="18" charset="0"/>
              </a:rPr>
              <a:t/>
            </a:r>
            <a:br>
              <a:rPr lang="en-US" sz="2800" b="1" dirty="0">
                <a:latin typeface="Adobe Devanagari" panose="02040503050201020203" pitchFamily="18" charset="0"/>
                <a:cs typeface="Adobe Devanagari" panose="02040503050201020203" pitchFamily="18" charset="0"/>
              </a:rPr>
            </a:br>
            <a:r>
              <a:rPr lang="en-US" sz="3200" b="1" dirty="0">
                <a:solidFill>
                  <a:srgbClr val="FFC000"/>
                </a:solidFill>
                <a:effectLst>
                  <a:outerShdw blurRad="38100" dist="38100" dir="2700000" algn="tl">
                    <a:srgbClr val="000000">
                      <a:alpha val="43137"/>
                    </a:srgbClr>
                  </a:outerShdw>
                </a:effectLst>
                <a:cs typeface="Adobe Devanagari" panose="02040503050201020203" pitchFamily="18" charset="0"/>
              </a:rPr>
              <a:t/>
            </a:r>
            <a:br>
              <a:rPr lang="en-US" sz="3200" b="1" dirty="0">
                <a:solidFill>
                  <a:srgbClr val="FFC000"/>
                </a:solidFill>
                <a:effectLst>
                  <a:outerShdw blurRad="38100" dist="38100" dir="2700000" algn="tl">
                    <a:srgbClr val="000000">
                      <a:alpha val="43137"/>
                    </a:srgbClr>
                  </a:outerShdw>
                </a:effectLst>
                <a:cs typeface="Adobe Devanagari" panose="02040503050201020203" pitchFamily="18" charset="0"/>
              </a:rPr>
            </a:br>
            <a:r>
              <a:rPr lang="en-US" sz="2800" b="1" dirty="0">
                <a:solidFill>
                  <a:schemeClr val="bg1"/>
                </a:solidFill>
                <a:latin typeface="Adobe Devanagari" panose="02040503050201020203" pitchFamily="18" charset="0"/>
                <a:cs typeface="Adobe Devanagari" panose="02040503050201020203" pitchFamily="18" charset="0"/>
              </a:rPr>
              <a:t>1-irregular or heavy menstrual periods.</a:t>
            </a:r>
            <a:br>
              <a:rPr lang="en-US" sz="2800" b="1" dirty="0">
                <a:solidFill>
                  <a:schemeClr val="bg1"/>
                </a:solidFill>
                <a:latin typeface="Adobe Devanagari" panose="02040503050201020203" pitchFamily="18" charset="0"/>
                <a:cs typeface="Adobe Devanagari" panose="02040503050201020203" pitchFamily="18" charset="0"/>
              </a:rPr>
            </a:br>
            <a:r>
              <a:rPr lang="en-US" sz="2800" b="1" dirty="0">
                <a:solidFill>
                  <a:schemeClr val="bg1"/>
                </a:solidFill>
                <a:latin typeface="Adobe Devanagari" panose="02040503050201020203" pitchFamily="18" charset="0"/>
                <a:cs typeface="Adobe Devanagari" panose="02040503050201020203" pitchFamily="18" charset="0"/>
              </a:rPr>
              <a:t>2-infertility or recurrent miscarriage in severe cases.</a:t>
            </a:r>
            <a:endParaRPr lang="en-US" sz="2800" b="1" dirty="0"/>
          </a:p>
        </p:txBody>
      </p:sp>
      <p:sp>
        <p:nvSpPr>
          <p:cNvPr id="6" name="مستطيل مستدير الزوايا 5"/>
          <p:cNvSpPr/>
          <p:nvPr/>
        </p:nvSpPr>
        <p:spPr>
          <a:xfrm>
            <a:off x="410308" y="2760784"/>
            <a:ext cx="5978770" cy="650631"/>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32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Neurological and </a:t>
            </a:r>
            <a:r>
              <a:rPr lang="en-US" sz="3200" b="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psychological</a:t>
            </a:r>
            <a:endParaRPr lang="en-US" sz="3200" dirty="0">
              <a:solidFill>
                <a:schemeClr val="bg1"/>
              </a:solidFill>
            </a:endParaRPr>
          </a:p>
        </p:txBody>
      </p:sp>
      <p:sp>
        <p:nvSpPr>
          <p:cNvPr id="7" name="مستطيل مستدير الزوايا 6"/>
          <p:cNvSpPr/>
          <p:nvPr/>
        </p:nvSpPr>
        <p:spPr>
          <a:xfrm>
            <a:off x="527538" y="4654061"/>
            <a:ext cx="5052646" cy="703385"/>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n-US" sz="28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Reproductive (in women</a:t>
            </a:r>
            <a:r>
              <a:rPr lang="en-US" sz="2800" b="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n-US" sz="2800" dirty="0">
              <a:solidFill>
                <a:schemeClr val="bg1"/>
              </a:solidFill>
            </a:endParaRPr>
          </a:p>
        </p:txBody>
      </p:sp>
    </p:spTree>
    <p:extLst>
      <p:ext uri="{BB962C8B-B14F-4D97-AF65-F5344CB8AC3E}">
        <p14:creationId xmlns:p14="http://schemas.microsoft.com/office/powerpoint/2010/main" val="3057819666"/>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a:off x="257908" y="316523"/>
            <a:ext cx="3376246" cy="56270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n-US" sz="2800" b="1" dirty="0">
                <a:solidFill>
                  <a:srgbClr val="FF0000"/>
                </a:solidFill>
                <a:effectLst>
                  <a:outerShdw blurRad="38100" dist="38100" dir="2700000" algn="tl">
                    <a:srgbClr val="000000">
                      <a:alpha val="43137"/>
                    </a:srgbClr>
                  </a:outerShdw>
                </a:effectLst>
              </a:rPr>
              <a:t>4. </a:t>
            </a:r>
            <a:r>
              <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Diagnosis</a:t>
            </a:r>
          </a:p>
        </p:txBody>
      </p:sp>
      <p:sp>
        <p:nvSpPr>
          <p:cNvPr id="5" name="مستطيل 4"/>
          <p:cNvSpPr/>
          <p:nvPr/>
        </p:nvSpPr>
        <p:spPr>
          <a:xfrm>
            <a:off x="272608" y="1099011"/>
            <a:ext cx="3068469" cy="461665"/>
          </a:xfrm>
          <a:prstGeom prst="rect">
            <a:avLst/>
          </a:prstGeom>
        </p:spPr>
        <p:txBody>
          <a:bodyPr wrap="none">
            <a:spAutoFit/>
          </a:bodyPr>
          <a:lstStyle/>
          <a:p>
            <a:r>
              <a:rPr lang="en-US" sz="24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Diagnosis is based on:</a:t>
            </a:r>
            <a:endParaRPr lang="en-US" sz="2400" dirty="0"/>
          </a:p>
        </p:txBody>
      </p:sp>
      <p:sp>
        <p:nvSpPr>
          <p:cNvPr id="6" name="مستطيل مستدير الزوايا 5"/>
          <p:cNvSpPr/>
          <p:nvPr/>
        </p:nvSpPr>
        <p:spPr>
          <a:xfrm>
            <a:off x="272607" y="1756536"/>
            <a:ext cx="2896050" cy="50409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n-US" sz="24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1. Blood </a:t>
            </a:r>
            <a:r>
              <a:rPr lang="en-US" sz="2400" b="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tests</a:t>
            </a:r>
            <a:endParaRPr lang="en-US" sz="2400" dirty="0">
              <a:solidFill>
                <a:schemeClr val="bg1"/>
              </a:solidFill>
            </a:endParaRPr>
          </a:p>
        </p:txBody>
      </p:sp>
      <p:sp>
        <p:nvSpPr>
          <p:cNvPr id="7" name="مستطيل مستدير الزوايا 6"/>
          <p:cNvSpPr/>
          <p:nvPr/>
        </p:nvSpPr>
        <p:spPr>
          <a:xfrm>
            <a:off x="272608" y="4325815"/>
            <a:ext cx="4244204" cy="50409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ar-IQ"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2</a:t>
            </a:r>
            <a:r>
              <a:rPr lang="en-US" sz="2800" b="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.Physical examination</a:t>
            </a:r>
            <a:endParaRPr lang="en-US" sz="2800" dirty="0">
              <a:solidFill>
                <a:schemeClr val="bg1"/>
              </a:solidFill>
            </a:endParaRPr>
          </a:p>
        </p:txBody>
      </p:sp>
      <p:sp>
        <p:nvSpPr>
          <p:cNvPr id="8" name="مستطيل مستدير الزوايا 7"/>
          <p:cNvSpPr/>
          <p:nvPr/>
        </p:nvSpPr>
        <p:spPr>
          <a:xfrm>
            <a:off x="257908" y="6060833"/>
            <a:ext cx="2896050" cy="50409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ar-IQ"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3</a:t>
            </a:r>
            <a:r>
              <a:rPr lang="en-US" sz="2800" b="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.Ultrasound</a:t>
            </a:r>
            <a:endParaRPr lang="en-US" sz="2800" dirty="0">
              <a:solidFill>
                <a:schemeClr val="bg1"/>
              </a:solidFill>
            </a:endParaRPr>
          </a:p>
        </p:txBody>
      </p:sp>
      <p:sp>
        <p:nvSpPr>
          <p:cNvPr id="9" name="مستطيل 8"/>
          <p:cNvSpPr/>
          <p:nvPr/>
        </p:nvSpPr>
        <p:spPr>
          <a:xfrm>
            <a:off x="257908" y="2418419"/>
            <a:ext cx="7438067" cy="1815882"/>
          </a:xfrm>
          <a:prstGeom prst="rect">
            <a:avLst/>
          </a:prstGeom>
        </p:spPr>
        <p:txBody>
          <a:bodyPr wrap="square">
            <a:spAutoFit/>
          </a:bodyPr>
          <a:lstStyle/>
          <a:p>
            <a:r>
              <a:rPr lang="en-US" sz="2800" b="1" dirty="0">
                <a:ln w="3175" cmpd="sng">
                  <a:noFill/>
                </a:ln>
                <a:solidFill>
                  <a:prstClr val="black"/>
                </a:solidFill>
                <a:latin typeface="Times New Roman" pitchFamily="18" charset="0"/>
                <a:ea typeface="+mj-ea"/>
                <a:cs typeface="Times New Roman" pitchFamily="18" charset="0"/>
              </a:rPr>
              <a:t>Elevated TSH.</a:t>
            </a:r>
            <a:r>
              <a:rPr lang="ar-IQ" sz="2800" b="1" dirty="0">
                <a:ln w="3175" cmpd="sng">
                  <a:noFill/>
                </a:ln>
                <a:solidFill>
                  <a:prstClr val="black"/>
                </a:solidFill>
                <a:latin typeface="Times New Roman" pitchFamily="18" charset="0"/>
                <a:ea typeface="+mj-ea"/>
                <a:cs typeface="Times New Roman" pitchFamily="18" charset="0"/>
              </a:rPr>
              <a:t/>
            </a:r>
            <a:br>
              <a:rPr lang="ar-IQ" sz="2800" b="1" dirty="0">
                <a:ln w="3175" cmpd="sng">
                  <a:noFill/>
                </a:ln>
                <a:solidFill>
                  <a:prstClr val="black"/>
                </a:solidFill>
                <a:latin typeface="Times New Roman" pitchFamily="18" charset="0"/>
                <a:ea typeface="+mj-ea"/>
                <a:cs typeface="Times New Roman" pitchFamily="18" charset="0"/>
              </a:rPr>
            </a:br>
            <a:r>
              <a:rPr lang="en-US" sz="2800" b="1" dirty="0">
                <a:ln w="3175" cmpd="sng">
                  <a:noFill/>
                </a:ln>
                <a:solidFill>
                  <a:prstClr val="black"/>
                </a:solidFill>
                <a:latin typeface="Times New Roman" pitchFamily="18" charset="0"/>
                <a:ea typeface="+mj-ea"/>
                <a:cs typeface="Times New Roman" pitchFamily="18" charset="0"/>
              </a:rPr>
              <a:t>Low T4 and T3.</a:t>
            </a:r>
            <a:r>
              <a:rPr lang="ar-IQ" sz="2800" b="1" dirty="0">
                <a:ln w="3175" cmpd="sng">
                  <a:noFill/>
                </a:ln>
                <a:solidFill>
                  <a:prstClr val="black"/>
                </a:solidFill>
                <a:latin typeface="Times New Roman" pitchFamily="18" charset="0"/>
                <a:ea typeface="+mj-ea"/>
                <a:cs typeface="Times New Roman" pitchFamily="18" charset="0"/>
              </a:rPr>
              <a:t/>
            </a:r>
            <a:br>
              <a:rPr lang="ar-IQ" sz="2800" b="1" dirty="0">
                <a:ln w="3175" cmpd="sng">
                  <a:noFill/>
                </a:ln>
                <a:solidFill>
                  <a:prstClr val="black"/>
                </a:solidFill>
                <a:latin typeface="Times New Roman" pitchFamily="18" charset="0"/>
                <a:ea typeface="+mj-ea"/>
                <a:cs typeface="Times New Roman" pitchFamily="18" charset="0"/>
              </a:rPr>
            </a:br>
            <a:r>
              <a:rPr lang="en-US" sz="2800" b="1" dirty="0">
                <a:ln w="3175" cmpd="sng">
                  <a:noFill/>
                </a:ln>
                <a:solidFill>
                  <a:prstClr val="black"/>
                </a:solidFill>
                <a:latin typeface="Times New Roman" pitchFamily="18" charset="0"/>
                <a:ea typeface="+mj-ea"/>
                <a:cs typeface="Times New Roman" pitchFamily="18" charset="0"/>
              </a:rPr>
              <a:t>Presence of anti-</a:t>
            </a:r>
            <a:r>
              <a:rPr lang="en-US" sz="2800" b="1" dirty="0" err="1">
                <a:ln w="3175" cmpd="sng">
                  <a:noFill/>
                </a:ln>
                <a:solidFill>
                  <a:prstClr val="black"/>
                </a:solidFill>
                <a:latin typeface="Times New Roman" pitchFamily="18" charset="0"/>
                <a:ea typeface="+mj-ea"/>
                <a:cs typeface="Times New Roman" pitchFamily="18" charset="0"/>
              </a:rPr>
              <a:t>tpo</a:t>
            </a:r>
            <a:r>
              <a:rPr lang="en-US" sz="2800" b="1" dirty="0">
                <a:ln w="3175" cmpd="sng">
                  <a:noFill/>
                </a:ln>
                <a:solidFill>
                  <a:prstClr val="black"/>
                </a:solidFill>
                <a:latin typeface="Times New Roman" pitchFamily="18" charset="0"/>
                <a:ea typeface="+mj-ea"/>
                <a:cs typeface="Times New Roman" pitchFamily="18" charset="0"/>
              </a:rPr>
              <a:t> or anti-</a:t>
            </a:r>
            <a:r>
              <a:rPr lang="en-US" sz="2800" b="1" dirty="0" err="1">
                <a:ln w="3175" cmpd="sng">
                  <a:noFill/>
                </a:ln>
                <a:solidFill>
                  <a:prstClr val="black"/>
                </a:solidFill>
                <a:latin typeface="Times New Roman" pitchFamily="18" charset="0"/>
                <a:ea typeface="+mj-ea"/>
                <a:cs typeface="Times New Roman" pitchFamily="18" charset="0"/>
              </a:rPr>
              <a:t>tg</a:t>
            </a:r>
            <a:r>
              <a:rPr lang="en-US" sz="2800" b="1" dirty="0">
                <a:ln w="3175" cmpd="sng">
                  <a:noFill/>
                </a:ln>
                <a:solidFill>
                  <a:prstClr val="black"/>
                </a:solidFill>
                <a:latin typeface="Times New Roman" pitchFamily="18" charset="0"/>
                <a:ea typeface="+mj-ea"/>
                <a:cs typeface="Times New Roman" pitchFamily="18" charset="0"/>
              </a:rPr>
              <a:t> antibodies.</a:t>
            </a:r>
            <a:r>
              <a:rPr lang="ar-IQ" sz="2800" b="1" cap="all" dirty="0">
                <a:ln w="3175" cmpd="sng">
                  <a:noFill/>
                </a:ln>
                <a:solidFill>
                  <a:prstClr val="white"/>
                </a:solidFill>
                <a:latin typeface="Times New Roman" pitchFamily="18" charset="0"/>
                <a:ea typeface="+mj-ea"/>
                <a:cs typeface="Times New Roman" pitchFamily="18" charset="0"/>
              </a:rPr>
              <a:t/>
            </a:r>
            <a:br>
              <a:rPr lang="ar-IQ" sz="2800" b="1" cap="all" dirty="0">
                <a:ln w="3175" cmpd="sng">
                  <a:noFill/>
                </a:ln>
                <a:solidFill>
                  <a:prstClr val="white"/>
                </a:solidFill>
                <a:latin typeface="Times New Roman" pitchFamily="18" charset="0"/>
                <a:ea typeface="+mj-ea"/>
                <a:cs typeface="Times New Roman" pitchFamily="18" charset="0"/>
              </a:rPr>
            </a:br>
            <a:r>
              <a:rPr lang="en-US" sz="2800" b="1" dirty="0">
                <a:ln w="3175" cmpd="sng">
                  <a:noFill/>
                </a:ln>
                <a:solidFill>
                  <a:prstClr val="black"/>
                </a:solidFill>
                <a:latin typeface="Times New Roman" pitchFamily="18" charset="0"/>
                <a:ea typeface="+mj-ea"/>
                <a:cs typeface="Times New Roman" pitchFamily="18" charset="0"/>
              </a:rPr>
              <a:t>Detects thyroid enlargement or shrinkage</a:t>
            </a:r>
            <a:endParaRPr lang="en-US" dirty="0"/>
          </a:p>
        </p:txBody>
      </p:sp>
      <p:sp>
        <p:nvSpPr>
          <p:cNvPr id="11" name="مستطيل 10"/>
          <p:cNvSpPr/>
          <p:nvPr/>
        </p:nvSpPr>
        <p:spPr>
          <a:xfrm>
            <a:off x="272607" y="4958081"/>
            <a:ext cx="10887762" cy="954107"/>
          </a:xfrm>
          <a:prstGeom prst="rect">
            <a:avLst/>
          </a:prstGeom>
        </p:spPr>
        <p:txBody>
          <a:bodyPr wrap="square">
            <a:spAutoFit/>
          </a:bodyPr>
          <a:lstStyle/>
          <a:p>
            <a:r>
              <a:rPr lang="en-US" sz="2800" b="1" dirty="0">
                <a:solidFill>
                  <a:schemeClr val="bg1"/>
                </a:solidFill>
                <a:latin typeface="Times New Roman" pitchFamily="18" charset="0"/>
                <a:cs typeface="Times New Roman" pitchFamily="18" charset="0"/>
              </a:rPr>
              <a:t>Shows a heterogeneous, coarse thyroid texture, typical of autoimmune thyroiditis.</a:t>
            </a:r>
            <a:endParaRPr lang="en-US" sz="2800" dirty="0"/>
          </a:p>
        </p:txBody>
      </p:sp>
    </p:spTree>
    <p:extLst>
      <p:ext uri="{BB962C8B-B14F-4D97-AF65-F5344CB8AC3E}">
        <p14:creationId xmlns:p14="http://schemas.microsoft.com/office/powerpoint/2010/main" val="398471236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مستدير الزوايا 4"/>
          <p:cNvSpPr/>
          <p:nvPr/>
        </p:nvSpPr>
        <p:spPr>
          <a:xfrm>
            <a:off x="316523" y="269630"/>
            <a:ext cx="2743200" cy="49237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n-US" sz="2800" b="1" dirty="0">
                <a:solidFill>
                  <a:srgbClr val="FF0000"/>
                </a:solidFill>
                <a:effectLst>
                  <a:outerShdw blurRad="38100" dist="38100" dir="2700000" algn="tl">
                    <a:srgbClr val="000000">
                      <a:alpha val="43137"/>
                    </a:srgbClr>
                  </a:outerShdw>
                </a:effectLst>
              </a:rPr>
              <a:t>5. </a:t>
            </a:r>
            <a:r>
              <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Treatment</a:t>
            </a:r>
          </a:p>
        </p:txBody>
      </p:sp>
      <p:sp>
        <p:nvSpPr>
          <p:cNvPr id="6" name="مستطيل 5"/>
          <p:cNvSpPr/>
          <p:nvPr/>
        </p:nvSpPr>
        <p:spPr>
          <a:xfrm>
            <a:off x="199292" y="1003481"/>
            <a:ext cx="11207262" cy="5693866"/>
          </a:xfrm>
          <a:prstGeom prst="rect">
            <a:avLst/>
          </a:prstGeom>
        </p:spPr>
        <p:txBody>
          <a:bodyPr wrap="square">
            <a:spAutoFit/>
          </a:bodyPr>
          <a:lstStyle/>
          <a:p>
            <a:r>
              <a:rPr 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There is no cure to stop the autoimmune attack, but treatment focuses on hormone replacement</a:t>
            </a:r>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t>
            </a:r>
          </a:p>
          <a:p>
            <a:r>
              <a:rPr lang="ar-IQ"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r>
            <a:br>
              <a:rPr lang="ar-IQ"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br>
            <a:r>
              <a:rPr lang="ar-IQ"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t>
            </a:r>
            <a:r>
              <a:rPr lang="ar-IQ" sz="2800" b="1" dirty="0">
                <a:solidFill>
                  <a:schemeClr val="bg1"/>
                </a:solidFill>
                <a:latin typeface="Times New Roman" pitchFamily="18" charset="0"/>
                <a:cs typeface="Times New Roman" pitchFamily="18" charset="0"/>
              </a:rPr>
              <a:t>1</a:t>
            </a:r>
            <a:r>
              <a:rPr lang="en-US" sz="2800" b="1" dirty="0">
                <a:solidFill>
                  <a:schemeClr val="bg1"/>
                </a:solidFill>
                <a:latin typeface="Times New Roman" pitchFamily="18" charset="0"/>
                <a:cs typeface="Times New Roman" pitchFamily="18" charset="0"/>
              </a:rPr>
              <a:t>The main therapy is levothyroxine, a synthetic form of T4 hormone.</a:t>
            </a:r>
            <a:r>
              <a:rPr lang="ar-IQ" sz="2800" b="1" dirty="0">
                <a:solidFill>
                  <a:schemeClr val="bg1"/>
                </a:solidFill>
                <a:latin typeface="Times New Roman" pitchFamily="18" charset="0"/>
                <a:cs typeface="Times New Roman" pitchFamily="18" charset="0"/>
              </a:rPr>
              <a:t/>
            </a:r>
            <a:br>
              <a:rPr lang="ar-IQ" sz="2800" b="1" dirty="0">
                <a:solidFill>
                  <a:schemeClr val="bg1"/>
                </a:solidFill>
                <a:latin typeface="Times New Roman" pitchFamily="18" charset="0"/>
                <a:cs typeface="Times New Roman" pitchFamily="18" charset="0"/>
              </a:rPr>
            </a:br>
            <a:r>
              <a:rPr lang="ar-IQ" sz="2800" b="1" dirty="0">
                <a:solidFill>
                  <a:schemeClr val="bg1"/>
                </a:solidFill>
                <a:latin typeface="Times New Roman" pitchFamily="18" charset="0"/>
                <a:cs typeface="Times New Roman" pitchFamily="18" charset="0"/>
              </a:rPr>
              <a:t>-2</a:t>
            </a:r>
            <a:r>
              <a:rPr lang="en-US" sz="2800" b="1" dirty="0">
                <a:solidFill>
                  <a:schemeClr val="bg1"/>
                </a:solidFill>
                <a:latin typeface="Times New Roman" pitchFamily="18" charset="0"/>
                <a:cs typeface="Times New Roman" pitchFamily="18" charset="0"/>
              </a:rPr>
              <a:t>The dosage is individualized based on TSH levels.</a:t>
            </a:r>
            <a:r>
              <a:rPr lang="ar-IQ" sz="2800" b="1" dirty="0">
                <a:solidFill>
                  <a:schemeClr val="bg1"/>
                </a:solidFill>
                <a:latin typeface="Times New Roman" pitchFamily="18" charset="0"/>
                <a:cs typeface="Times New Roman" pitchFamily="18" charset="0"/>
              </a:rPr>
              <a:t/>
            </a:r>
            <a:br>
              <a:rPr lang="ar-IQ" sz="2800" b="1" dirty="0">
                <a:solidFill>
                  <a:schemeClr val="bg1"/>
                </a:solidFill>
                <a:latin typeface="Times New Roman" pitchFamily="18" charset="0"/>
                <a:cs typeface="Times New Roman" pitchFamily="18" charset="0"/>
              </a:rPr>
            </a:br>
            <a:r>
              <a:rPr lang="ar-IQ" sz="2800" b="1" dirty="0">
                <a:solidFill>
                  <a:schemeClr val="bg1"/>
                </a:solidFill>
                <a:latin typeface="Times New Roman" pitchFamily="18" charset="0"/>
                <a:cs typeface="Times New Roman" pitchFamily="18" charset="0"/>
              </a:rPr>
              <a:t>-3</a:t>
            </a:r>
            <a:r>
              <a:rPr lang="en-US" sz="2800" b="1" dirty="0">
                <a:solidFill>
                  <a:schemeClr val="bg1"/>
                </a:solidFill>
                <a:latin typeface="Times New Roman" pitchFamily="18" charset="0"/>
                <a:cs typeface="Times New Roman" pitchFamily="18" charset="0"/>
              </a:rPr>
              <a:t>Patients are monitored every 6–12 weeks initially until stable levels are achieved.</a:t>
            </a:r>
            <a:r>
              <a:rPr lang="ar-IQ" sz="2800" b="1" dirty="0">
                <a:latin typeface="Times New Roman" pitchFamily="18" charset="0"/>
                <a:cs typeface="Times New Roman" pitchFamily="18" charset="0"/>
              </a:rPr>
              <a:t/>
            </a:r>
            <a:br>
              <a:rPr lang="ar-IQ" sz="2800" b="1" dirty="0">
                <a:latin typeface="Times New Roman" pitchFamily="18" charset="0"/>
                <a:cs typeface="Times New Roman" pitchFamily="18" charset="0"/>
              </a:rPr>
            </a:br>
            <a:r>
              <a:rPr lang="ar-IQ" sz="2800" b="1" dirty="0">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ar-IQ" sz="2800" b="1" dirty="0">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800" b="1" dirty="0">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ar-IQ" sz="2800" b="1" dirty="0">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ar-IQ" sz="2800" b="1" dirty="0">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800" b="1" dirty="0" smtClean="0">
                <a:solidFill>
                  <a:schemeClr val="bg1"/>
                </a:solidFill>
                <a:latin typeface="Times New Roman" pitchFamily="18" charset="0"/>
                <a:cs typeface="Times New Roman" pitchFamily="18" charset="0"/>
              </a:rPr>
              <a:t>1-Take </a:t>
            </a:r>
            <a:r>
              <a:rPr lang="en-US" sz="2800" b="1" dirty="0">
                <a:solidFill>
                  <a:schemeClr val="bg1"/>
                </a:solidFill>
                <a:latin typeface="Times New Roman" pitchFamily="18" charset="0"/>
                <a:cs typeface="Times New Roman" pitchFamily="18" charset="0"/>
              </a:rPr>
              <a:t>the pill in the morning on an empty stomach, 30 minutes before eating</a:t>
            </a:r>
            <a:r>
              <a:rPr lang="ar-IQ" sz="2800" b="1" dirty="0">
                <a:solidFill>
                  <a:schemeClr val="bg1"/>
                </a:solidFill>
                <a:latin typeface="Times New Roman" pitchFamily="18" charset="0"/>
                <a:cs typeface="Times New Roman" pitchFamily="18" charset="0"/>
              </a:rPr>
              <a:t/>
            </a:r>
            <a:br>
              <a:rPr lang="ar-IQ" sz="2800" b="1" dirty="0">
                <a:solidFill>
                  <a:schemeClr val="bg1"/>
                </a:solidFill>
                <a:latin typeface="Times New Roman" pitchFamily="18" charset="0"/>
                <a:cs typeface="Times New Roman" pitchFamily="18" charset="0"/>
              </a:rPr>
            </a:br>
            <a:r>
              <a:rPr lang="ar-IQ" sz="2800" b="1" dirty="0">
                <a:solidFill>
                  <a:schemeClr val="bg1"/>
                </a:solidFill>
                <a:latin typeface="Times New Roman" pitchFamily="18" charset="0"/>
                <a:cs typeface="Times New Roman" pitchFamily="18" charset="0"/>
              </a:rPr>
              <a:t>-2</a:t>
            </a:r>
            <a:r>
              <a:rPr lang="en-US" sz="2800" b="1" dirty="0">
                <a:solidFill>
                  <a:schemeClr val="bg1"/>
                </a:solidFill>
                <a:latin typeface="Times New Roman" pitchFamily="18" charset="0"/>
                <a:cs typeface="Times New Roman" pitchFamily="18" charset="0"/>
              </a:rPr>
              <a:t>Avoid taking it with iron or calcium supplements at the same time, as they reduce absorption.</a:t>
            </a:r>
            <a:endParaRPr lang="en-US" sz="2800" dirty="0"/>
          </a:p>
        </p:txBody>
      </p:sp>
      <p:sp>
        <p:nvSpPr>
          <p:cNvPr id="7" name="مستطيل مستدير الزوايا 6"/>
          <p:cNvSpPr/>
          <p:nvPr/>
        </p:nvSpPr>
        <p:spPr>
          <a:xfrm>
            <a:off x="199292" y="4091926"/>
            <a:ext cx="4513385" cy="548607"/>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n-US" sz="28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Important medication </a:t>
            </a:r>
            <a:r>
              <a:rPr lang="en-US" sz="2800" b="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tips</a:t>
            </a:r>
            <a:endParaRPr lang="en-US" sz="2800" dirty="0">
              <a:solidFill>
                <a:schemeClr val="bg1"/>
              </a:solidFill>
            </a:endParaRPr>
          </a:p>
        </p:txBody>
      </p:sp>
    </p:spTree>
    <p:extLst>
      <p:ext uri="{BB962C8B-B14F-4D97-AF65-F5344CB8AC3E}">
        <p14:creationId xmlns:p14="http://schemas.microsoft.com/office/powerpoint/2010/main" val="3219417445"/>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8364" y="1586836"/>
            <a:ext cx="10377488" cy="4305299"/>
          </a:xfrm>
        </p:spPr>
        <p:txBody>
          <a:bodyPr>
            <a:normAutofit fontScale="90000"/>
          </a:bodyPr>
          <a:lstStyle/>
          <a:p>
            <a:r>
              <a:rPr lang="ar-IQ" sz="1800" b="1" dirty="0" smtClean="0">
                <a:solidFill>
                  <a:schemeClr val="bg1"/>
                </a:solidFill>
                <a:latin typeface="Times New Roman" pitchFamily="18" charset="0"/>
                <a:cs typeface="Times New Roman" pitchFamily="18" charset="0"/>
              </a:rPr>
              <a:t>-</a:t>
            </a:r>
            <a:r>
              <a:rPr lang="ar-IQ" sz="3100" b="1" cap="none" dirty="0" smtClean="0">
                <a:solidFill>
                  <a:schemeClr val="bg1"/>
                </a:solidFill>
                <a:latin typeface="Times New Roman" pitchFamily="18" charset="0"/>
                <a:cs typeface="Times New Roman" pitchFamily="18" charset="0"/>
              </a:rPr>
              <a:t>1</a:t>
            </a:r>
            <a:r>
              <a:rPr lang="en-US" sz="3100" b="1" cap="none" dirty="0" smtClean="0">
                <a:solidFill>
                  <a:schemeClr val="bg1"/>
                </a:solidFill>
                <a:latin typeface="Times New Roman" pitchFamily="18" charset="0"/>
                <a:cs typeface="Times New Roman" pitchFamily="18" charset="0"/>
              </a:rPr>
              <a:t>Severe hypothyroidism (myxedema), which can be life-threatening.</a:t>
            </a:r>
            <a:r>
              <a:rPr lang="ar-IQ" sz="3100" b="1" cap="none" dirty="0" smtClean="0">
                <a:solidFill>
                  <a:schemeClr val="bg1"/>
                </a:solidFill>
                <a:latin typeface="Times New Roman" pitchFamily="18" charset="0"/>
                <a:cs typeface="Times New Roman" pitchFamily="18" charset="0"/>
              </a:rPr>
              <a:t/>
            </a:r>
            <a:br>
              <a:rPr lang="ar-IQ" sz="3100" b="1" cap="none" dirty="0" smtClean="0">
                <a:solidFill>
                  <a:schemeClr val="bg1"/>
                </a:solidFill>
                <a:latin typeface="Times New Roman" pitchFamily="18" charset="0"/>
                <a:cs typeface="Times New Roman" pitchFamily="18" charset="0"/>
              </a:rPr>
            </a:br>
            <a:r>
              <a:rPr lang="ar-IQ" sz="3100" b="1" cap="none" dirty="0" smtClean="0">
                <a:solidFill>
                  <a:schemeClr val="bg1"/>
                </a:solidFill>
                <a:latin typeface="Times New Roman" pitchFamily="18" charset="0"/>
                <a:cs typeface="Times New Roman" pitchFamily="18" charset="0"/>
              </a:rPr>
              <a:t>-2</a:t>
            </a:r>
            <a:r>
              <a:rPr lang="en-US" sz="3100" b="1" cap="none" dirty="0" smtClean="0">
                <a:solidFill>
                  <a:schemeClr val="bg1"/>
                </a:solidFill>
                <a:latin typeface="Times New Roman" pitchFamily="18" charset="0"/>
                <a:cs typeface="Times New Roman" pitchFamily="18" charset="0"/>
              </a:rPr>
              <a:t>Goiter formation due to chronic TSH stimulation.</a:t>
            </a:r>
            <a:r>
              <a:rPr lang="ar-IQ" sz="3100" b="1" cap="none" dirty="0" smtClean="0">
                <a:solidFill>
                  <a:schemeClr val="bg1"/>
                </a:solidFill>
                <a:latin typeface="Times New Roman" pitchFamily="18" charset="0"/>
                <a:cs typeface="Times New Roman" pitchFamily="18" charset="0"/>
              </a:rPr>
              <a:t/>
            </a:r>
            <a:br>
              <a:rPr lang="ar-IQ" sz="3100" b="1" cap="none" dirty="0" smtClean="0">
                <a:solidFill>
                  <a:schemeClr val="bg1"/>
                </a:solidFill>
                <a:latin typeface="Times New Roman" pitchFamily="18" charset="0"/>
                <a:cs typeface="Times New Roman" pitchFamily="18" charset="0"/>
              </a:rPr>
            </a:br>
            <a:r>
              <a:rPr lang="ar-IQ" sz="3100" b="1" cap="none" dirty="0" smtClean="0">
                <a:solidFill>
                  <a:schemeClr val="bg1"/>
                </a:solidFill>
                <a:latin typeface="Times New Roman" pitchFamily="18" charset="0"/>
                <a:cs typeface="Times New Roman" pitchFamily="18" charset="0"/>
              </a:rPr>
              <a:t>-3</a:t>
            </a:r>
            <a:r>
              <a:rPr lang="en-US" sz="3100" b="1" cap="none" dirty="0" smtClean="0">
                <a:solidFill>
                  <a:schemeClr val="bg1"/>
                </a:solidFill>
                <a:latin typeface="Times New Roman" pitchFamily="18" charset="0"/>
                <a:cs typeface="Times New Roman" pitchFamily="18" charset="0"/>
              </a:rPr>
              <a:t>High cholesterol and heart disease.</a:t>
            </a:r>
            <a:r>
              <a:rPr lang="ar-IQ" sz="3100" b="1" cap="none" dirty="0" smtClean="0">
                <a:solidFill>
                  <a:schemeClr val="bg1"/>
                </a:solidFill>
                <a:latin typeface="Times New Roman" pitchFamily="18" charset="0"/>
                <a:cs typeface="Times New Roman" pitchFamily="18" charset="0"/>
              </a:rPr>
              <a:t/>
            </a:r>
            <a:br>
              <a:rPr lang="ar-IQ" sz="3100" b="1" cap="none" dirty="0" smtClean="0">
                <a:solidFill>
                  <a:schemeClr val="bg1"/>
                </a:solidFill>
                <a:latin typeface="Times New Roman" pitchFamily="18" charset="0"/>
                <a:cs typeface="Times New Roman" pitchFamily="18" charset="0"/>
              </a:rPr>
            </a:br>
            <a:r>
              <a:rPr lang="ar-IQ" sz="3100" b="1" cap="none" dirty="0" smtClean="0">
                <a:solidFill>
                  <a:schemeClr val="bg1"/>
                </a:solidFill>
                <a:latin typeface="Times New Roman" pitchFamily="18" charset="0"/>
                <a:cs typeface="Times New Roman" pitchFamily="18" charset="0"/>
              </a:rPr>
              <a:t>-4</a:t>
            </a:r>
            <a:r>
              <a:rPr lang="en-US" sz="3100" b="1" cap="none" dirty="0" smtClean="0">
                <a:solidFill>
                  <a:schemeClr val="bg1"/>
                </a:solidFill>
                <a:latin typeface="Times New Roman" pitchFamily="18" charset="0"/>
                <a:cs typeface="Times New Roman" pitchFamily="18" charset="0"/>
              </a:rPr>
              <a:t>Infertility or recurrent pregnancy loss.</a:t>
            </a:r>
            <a:r>
              <a:rPr lang="ar-IQ" sz="2000" b="1" dirty="0" smtClean="0">
                <a:latin typeface="Adobe Devanagari" panose="02040503050201020203" pitchFamily="18" charset="0"/>
              </a:rPr>
              <a:t/>
            </a:r>
            <a:br>
              <a:rPr lang="ar-IQ" sz="2000" b="1" dirty="0" smtClean="0">
                <a:latin typeface="Adobe Devanagari" panose="02040503050201020203" pitchFamily="18" charset="0"/>
              </a:rPr>
            </a:br>
            <a:r>
              <a:rPr lang="ar-IQ" sz="2000" b="1" dirty="0">
                <a:latin typeface="Adobe Devanagari" panose="02040503050201020203" pitchFamily="18" charset="0"/>
              </a:rPr>
              <a:t/>
            </a:r>
            <a:br>
              <a:rPr lang="ar-IQ" sz="2000" b="1" dirty="0">
                <a:latin typeface="Adobe Devanagari" panose="02040503050201020203" pitchFamily="18" charset="0"/>
              </a:rPr>
            </a:br>
            <a:r>
              <a:rPr lang="en-US" sz="2700" b="1" dirty="0">
                <a:solidFill>
                  <a:srgbClr val="FFC000"/>
                </a:solidFill>
                <a:effectLst>
                  <a:outerShdw blurRad="38100" dist="38100" dir="2700000" algn="tl">
                    <a:srgbClr val="000000">
                      <a:alpha val="43137"/>
                    </a:srgbClr>
                  </a:outerShdw>
                </a:effectLst>
                <a:latin typeface="+mn-lt"/>
              </a:rPr>
              <a:t> </a:t>
            </a:r>
            <a:r>
              <a:rPr lang="en-US" sz="2700" b="1" dirty="0" smtClean="0">
                <a:solidFill>
                  <a:srgbClr val="FFC000"/>
                </a:solidFill>
                <a:effectLst>
                  <a:outerShdw blurRad="38100" dist="38100" dir="2700000" algn="tl">
                    <a:srgbClr val="000000">
                      <a:alpha val="43137"/>
                    </a:srgbClr>
                  </a:outerShdw>
                </a:effectLst>
                <a:latin typeface="+mn-lt"/>
              </a:rPr>
              <a:t/>
            </a:r>
            <a:br>
              <a:rPr lang="en-US" sz="2700" b="1" dirty="0" smtClean="0">
                <a:solidFill>
                  <a:srgbClr val="FFC000"/>
                </a:solidFill>
                <a:effectLst>
                  <a:outerShdw blurRad="38100" dist="38100" dir="2700000" algn="tl">
                    <a:srgbClr val="000000">
                      <a:alpha val="43137"/>
                    </a:srgbClr>
                  </a:outerShdw>
                </a:effectLst>
                <a:latin typeface="+mn-lt"/>
              </a:rPr>
            </a:br>
            <a:r>
              <a:rPr lang="en-US" sz="2700" b="1" dirty="0">
                <a:solidFill>
                  <a:srgbClr val="FFC000"/>
                </a:solidFill>
                <a:effectLst>
                  <a:outerShdw blurRad="38100" dist="38100" dir="2700000" algn="tl">
                    <a:srgbClr val="000000">
                      <a:alpha val="43137"/>
                    </a:srgbClr>
                  </a:outerShdw>
                </a:effectLst>
                <a:latin typeface="+mn-lt"/>
              </a:rPr>
              <a:t/>
            </a:r>
            <a:br>
              <a:rPr lang="en-US" sz="2700" b="1" dirty="0">
                <a:solidFill>
                  <a:srgbClr val="FFC000"/>
                </a:solidFill>
                <a:effectLst>
                  <a:outerShdw blurRad="38100" dist="38100" dir="2700000" algn="tl">
                    <a:srgbClr val="000000">
                      <a:alpha val="43137"/>
                    </a:srgbClr>
                  </a:outerShdw>
                </a:effectLst>
                <a:latin typeface="+mn-lt"/>
              </a:rPr>
            </a:br>
            <a:r>
              <a:rPr lang="en-US" sz="3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1-</a:t>
            </a:r>
            <a:r>
              <a:rPr lang="en-US" sz="3100" b="1" cap="none" dirty="0" smtClean="0">
                <a:solidFill>
                  <a:schemeClr val="bg1"/>
                </a:solidFill>
                <a:latin typeface="Times New Roman" pitchFamily="18" charset="0"/>
                <a:cs typeface="Times New Roman" pitchFamily="18" charset="0"/>
              </a:rPr>
              <a:t>Type </a:t>
            </a:r>
            <a:r>
              <a:rPr lang="en-US" sz="3100" b="1" cap="none" dirty="0">
                <a:solidFill>
                  <a:schemeClr val="bg1"/>
                </a:solidFill>
                <a:latin typeface="Times New Roman" pitchFamily="18" charset="0"/>
                <a:cs typeface="Times New Roman" pitchFamily="18" charset="0"/>
              </a:rPr>
              <a:t>1 diabetes.</a:t>
            </a:r>
            <a:r>
              <a:rPr lang="ar-IQ" sz="3100" b="1" cap="none" dirty="0">
                <a:solidFill>
                  <a:schemeClr val="bg1"/>
                </a:solidFill>
                <a:latin typeface="Times New Roman" pitchFamily="18" charset="0"/>
                <a:cs typeface="Times New Roman" pitchFamily="18" charset="0"/>
              </a:rPr>
              <a:t/>
            </a:r>
            <a:br>
              <a:rPr lang="ar-IQ" sz="3100" b="1" cap="none" dirty="0">
                <a:solidFill>
                  <a:schemeClr val="bg1"/>
                </a:solidFill>
                <a:latin typeface="Times New Roman" pitchFamily="18" charset="0"/>
                <a:cs typeface="Times New Roman" pitchFamily="18" charset="0"/>
              </a:rPr>
            </a:br>
            <a:r>
              <a:rPr lang="ar-IQ" sz="3100" b="1" cap="none" dirty="0">
                <a:solidFill>
                  <a:schemeClr val="bg1"/>
                </a:solidFill>
                <a:latin typeface="Times New Roman" pitchFamily="18" charset="0"/>
                <a:cs typeface="Times New Roman" pitchFamily="18" charset="0"/>
              </a:rPr>
              <a:t>-2</a:t>
            </a:r>
            <a:r>
              <a:rPr lang="en-US" sz="3100" b="1" cap="none" dirty="0" err="1">
                <a:solidFill>
                  <a:schemeClr val="bg1"/>
                </a:solidFill>
                <a:latin typeface="Times New Roman" pitchFamily="18" charset="0"/>
                <a:cs typeface="Times New Roman" pitchFamily="18" charset="0"/>
              </a:rPr>
              <a:t>Vitiligo</a:t>
            </a:r>
            <a:r>
              <a:rPr lang="en-US" sz="3100" b="1" cap="none" dirty="0">
                <a:solidFill>
                  <a:schemeClr val="bg1"/>
                </a:solidFill>
                <a:latin typeface="Times New Roman" pitchFamily="18" charset="0"/>
                <a:cs typeface="Times New Roman" pitchFamily="18" charset="0"/>
              </a:rPr>
              <a:t>.</a:t>
            </a:r>
            <a:r>
              <a:rPr lang="ar-IQ" sz="3100" b="1" cap="none" dirty="0">
                <a:solidFill>
                  <a:schemeClr val="bg1"/>
                </a:solidFill>
                <a:latin typeface="Times New Roman" pitchFamily="18" charset="0"/>
                <a:cs typeface="Times New Roman" pitchFamily="18" charset="0"/>
              </a:rPr>
              <a:t/>
            </a:r>
            <a:br>
              <a:rPr lang="ar-IQ" sz="3100" b="1" cap="none" dirty="0">
                <a:solidFill>
                  <a:schemeClr val="bg1"/>
                </a:solidFill>
                <a:latin typeface="Times New Roman" pitchFamily="18" charset="0"/>
                <a:cs typeface="Times New Roman" pitchFamily="18" charset="0"/>
              </a:rPr>
            </a:br>
            <a:r>
              <a:rPr lang="ar-IQ" sz="3100" b="1" cap="none" dirty="0">
                <a:solidFill>
                  <a:schemeClr val="bg1"/>
                </a:solidFill>
                <a:latin typeface="Times New Roman" pitchFamily="18" charset="0"/>
                <a:cs typeface="Times New Roman" pitchFamily="18" charset="0"/>
              </a:rPr>
              <a:t>-3</a:t>
            </a:r>
            <a:r>
              <a:rPr lang="en-US" sz="3100" b="1" cap="none" dirty="0">
                <a:solidFill>
                  <a:schemeClr val="bg1"/>
                </a:solidFill>
                <a:latin typeface="Times New Roman" pitchFamily="18" charset="0"/>
                <a:cs typeface="Times New Roman" pitchFamily="18" charset="0"/>
              </a:rPr>
              <a:t>Pernicious anemia.</a:t>
            </a:r>
            <a:r>
              <a:rPr lang="ar-IQ" sz="3100" b="1" cap="none" dirty="0">
                <a:solidFill>
                  <a:schemeClr val="bg1"/>
                </a:solidFill>
                <a:latin typeface="Times New Roman" pitchFamily="18" charset="0"/>
                <a:cs typeface="Times New Roman" pitchFamily="18" charset="0"/>
              </a:rPr>
              <a:t/>
            </a:r>
            <a:br>
              <a:rPr lang="ar-IQ" sz="3100" b="1" cap="none" dirty="0">
                <a:solidFill>
                  <a:schemeClr val="bg1"/>
                </a:solidFill>
                <a:latin typeface="Times New Roman" pitchFamily="18" charset="0"/>
                <a:cs typeface="Times New Roman" pitchFamily="18" charset="0"/>
              </a:rPr>
            </a:br>
            <a:r>
              <a:rPr lang="ar-IQ" sz="3100" b="1" cap="none" dirty="0">
                <a:solidFill>
                  <a:schemeClr val="bg1"/>
                </a:solidFill>
                <a:latin typeface="Times New Roman" pitchFamily="18" charset="0"/>
                <a:cs typeface="Times New Roman" pitchFamily="18" charset="0"/>
              </a:rPr>
              <a:t>-4</a:t>
            </a:r>
            <a:r>
              <a:rPr lang="en-US" sz="3100" b="1" cap="none" dirty="0">
                <a:solidFill>
                  <a:schemeClr val="bg1"/>
                </a:solidFill>
                <a:latin typeface="Times New Roman" pitchFamily="18" charset="0"/>
                <a:cs typeface="Times New Roman" pitchFamily="18" charset="0"/>
              </a:rPr>
              <a:t>Systemic lupus </a:t>
            </a:r>
            <a:r>
              <a:rPr lang="en-US" sz="3100" b="1" cap="none" dirty="0" err="1">
                <a:solidFill>
                  <a:schemeClr val="bg1"/>
                </a:solidFill>
                <a:latin typeface="Times New Roman" pitchFamily="18" charset="0"/>
                <a:cs typeface="Times New Roman" pitchFamily="18" charset="0"/>
              </a:rPr>
              <a:t>erythematosus</a:t>
            </a:r>
            <a:r>
              <a:rPr lang="en-US" sz="3100" b="1" cap="none" dirty="0">
                <a:solidFill>
                  <a:schemeClr val="bg1"/>
                </a:solidFill>
                <a:latin typeface="Times New Roman" pitchFamily="18" charset="0"/>
                <a:cs typeface="Times New Roman" pitchFamily="18" charset="0"/>
              </a:rPr>
              <a:t> (SLE).</a:t>
            </a:r>
            <a:r>
              <a:rPr lang="ar-IQ" sz="2800" b="1" dirty="0">
                <a:solidFill>
                  <a:srgbClr val="FFC000"/>
                </a:solidFill>
                <a:effectLst>
                  <a:outerShdw blurRad="38100" dist="38100" dir="2700000" algn="tl">
                    <a:srgbClr val="000000">
                      <a:alpha val="43137"/>
                    </a:srgbClr>
                  </a:outerShdw>
                </a:effectLst>
              </a:rPr>
              <a:t/>
            </a:r>
            <a:br>
              <a:rPr lang="ar-IQ" sz="2800" b="1" dirty="0">
                <a:solidFill>
                  <a:srgbClr val="FFC000"/>
                </a:solidFill>
                <a:effectLst>
                  <a:outerShdw blurRad="38100" dist="38100" dir="2700000" algn="tl">
                    <a:srgbClr val="000000">
                      <a:alpha val="43137"/>
                    </a:srgbClr>
                  </a:outerShdw>
                </a:effectLst>
              </a:rPr>
            </a:br>
            <a:r>
              <a:rPr lang="ar-IQ" sz="2800" b="1" dirty="0">
                <a:solidFill>
                  <a:srgbClr val="FFC000"/>
                </a:solidFill>
                <a:effectLst>
                  <a:outerShdw blurRad="38100" dist="38100" dir="2700000" algn="tl">
                    <a:srgbClr val="000000">
                      <a:alpha val="43137"/>
                    </a:srgbClr>
                  </a:outerShdw>
                </a:effectLst>
              </a:rPr>
              <a:t/>
            </a:r>
            <a:br>
              <a:rPr lang="ar-IQ" sz="2800" b="1" dirty="0">
                <a:solidFill>
                  <a:srgbClr val="FFC000"/>
                </a:solidFill>
                <a:effectLst>
                  <a:outerShdw blurRad="38100" dist="38100" dir="2700000" algn="tl">
                    <a:srgbClr val="000000">
                      <a:alpha val="43137"/>
                    </a:srgbClr>
                  </a:outerShdw>
                </a:effectLst>
              </a:rPr>
            </a:br>
            <a:endParaRPr lang="en-US" sz="2800" b="1" dirty="0">
              <a:solidFill>
                <a:srgbClr val="FFC000"/>
              </a:solidFill>
              <a:effectLst>
                <a:outerShdw blurRad="38100" dist="38100" dir="2700000" algn="tl">
                  <a:srgbClr val="000000">
                    <a:alpha val="43137"/>
                  </a:srgbClr>
                </a:outerShdw>
              </a:effectLst>
              <a:latin typeface="+mn-lt"/>
              <a:cs typeface="Adobe Devanagari" panose="02040503050201020203" pitchFamily="18" charset="0"/>
            </a:endParaRPr>
          </a:p>
        </p:txBody>
      </p:sp>
      <p:sp>
        <p:nvSpPr>
          <p:cNvPr id="5" name="مستطيل مستدير الزوايا 4"/>
          <p:cNvSpPr/>
          <p:nvPr/>
        </p:nvSpPr>
        <p:spPr>
          <a:xfrm>
            <a:off x="313898" y="259306"/>
            <a:ext cx="7451677" cy="627797"/>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n-US" sz="2800" b="1" dirty="0">
                <a:solidFill>
                  <a:srgbClr val="FF0000"/>
                </a:solidFill>
                <a:effectLst>
                  <a:outerShdw blurRad="38100" dist="38100" dir="2700000" algn="tl">
                    <a:srgbClr val="000000">
                      <a:alpha val="43137"/>
                    </a:srgbClr>
                  </a:outerShdw>
                </a:effectLst>
              </a:rPr>
              <a:t>6. </a:t>
            </a:r>
            <a:r>
              <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Possible Complications (If Untreated)</a:t>
            </a:r>
          </a:p>
        </p:txBody>
      </p:sp>
      <p:sp>
        <p:nvSpPr>
          <p:cNvPr id="8" name="مستطيل مستدير الزوايا 7"/>
          <p:cNvSpPr/>
          <p:nvPr/>
        </p:nvSpPr>
        <p:spPr>
          <a:xfrm>
            <a:off x="313898" y="3173104"/>
            <a:ext cx="4790364" cy="586854"/>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7. </a:t>
            </a:r>
            <a:r>
              <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Autoimmune association</a:t>
            </a:r>
            <a:endParaRPr lang="en-US" sz="28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070854796"/>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شريحة">
  <a:themeElements>
    <a:clrScheme name="أزرق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شريحة">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شريحة">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Flow</Template>
  <TotalTime>236</TotalTime>
  <Words>246</Words>
  <Application>Microsoft Office PowerPoint</Application>
  <PresentationFormat>ملء الشاشة</PresentationFormat>
  <Paragraphs>32</Paragraphs>
  <Slides>11</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11</vt:i4>
      </vt:variant>
    </vt:vector>
  </HeadingPairs>
  <TitlesOfParts>
    <vt:vector size="18" baseType="lpstr">
      <vt:lpstr>Adobe Devanagari</vt:lpstr>
      <vt:lpstr>Century Gothic</vt:lpstr>
      <vt:lpstr>Tahoma</vt:lpstr>
      <vt:lpstr>Times New Roman</vt:lpstr>
      <vt:lpstr>Wingdings</vt:lpstr>
      <vt:lpstr>Wingdings 3</vt:lpstr>
      <vt:lpstr>شريحة</vt:lpstr>
      <vt:lpstr>Hashimoto's disease </vt:lpstr>
      <vt:lpstr>Hashimoto’s disease, also known as chronic autoimmune thyroiditishashimoto’s disease (chronic autoimmune thyroiditis), is an autoimmune disorder in which the immune system mistakenly attacks the thyroid gland, leading to chronic inflammation, gradual destruction of thyroid tissue, and eventually hypothyroidism (underactive thyroid).</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-1Severe hypothyroidism (myxedema), which can be life-threatening. -2Goiter formation due to chronic TSH stimulation. -3High cholesterol and heart disease. -4Infertility or recurrent pregnancy loss.     1-Type 1 diabetes. -2Vitiligo. -3Pernicious anemia. -4Systemic lupus erythematosus (SLE).  </vt:lpstr>
      <vt:lpstr>-1Treatment is usually lifelong. -2Regular follow-up every 6 months to check tsh and t4 levels. -3Maintain a balanced diet and avoid excessive iodine intake (e.g., Seaweed supplements). -4Moderate physical activity helps improve energy and mood</vt:lpstr>
      <vt:lpstr>عرض تقديمي في PowerPoint</vt:lpstr>
    </vt:vector>
  </TitlesOfParts>
  <Company>SACC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Hashimoto's disease</dc:title>
  <dc:creator>hussam</dc:creator>
  <cp:lastModifiedBy>hussam</cp:lastModifiedBy>
  <cp:revision>28</cp:revision>
  <dcterms:created xsi:type="dcterms:W3CDTF">2025-10-16T05:24:43Z</dcterms:created>
  <dcterms:modified xsi:type="dcterms:W3CDTF">2025-10-21T07:26:56Z</dcterms:modified>
</cp:coreProperties>
</file>