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7" d="100"/>
          <a:sy n="77" d="100"/>
        </p:scale>
        <p:origin x="1546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9144677" cy="6858000"/>
            <a:chOff x="0" y="0"/>
            <a:chExt cx="9144677" cy="6858000"/>
          </a:xfrm>
        </p:grpSpPr>
        <p:pic>
          <p:nvPicPr>
            <p:cNvPr id="8" name="Picture 7" descr="SD-PanelTitle-R1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11" name="Rectangle 10"/>
            <p:cNvSpPr/>
            <p:nvPr/>
          </p:nvSpPr>
          <p:spPr>
            <a:xfrm>
              <a:off x="1515532" y="1520422"/>
              <a:ext cx="6112935" cy="3818468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2" name="Picture 11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0" y="3128434"/>
              <a:ext cx="1664208" cy="612648"/>
            </a:xfrm>
            <a:prstGeom prst="rect">
              <a:avLst/>
            </a:prstGeom>
          </p:spPr>
        </p:pic>
        <p:pic>
          <p:nvPicPr>
            <p:cNvPr id="13" name="Picture 12" descr="HDRibbonTitle-UniformTrim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-2" r="47959"/>
            <a:stretch/>
          </p:blipFill>
          <p:spPr>
            <a:xfrm>
              <a:off x="7480469" y="3128434"/>
              <a:ext cx="1664208" cy="612648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21934" y="1811863"/>
            <a:ext cx="5308866" cy="1515533"/>
          </a:xfrm>
        </p:spPr>
        <p:txBody>
          <a:bodyPr anchor="b">
            <a:noAutofit/>
          </a:bodyPr>
          <a:lstStyle>
            <a:lvl1pPr algn="ctr">
              <a:defRPr sz="4800">
                <a:effectLst/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21934" y="3598327"/>
            <a:ext cx="5308866" cy="1377651"/>
          </a:xfrm>
        </p:spPr>
        <p:txBody>
          <a:bodyPr anchor="t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65417" y="5054602"/>
            <a:ext cx="673276" cy="279400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21934" y="5054602"/>
            <a:ext cx="4064860" cy="27940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17317" y="5054602"/>
            <a:ext cx="413483" cy="279400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019825" y="3471329"/>
            <a:ext cx="511308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22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رة بانورامي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4815415"/>
            <a:ext cx="6798734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26260" y="1032933"/>
            <a:ext cx="7091482" cy="3361269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6" y="5382153"/>
            <a:ext cx="6798734" cy="49371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776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لعنوان والتسمية ال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06873"/>
            <a:ext cx="6798734" cy="309786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275666"/>
            <a:ext cx="6798736" cy="1600202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5" y="4140199"/>
            <a:ext cx="6606425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99415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اقتباس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4333" y="982132"/>
            <a:ext cx="6400250" cy="2370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00200" y="3352799"/>
            <a:ext cx="5892798" cy="651933"/>
          </a:xfrm>
        </p:spPr>
        <p:txBody>
          <a:bodyPr anchor="ctr">
            <a:normAutofit/>
          </a:bodyPr>
          <a:lstStyle>
            <a:lvl1pPr marL="0" indent="0" algn="r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3" y="4343400"/>
            <a:ext cx="6798738" cy="1532467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849969" y="905362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3503" y="2827870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1278466" y="4140199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25798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9" y="3308581"/>
            <a:ext cx="6798728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4777381"/>
            <a:ext cx="679873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041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بطاقة اسم ذات اقتبا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416" y="982132"/>
            <a:ext cx="6325168" cy="2243668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8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639312"/>
            <a:ext cx="6798730" cy="886968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4529667"/>
            <a:ext cx="6798736" cy="13462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78060" y="89689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49796" y="260772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278466" y="342900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14720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صواب أو خطأ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82131"/>
            <a:ext cx="6798734" cy="2294467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3200" b="0" dirty="0"/>
            </a:lvl1pPr>
          </a:lstStyle>
          <a:p>
            <a:pPr marL="0" lvl="0"/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/>
          </p:nvPr>
        </p:nvSpPr>
        <p:spPr>
          <a:xfrm>
            <a:off x="1176868" y="3566160"/>
            <a:ext cx="6798730" cy="905256"/>
          </a:xfrm>
        </p:spPr>
        <p:txBody>
          <a:bodyPr anchor="b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6" y="4470400"/>
            <a:ext cx="6798734" cy="1405467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278469" y="3429000"/>
            <a:ext cx="6606421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2371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5" y="2490135"/>
            <a:ext cx="6798736" cy="3385733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60642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639764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56667" y="906873"/>
            <a:ext cx="1618930" cy="4968995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76867" y="906873"/>
            <a:ext cx="4915509" cy="4968993"/>
          </a:xfrm>
        </p:spPr>
        <p:txBody>
          <a:bodyPr vert="eaVert" anchor="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6245512" y="906873"/>
            <a:ext cx="0" cy="4968993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2156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658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8465" y="1641413"/>
            <a:ext cx="6595534" cy="1822514"/>
          </a:xfrm>
        </p:spPr>
        <p:txBody>
          <a:bodyPr anchor="b">
            <a:normAutofit/>
          </a:bodyPr>
          <a:lstStyle>
            <a:lvl1pPr algn="ctr">
              <a:defRPr sz="4000" b="0" cap="none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8465" y="3734859"/>
            <a:ext cx="6595534" cy="1090015"/>
          </a:xfrm>
        </p:spPr>
        <p:txBody>
          <a:bodyPr anchor="t"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278466" y="3599392"/>
            <a:ext cx="6595533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94020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1278465" y="235626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76866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152" y="2487168"/>
            <a:ext cx="3337560" cy="3447288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457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8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76868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1832" y="2658533"/>
            <a:ext cx="3337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1832" y="3243263"/>
            <a:ext cx="3337560" cy="2706624"/>
          </a:xfrm>
        </p:spPr>
        <p:txBody>
          <a:bodyPr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41" name="Straight Connector 40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7650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915337"/>
            <a:ext cx="6798735" cy="1303867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1278466" y="2354670"/>
            <a:ext cx="659553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5415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43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388534"/>
            <a:ext cx="2536798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0062" y="982132"/>
            <a:ext cx="3855539" cy="4893735"/>
          </a:xfrm>
        </p:spPr>
        <p:txBody>
          <a:bodyPr anchor="ctr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031065"/>
            <a:ext cx="2536798" cy="2438404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1278466" y="2912533"/>
            <a:ext cx="2333594" cy="0"/>
          </a:xfrm>
          <a:prstGeom prst="line">
            <a:avLst/>
          </a:prstGeom>
          <a:ln w="15875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35109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76865" y="1883832"/>
            <a:ext cx="3632202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069" y="1032933"/>
            <a:ext cx="2929463" cy="4792136"/>
          </a:xfrm>
          <a:prstGeom prst="roundRect">
            <a:avLst>
              <a:gd name="adj" fmla="val 0"/>
            </a:avLst>
          </a:prstGeom>
          <a:ln w="57150" cmpd="thickThin">
            <a:solidFill>
              <a:schemeClr val="tx1">
                <a:lumMod val="50000"/>
                <a:lumOff val="5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76865" y="3255432"/>
            <a:ext cx="3632201" cy="18288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309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9152467" cy="6858000"/>
            <a:chOff x="0" y="0"/>
            <a:chExt cx="9152467" cy="6858000"/>
          </a:xfrm>
        </p:grpSpPr>
        <p:pic>
          <p:nvPicPr>
            <p:cNvPr id="8" name="Picture 7" descr="SD-PanelContent.png"/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/>
          </p:nvSpPr>
          <p:spPr>
            <a:xfrm>
              <a:off x="553888" y="542807"/>
              <a:ext cx="8039776" cy="5756392"/>
            </a:xfrm>
            <a:prstGeom prst="rect">
              <a:avLst/>
            </a:prstGeom>
            <a:noFill/>
            <a:ln w="15875" cap="flat">
              <a:miter lim="800000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pic>
          <p:nvPicPr>
            <p:cNvPr id="10" name="Picture 9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0" y="3128434"/>
              <a:ext cx="685800" cy="606425"/>
            </a:xfrm>
            <a:prstGeom prst="rect">
              <a:avLst/>
            </a:prstGeom>
          </p:spPr>
        </p:pic>
        <p:pic>
          <p:nvPicPr>
            <p:cNvPr id="11" name="Picture 10" descr="HDRibbonContent-UniformTrim.png"/>
            <p:cNvPicPr>
              <a:picLocks noChangeAspect="1"/>
            </p:cNvPicPr>
            <p:nvPr/>
          </p:nvPicPr>
          <p:blipFill rotWithShape="1"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" r="14240"/>
            <a:stretch/>
          </p:blipFill>
          <p:spPr>
            <a:xfrm>
              <a:off x="8466667" y="3128434"/>
              <a:ext cx="685800" cy="606425"/>
            </a:xfrm>
            <a:prstGeom prst="rect">
              <a:avLst/>
            </a:prstGeom>
          </p:spPr>
        </p:pic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76866" y="915337"/>
            <a:ext cx="6798734" cy="13038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76865" y="2490135"/>
            <a:ext cx="6798736" cy="34449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56670" y="5960533"/>
            <a:ext cx="1148283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9/14/2025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76865" y="5960533"/>
            <a:ext cx="5104667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80091" y="5960533"/>
            <a:ext cx="395510" cy="2794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2464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ctr" defTabSz="457200" rtl="1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857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20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8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6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r" defTabSz="457200" rtl="1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115000"/>
        <a:buFont typeface="Arial"/>
        <a:buChar char="•"/>
        <a:defRPr sz="1400" kern="1200" cap="none">
          <a:solidFill>
            <a:schemeClr val="tx1">
              <a:lumMod val="85000"/>
              <a:lumOff val="1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2756" y="2619449"/>
            <a:ext cx="6496481" cy="1400530"/>
          </a:xfrm>
        </p:spPr>
        <p:txBody>
          <a:bodyPr>
            <a:normAutofit fontScale="90000"/>
          </a:bodyPr>
          <a:lstStyle/>
          <a:p>
            <a:pPr algn="ctr"/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أحكام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العدد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والمعدود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وما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ينوب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عن</a:t>
            </a:r>
            <a:r>
              <a:rPr sz="66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 </a:t>
            </a:r>
            <a:r>
              <a:rPr sz="6600" b="1" dirty="0" err="1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العدد</a:t>
            </a:r>
            <a:endParaRPr sz="6600" b="1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000" dirty="0" err="1"/>
              <a:t>العدد</a:t>
            </a:r>
            <a:r>
              <a:rPr sz="4000" dirty="0"/>
              <a:t> </a:t>
            </a:r>
            <a:r>
              <a:rPr sz="4000" dirty="0" err="1"/>
              <a:t>والمعدود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 </a:t>
            </a:r>
            <a:r>
              <a:rPr sz="4000" dirty="0" err="1"/>
              <a:t>الموضوعات</a:t>
            </a:r>
            <a:r>
              <a:rPr sz="4000" dirty="0"/>
              <a:t> </a:t>
            </a:r>
            <a:r>
              <a:rPr sz="4000" dirty="0" err="1"/>
              <a:t>المهمة</a:t>
            </a:r>
            <a:r>
              <a:rPr sz="4000" dirty="0"/>
              <a:t> </a:t>
            </a:r>
            <a:r>
              <a:rPr sz="4000" dirty="0" err="1"/>
              <a:t>في</a:t>
            </a:r>
            <a:r>
              <a:rPr sz="4000" dirty="0"/>
              <a:t> </a:t>
            </a:r>
            <a:r>
              <a:rPr sz="4000" dirty="0" err="1"/>
              <a:t>النحو</a:t>
            </a:r>
            <a:r>
              <a:rPr sz="4000" dirty="0"/>
              <a:t>.</a:t>
            </a:r>
          </a:p>
          <a:p>
            <a:r>
              <a:rPr sz="4000" dirty="0" err="1"/>
              <a:t>يختلف</a:t>
            </a:r>
            <a:r>
              <a:rPr sz="4000" dirty="0"/>
              <a:t> </a:t>
            </a:r>
            <a:r>
              <a:rPr sz="4000" dirty="0" err="1"/>
              <a:t>حكم</a:t>
            </a:r>
            <a:r>
              <a:rPr sz="4000" dirty="0"/>
              <a:t> </a:t>
            </a:r>
            <a:r>
              <a:rPr sz="4000" dirty="0" err="1"/>
              <a:t>العدد</a:t>
            </a:r>
            <a:r>
              <a:rPr sz="4000" dirty="0"/>
              <a:t> </a:t>
            </a:r>
            <a:r>
              <a:rPr sz="4000" dirty="0" err="1"/>
              <a:t>باختلاف</a:t>
            </a:r>
            <a:r>
              <a:rPr sz="4000" dirty="0"/>
              <a:t> </a:t>
            </a:r>
            <a:r>
              <a:rPr sz="4000" dirty="0" err="1"/>
              <a:t>صيغته</a:t>
            </a:r>
            <a:r>
              <a:rPr sz="4000" dirty="0"/>
              <a:t> </a:t>
            </a:r>
            <a:r>
              <a:rPr sz="4000" dirty="0" err="1"/>
              <a:t>وموقعه</a:t>
            </a:r>
            <a:r>
              <a:rPr sz="4000" dirty="0"/>
              <a:t>.</a:t>
            </a:r>
          </a:p>
        </p:txBody>
      </p:sp>
      <p:sp>
        <p:nvSpPr>
          <p:cNvPr id="6" name="مربع نص 5">
            <a:extLst>
              <a:ext uri="{FF2B5EF4-FFF2-40B4-BE49-F238E27FC236}">
                <a16:creationId xmlns:a16="http://schemas.microsoft.com/office/drawing/2014/main" id="{7973344D-278A-4DAA-A589-6D235DA00C75}"/>
              </a:ext>
            </a:extLst>
          </p:cNvPr>
          <p:cNvSpPr txBox="1"/>
          <p:nvPr/>
        </p:nvSpPr>
        <p:spPr>
          <a:xfrm>
            <a:off x="3076237" y="1152939"/>
            <a:ext cx="2991525" cy="83099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IQ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العدد والمعدود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7112" y="452718"/>
            <a:ext cx="3802977" cy="1400530"/>
          </a:xfrm>
        </p:spPr>
        <p:txBody>
          <a:bodyPr/>
          <a:lstStyle/>
          <a:p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الأعداد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من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(1 – 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400" dirty="0" err="1"/>
              <a:t>يوافقان</a:t>
            </a:r>
            <a:r>
              <a:rPr sz="4400" dirty="0"/>
              <a:t> </a:t>
            </a:r>
            <a:r>
              <a:rPr sz="4400" dirty="0" err="1"/>
              <a:t>المعدود</a:t>
            </a:r>
            <a:r>
              <a:rPr sz="4400" dirty="0"/>
              <a:t> </a:t>
            </a:r>
            <a:r>
              <a:rPr sz="4400" dirty="0" err="1"/>
              <a:t>تذكيرًا</a:t>
            </a:r>
            <a:r>
              <a:rPr sz="4400" dirty="0"/>
              <a:t> </a:t>
            </a:r>
            <a:r>
              <a:rPr sz="4400" dirty="0" err="1"/>
              <a:t>وتأنيثًا</a:t>
            </a:r>
            <a:r>
              <a:rPr sz="4400" dirty="0"/>
              <a:t>.</a:t>
            </a:r>
          </a:p>
          <a:p>
            <a:r>
              <a:rPr sz="4400" dirty="0" err="1"/>
              <a:t>المعدود</a:t>
            </a:r>
            <a:r>
              <a:rPr sz="4400" dirty="0"/>
              <a:t> </a:t>
            </a:r>
            <a:r>
              <a:rPr sz="4400" dirty="0" err="1"/>
              <a:t>يأتي</a:t>
            </a:r>
            <a:r>
              <a:rPr sz="4400" dirty="0"/>
              <a:t> </a:t>
            </a:r>
            <a:r>
              <a:rPr sz="4400" dirty="0" err="1"/>
              <a:t>مفردًا</a:t>
            </a:r>
            <a:r>
              <a:rPr sz="4400" dirty="0"/>
              <a:t>.</a:t>
            </a:r>
          </a:p>
          <a:p>
            <a:r>
              <a:rPr sz="4400" dirty="0" err="1"/>
              <a:t>مثال</a:t>
            </a:r>
            <a:r>
              <a:rPr sz="4400" dirty="0"/>
              <a:t>: </a:t>
            </a:r>
            <a:r>
              <a:rPr sz="4400" dirty="0" err="1"/>
              <a:t>كتابٌ</a:t>
            </a:r>
            <a:r>
              <a:rPr sz="4400" dirty="0"/>
              <a:t> </a:t>
            </a:r>
            <a:r>
              <a:rPr sz="4400" dirty="0" err="1"/>
              <a:t>واحدٌ</a:t>
            </a:r>
            <a:r>
              <a:rPr sz="4400" dirty="0"/>
              <a:t> – </a:t>
            </a:r>
            <a:r>
              <a:rPr sz="4400" dirty="0" err="1"/>
              <a:t>طالبتان</a:t>
            </a:r>
            <a:r>
              <a:rPr sz="4400" dirty="0"/>
              <a:t> </a:t>
            </a:r>
            <a:r>
              <a:rPr sz="4400" dirty="0" err="1"/>
              <a:t>اثنتان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59426" y="452718"/>
            <a:ext cx="4180664" cy="1400530"/>
          </a:xfrm>
        </p:spPr>
        <p:txBody>
          <a:bodyPr/>
          <a:lstStyle/>
          <a:p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الأعداد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من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(3 – 10)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400" dirty="0" err="1"/>
              <a:t>تخالف</a:t>
            </a:r>
            <a:r>
              <a:rPr sz="4400" dirty="0"/>
              <a:t> </a:t>
            </a:r>
            <a:r>
              <a:rPr sz="4400" dirty="0" err="1"/>
              <a:t>المعدود</a:t>
            </a:r>
            <a:r>
              <a:rPr sz="4400" dirty="0"/>
              <a:t> </a:t>
            </a:r>
            <a:r>
              <a:rPr sz="4400" dirty="0" err="1"/>
              <a:t>في</a:t>
            </a:r>
            <a:r>
              <a:rPr sz="4400" dirty="0"/>
              <a:t> </a:t>
            </a:r>
            <a:r>
              <a:rPr sz="4400" dirty="0" err="1"/>
              <a:t>التذكير</a:t>
            </a:r>
            <a:r>
              <a:rPr sz="4400" dirty="0"/>
              <a:t> </a:t>
            </a:r>
            <a:r>
              <a:rPr sz="4400" dirty="0" err="1"/>
              <a:t>والتأنيث</a:t>
            </a:r>
            <a:r>
              <a:rPr sz="4400" dirty="0"/>
              <a:t>.</a:t>
            </a:r>
          </a:p>
          <a:p>
            <a:r>
              <a:rPr sz="4400" dirty="0" err="1"/>
              <a:t>المعدود</a:t>
            </a:r>
            <a:r>
              <a:rPr sz="4400" dirty="0"/>
              <a:t> </a:t>
            </a:r>
            <a:r>
              <a:rPr sz="4400" dirty="0" err="1"/>
              <a:t>يكون</a:t>
            </a:r>
            <a:r>
              <a:rPr sz="4400" dirty="0"/>
              <a:t> </a:t>
            </a:r>
            <a:r>
              <a:rPr sz="4400" dirty="0" err="1"/>
              <a:t>جمعًا</a:t>
            </a:r>
            <a:r>
              <a:rPr sz="4400" dirty="0"/>
              <a:t> </a:t>
            </a:r>
            <a:r>
              <a:rPr sz="4400" dirty="0" err="1"/>
              <a:t>مجرورًا</a:t>
            </a:r>
            <a:r>
              <a:rPr sz="4400" dirty="0"/>
              <a:t>.</a:t>
            </a:r>
          </a:p>
          <a:p>
            <a:r>
              <a:rPr sz="4400" dirty="0" err="1"/>
              <a:t>مثال</a:t>
            </a:r>
            <a:r>
              <a:rPr sz="4400" dirty="0"/>
              <a:t>: </a:t>
            </a:r>
            <a:r>
              <a:rPr sz="4400" dirty="0" err="1"/>
              <a:t>ثلاثةُ</a:t>
            </a:r>
            <a:r>
              <a:rPr sz="4400" dirty="0"/>
              <a:t> </a:t>
            </a:r>
            <a:r>
              <a:rPr sz="4400" dirty="0" err="1"/>
              <a:t>كتبٍ</a:t>
            </a:r>
            <a:r>
              <a:rPr sz="4400" dirty="0"/>
              <a:t> – </a:t>
            </a:r>
            <a:r>
              <a:rPr sz="4400" dirty="0" err="1"/>
              <a:t>خمسُ</a:t>
            </a:r>
            <a:r>
              <a:rPr sz="4400" dirty="0"/>
              <a:t> </a:t>
            </a:r>
            <a:r>
              <a:rPr sz="4400" dirty="0" err="1"/>
              <a:t>طالباتٍ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81738" y="452718"/>
            <a:ext cx="4558351" cy="1400530"/>
          </a:xfrm>
        </p:spPr>
        <p:txBody>
          <a:bodyPr/>
          <a:lstStyle/>
          <a:p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الأعداد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من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(11 – 19)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sz="4800" dirty="0" err="1"/>
              <a:t>الجزء</a:t>
            </a:r>
            <a:r>
              <a:rPr sz="4800" dirty="0"/>
              <a:t> </a:t>
            </a:r>
            <a:r>
              <a:rPr sz="4800" dirty="0" err="1"/>
              <a:t>الأول</a:t>
            </a:r>
            <a:r>
              <a:rPr sz="4800" dirty="0"/>
              <a:t> </a:t>
            </a:r>
            <a:r>
              <a:rPr sz="4800" dirty="0" err="1"/>
              <a:t>يخالف</a:t>
            </a:r>
            <a:r>
              <a:rPr sz="4800" dirty="0"/>
              <a:t> </a:t>
            </a:r>
            <a:r>
              <a:rPr sz="4800" dirty="0" err="1"/>
              <a:t>المعدود</a:t>
            </a:r>
            <a:r>
              <a:rPr sz="4800" dirty="0"/>
              <a:t>، </a:t>
            </a:r>
            <a:r>
              <a:rPr sz="4800" dirty="0" err="1"/>
              <a:t>والجزء</a:t>
            </a:r>
            <a:r>
              <a:rPr sz="4800" dirty="0"/>
              <a:t> </a:t>
            </a:r>
            <a:r>
              <a:rPr sz="4800" dirty="0" err="1"/>
              <a:t>الثاني</a:t>
            </a:r>
            <a:r>
              <a:rPr sz="4800" dirty="0"/>
              <a:t> </a:t>
            </a:r>
            <a:r>
              <a:rPr sz="4800" dirty="0" err="1"/>
              <a:t>يوافقه</a:t>
            </a:r>
            <a:r>
              <a:rPr sz="4800" dirty="0"/>
              <a:t>.</a:t>
            </a:r>
          </a:p>
          <a:p>
            <a:r>
              <a:rPr sz="4800" dirty="0" err="1"/>
              <a:t>المعدود</a:t>
            </a:r>
            <a:r>
              <a:rPr sz="4800" dirty="0"/>
              <a:t> </a:t>
            </a:r>
            <a:r>
              <a:rPr sz="4800" dirty="0" err="1"/>
              <a:t>مفرد</a:t>
            </a:r>
            <a:r>
              <a:rPr sz="4800" dirty="0"/>
              <a:t> </a:t>
            </a:r>
            <a:r>
              <a:rPr sz="4800" dirty="0" err="1"/>
              <a:t>منصوب</a:t>
            </a:r>
            <a:r>
              <a:rPr sz="4800" dirty="0"/>
              <a:t>.</a:t>
            </a:r>
          </a:p>
          <a:p>
            <a:r>
              <a:rPr sz="4800" dirty="0" err="1"/>
              <a:t>مثال</a:t>
            </a:r>
            <a:r>
              <a:rPr sz="4800" dirty="0"/>
              <a:t>: </a:t>
            </a:r>
            <a:r>
              <a:rPr sz="4800" dirty="0" err="1"/>
              <a:t>أحد</a:t>
            </a:r>
            <a:r>
              <a:rPr sz="4800" dirty="0"/>
              <a:t> </a:t>
            </a:r>
            <a:r>
              <a:rPr sz="4800" dirty="0" err="1"/>
              <a:t>عشر</a:t>
            </a:r>
            <a:r>
              <a:rPr sz="4800" dirty="0"/>
              <a:t> </a:t>
            </a:r>
            <a:r>
              <a:rPr sz="4800" dirty="0" err="1"/>
              <a:t>رجلاً</a:t>
            </a:r>
            <a:r>
              <a:rPr sz="4800" dirty="0"/>
              <a:t> – </a:t>
            </a:r>
            <a:r>
              <a:rPr sz="4800" dirty="0" err="1"/>
              <a:t>اثنتا</a:t>
            </a:r>
            <a:r>
              <a:rPr sz="4800" dirty="0"/>
              <a:t> </a:t>
            </a:r>
            <a:r>
              <a:rPr sz="4800" dirty="0" err="1"/>
              <a:t>عشرة</a:t>
            </a:r>
            <a:r>
              <a:rPr sz="4800" dirty="0"/>
              <a:t> </a:t>
            </a:r>
            <a:r>
              <a:rPr sz="4800" dirty="0" err="1"/>
              <a:t>طالبةً</a:t>
            </a:r>
            <a:r>
              <a:rPr sz="4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6322" y="452718"/>
            <a:ext cx="3673768" cy="1400530"/>
          </a:xfrm>
        </p:spPr>
        <p:txBody>
          <a:bodyPr/>
          <a:lstStyle/>
          <a:p>
            <a:r>
              <a:rPr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الأعداد</a:t>
            </a:r>
            <a:r>
              <a:rPr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(20 – 99)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400" dirty="0" err="1"/>
              <a:t>العشرات</a:t>
            </a:r>
            <a:r>
              <a:rPr sz="4400" dirty="0"/>
              <a:t> </a:t>
            </a:r>
            <a:r>
              <a:rPr sz="4400" dirty="0" err="1"/>
              <a:t>توافق</a:t>
            </a:r>
            <a:r>
              <a:rPr sz="4400" dirty="0"/>
              <a:t> </a:t>
            </a:r>
            <a:r>
              <a:rPr sz="4400" dirty="0" err="1"/>
              <a:t>المعدود</a:t>
            </a:r>
            <a:r>
              <a:rPr sz="4400" dirty="0"/>
              <a:t>.</a:t>
            </a:r>
          </a:p>
          <a:p>
            <a:r>
              <a:rPr sz="4400" dirty="0" err="1"/>
              <a:t>الآحاد</a:t>
            </a:r>
            <a:r>
              <a:rPr sz="4400" dirty="0"/>
              <a:t> </a:t>
            </a:r>
            <a:r>
              <a:rPr sz="4400" dirty="0" err="1"/>
              <a:t>تخالفه</a:t>
            </a:r>
            <a:r>
              <a:rPr sz="4400" dirty="0"/>
              <a:t>.</a:t>
            </a:r>
          </a:p>
          <a:p>
            <a:r>
              <a:rPr sz="4400" dirty="0" err="1"/>
              <a:t>المعدود</a:t>
            </a:r>
            <a:r>
              <a:rPr sz="4400" dirty="0"/>
              <a:t> </a:t>
            </a:r>
            <a:r>
              <a:rPr sz="4400" dirty="0" err="1"/>
              <a:t>مفرد</a:t>
            </a:r>
            <a:r>
              <a:rPr sz="4400" dirty="0"/>
              <a:t> </a:t>
            </a:r>
            <a:r>
              <a:rPr sz="4400" dirty="0" err="1"/>
              <a:t>منصوب</a:t>
            </a:r>
            <a:r>
              <a:rPr sz="4400" dirty="0"/>
              <a:t>.</a:t>
            </a:r>
          </a:p>
          <a:p>
            <a:r>
              <a:rPr sz="4400" dirty="0" err="1"/>
              <a:t>مثال</a:t>
            </a:r>
            <a:r>
              <a:rPr sz="4400" dirty="0"/>
              <a:t>: </a:t>
            </a:r>
            <a:r>
              <a:rPr sz="4400" dirty="0" err="1"/>
              <a:t>خمسةٌ</a:t>
            </a:r>
            <a:r>
              <a:rPr sz="4400" dirty="0"/>
              <a:t> </a:t>
            </a:r>
            <a:r>
              <a:rPr sz="4400" dirty="0" err="1"/>
              <a:t>وعشرون</a:t>
            </a:r>
            <a:r>
              <a:rPr sz="4400" dirty="0"/>
              <a:t> </a:t>
            </a:r>
            <a:r>
              <a:rPr sz="4400" dirty="0" err="1"/>
              <a:t>كتابًا</a:t>
            </a:r>
            <a:r>
              <a:rPr sz="440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6687" y="452718"/>
            <a:ext cx="3733403" cy="1400530"/>
          </a:xfrm>
        </p:spPr>
        <p:txBody>
          <a:bodyPr/>
          <a:lstStyle/>
          <a:p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المئة</a:t>
            </a:r>
            <a:r>
              <a:rPr sz="6000" dirty="0"/>
              <a:t> </a:t>
            </a:r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والألف</a:t>
            </a:r>
            <a:endParaRPr sz="6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sz="4800" dirty="0" err="1"/>
              <a:t>تأتي</a:t>
            </a:r>
            <a:r>
              <a:rPr sz="4800" dirty="0"/>
              <a:t> </a:t>
            </a:r>
            <a:r>
              <a:rPr sz="4800" dirty="0" err="1"/>
              <a:t>مفردة</a:t>
            </a:r>
            <a:r>
              <a:rPr sz="4800" dirty="0"/>
              <a:t> </a:t>
            </a:r>
            <a:r>
              <a:rPr sz="4800" dirty="0" err="1"/>
              <a:t>مع</a:t>
            </a:r>
            <a:r>
              <a:rPr sz="4800" dirty="0"/>
              <a:t> </a:t>
            </a:r>
            <a:r>
              <a:rPr sz="4800" dirty="0" err="1"/>
              <a:t>المعدود</a:t>
            </a:r>
            <a:r>
              <a:rPr sz="4800" dirty="0"/>
              <a:t>.</a:t>
            </a:r>
          </a:p>
          <a:p>
            <a:r>
              <a:rPr sz="4800" dirty="0" err="1"/>
              <a:t>المعدود</a:t>
            </a:r>
            <a:r>
              <a:rPr sz="4800" dirty="0"/>
              <a:t> </a:t>
            </a:r>
            <a:r>
              <a:rPr sz="4800" dirty="0" err="1"/>
              <a:t>يكون</a:t>
            </a:r>
            <a:r>
              <a:rPr sz="4800" dirty="0"/>
              <a:t> </a:t>
            </a:r>
            <a:r>
              <a:rPr sz="4800" dirty="0" err="1"/>
              <a:t>مفردًا</a:t>
            </a:r>
            <a:r>
              <a:rPr sz="4800" dirty="0"/>
              <a:t> </a:t>
            </a:r>
            <a:r>
              <a:rPr sz="4800" dirty="0" err="1"/>
              <a:t>مجرورًا</a:t>
            </a:r>
            <a:r>
              <a:rPr sz="4800" dirty="0"/>
              <a:t>.</a:t>
            </a:r>
          </a:p>
          <a:p>
            <a:r>
              <a:rPr sz="4800" dirty="0" err="1"/>
              <a:t>مثال</a:t>
            </a:r>
            <a:r>
              <a:rPr sz="4800" dirty="0"/>
              <a:t>: </a:t>
            </a:r>
            <a:r>
              <a:rPr sz="4800" dirty="0" err="1"/>
              <a:t>مئةُ</a:t>
            </a:r>
            <a:r>
              <a:rPr sz="4800" dirty="0"/>
              <a:t> </a:t>
            </a:r>
            <a:r>
              <a:rPr sz="4800" dirty="0" err="1"/>
              <a:t>طالبٍ</a:t>
            </a:r>
            <a:r>
              <a:rPr sz="4800" dirty="0"/>
              <a:t> – </a:t>
            </a:r>
            <a:r>
              <a:rPr sz="4800" dirty="0" err="1"/>
              <a:t>ألفُ</a:t>
            </a:r>
            <a:r>
              <a:rPr sz="4800" dirty="0"/>
              <a:t> </a:t>
            </a:r>
            <a:r>
              <a:rPr sz="4800" dirty="0" err="1"/>
              <a:t>كتابٍ</a:t>
            </a:r>
            <a:r>
              <a:rPr sz="48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4113" y="452718"/>
            <a:ext cx="4945977" cy="1400530"/>
          </a:xfrm>
        </p:spPr>
        <p:txBody>
          <a:bodyPr/>
          <a:lstStyle/>
          <a:p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ما</a:t>
            </a:r>
            <a:r>
              <a:rPr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ينوب</a:t>
            </a:r>
            <a:r>
              <a:rPr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عن</a:t>
            </a:r>
            <a:r>
              <a:rPr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العدد</a:t>
            </a:r>
            <a:endParaRPr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809" y="2052925"/>
            <a:ext cx="8199781" cy="3503049"/>
          </a:xfrm>
        </p:spPr>
        <p:txBody>
          <a:bodyPr>
            <a:noAutofit/>
          </a:bodyPr>
          <a:lstStyle/>
          <a:p>
            <a:r>
              <a:rPr sz="4000" dirty="0" err="1"/>
              <a:t>بضع</a:t>
            </a:r>
            <a:r>
              <a:rPr sz="4000" dirty="0"/>
              <a:t>: </a:t>
            </a:r>
            <a:r>
              <a:rPr sz="4000" dirty="0" err="1"/>
              <a:t>تدل</a:t>
            </a:r>
            <a:r>
              <a:rPr sz="4000" dirty="0"/>
              <a:t> </a:t>
            </a:r>
            <a:r>
              <a:rPr sz="4000" dirty="0" err="1"/>
              <a:t>على</a:t>
            </a:r>
            <a:r>
              <a:rPr sz="4000" dirty="0"/>
              <a:t> </a:t>
            </a:r>
            <a:r>
              <a:rPr sz="4000" dirty="0" err="1"/>
              <a:t>عدد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 (3 – 9).</a:t>
            </a:r>
          </a:p>
          <a:p>
            <a:r>
              <a:rPr sz="4000" dirty="0" err="1"/>
              <a:t>نيف</a:t>
            </a:r>
            <a:r>
              <a:rPr sz="4000" dirty="0"/>
              <a:t>: </a:t>
            </a:r>
            <a:r>
              <a:rPr sz="4000" dirty="0" err="1"/>
              <a:t>تدل</a:t>
            </a:r>
            <a:r>
              <a:rPr sz="4000" dirty="0"/>
              <a:t> </a:t>
            </a:r>
            <a:r>
              <a:rPr sz="4000" dirty="0" err="1"/>
              <a:t>على</a:t>
            </a:r>
            <a:r>
              <a:rPr sz="4000" dirty="0"/>
              <a:t> </a:t>
            </a:r>
            <a:r>
              <a:rPr sz="4000" dirty="0" err="1"/>
              <a:t>زيادة</a:t>
            </a:r>
            <a:r>
              <a:rPr sz="4000" dirty="0"/>
              <a:t> </a:t>
            </a:r>
            <a:r>
              <a:rPr sz="4000" dirty="0" err="1"/>
              <a:t>قليلة</a:t>
            </a:r>
            <a:r>
              <a:rPr sz="4000" dirty="0"/>
              <a:t> </a:t>
            </a:r>
            <a:r>
              <a:rPr sz="4000" dirty="0" err="1"/>
              <a:t>بعد</a:t>
            </a:r>
            <a:r>
              <a:rPr sz="4000" dirty="0"/>
              <a:t> </a:t>
            </a:r>
            <a:r>
              <a:rPr sz="4000" dirty="0" err="1"/>
              <a:t>العقد</a:t>
            </a:r>
            <a:r>
              <a:rPr sz="4000" dirty="0"/>
              <a:t> (21 – 99).</a:t>
            </a:r>
          </a:p>
          <a:p>
            <a:r>
              <a:rPr sz="4000" dirty="0" err="1"/>
              <a:t>بضع</a:t>
            </a:r>
            <a:r>
              <a:rPr sz="4000" dirty="0"/>
              <a:t> </a:t>
            </a:r>
            <a:r>
              <a:rPr sz="4000" dirty="0" err="1"/>
              <a:t>عشرة</a:t>
            </a:r>
            <a:r>
              <a:rPr sz="4000" dirty="0"/>
              <a:t>: </a:t>
            </a:r>
            <a:r>
              <a:rPr sz="4000" dirty="0" err="1"/>
              <a:t>تدل</a:t>
            </a:r>
            <a:r>
              <a:rPr sz="4000" dirty="0"/>
              <a:t> </a:t>
            </a:r>
            <a:r>
              <a:rPr sz="4000" dirty="0" err="1"/>
              <a:t>على</a:t>
            </a:r>
            <a:r>
              <a:rPr sz="4000" dirty="0"/>
              <a:t> </a:t>
            </a:r>
            <a:r>
              <a:rPr sz="4000" dirty="0" err="1"/>
              <a:t>عدد</a:t>
            </a:r>
            <a:r>
              <a:rPr sz="4000" dirty="0"/>
              <a:t> </a:t>
            </a:r>
            <a:r>
              <a:rPr sz="4000" dirty="0" err="1"/>
              <a:t>من</a:t>
            </a:r>
            <a:r>
              <a:rPr sz="4000" dirty="0"/>
              <a:t> (11 – 19).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0400" y="452718"/>
            <a:ext cx="4339690" cy="1400530"/>
          </a:xfrm>
        </p:spPr>
        <p:txBody>
          <a:bodyPr/>
          <a:lstStyle/>
          <a:p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أمثلة</a:t>
            </a:r>
            <a:r>
              <a:rPr sz="60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</a:t>
            </a:r>
            <a:r>
              <a:rPr sz="6000" b="1" dirty="0" err="1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توضيحية</a:t>
            </a:r>
            <a:endParaRPr sz="60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sz="4400" dirty="0" err="1"/>
              <a:t>جاء</a:t>
            </a:r>
            <a:r>
              <a:rPr sz="4400" dirty="0"/>
              <a:t> </a:t>
            </a:r>
            <a:r>
              <a:rPr sz="4400" dirty="0" err="1"/>
              <a:t>بضعُ</a:t>
            </a:r>
            <a:r>
              <a:rPr sz="4400" dirty="0"/>
              <a:t> </a:t>
            </a:r>
            <a:r>
              <a:rPr sz="4400" dirty="0" err="1"/>
              <a:t>طلابٍ</a:t>
            </a:r>
            <a:r>
              <a:rPr sz="4400" dirty="0"/>
              <a:t>.</a:t>
            </a:r>
          </a:p>
          <a:p>
            <a:r>
              <a:rPr sz="4400" dirty="0" err="1"/>
              <a:t>حضر</a:t>
            </a:r>
            <a:r>
              <a:rPr sz="4400" dirty="0"/>
              <a:t> </a:t>
            </a:r>
            <a:r>
              <a:rPr sz="4400" dirty="0" err="1"/>
              <a:t>عشرون</a:t>
            </a:r>
            <a:r>
              <a:rPr sz="4400" dirty="0"/>
              <a:t> </a:t>
            </a:r>
            <a:r>
              <a:rPr sz="4400" dirty="0" err="1"/>
              <a:t>ونيّفٌ</a:t>
            </a:r>
            <a:r>
              <a:rPr sz="4400" dirty="0"/>
              <a:t>.</a:t>
            </a:r>
          </a:p>
          <a:p>
            <a:r>
              <a:rPr sz="4400" dirty="0" err="1"/>
              <a:t>حضرت</a:t>
            </a:r>
            <a:r>
              <a:rPr sz="4400" dirty="0"/>
              <a:t> </a:t>
            </a:r>
            <a:r>
              <a:rPr sz="4400" dirty="0" err="1"/>
              <a:t>بضعُ</a:t>
            </a:r>
            <a:r>
              <a:rPr sz="4400" dirty="0"/>
              <a:t> </a:t>
            </a:r>
            <a:r>
              <a:rPr sz="4400" dirty="0" err="1"/>
              <a:t>عشرةَ</a:t>
            </a:r>
            <a:r>
              <a:rPr sz="4400" dirty="0"/>
              <a:t> </a:t>
            </a:r>
            <a:r>
              <a:rPr sz="4400" dirty="0" err="1"/>
              <a:t>طالبةً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عضوي">
  <a:themeElements>
    <a:clrScheme name="عضوي">
      <a:dk1>
        <a:sysClr val="windowText" lastClr="000000"/>
      </a:dk1>
      <a:lt1>
        <a:sysClr val="window" lastClr="FFFFFF"/>
      </a:lt1>
      <a:dk2>
        <a:srgbClr val="212121"/>
      </a:dk2>
      <a:lt2>
        <a:srgbClr val="DADADA"/>
      </a:lt2>
      <a:accent1>
        <a:srgbClr val="83992A"/>
      </a:accent1>
      <a:accent2>
        <a:srgbClr val="3C9770"/>
      </a:accent2>
      <a:accent3>
        <a:srgbClr val="44709D"/>
      </a:accent3>
      <a:accent4>
        <a:srgbClr val="A23C33"/>
      </a:accent4>
      <a:accent5>
        <a:srgbClr val="D97828"/>
      </a:accent5>
      <a:accent6>
        <a:srgbClr val="DEB340"/>
      </a:accent6>
      <a:hlink>
        <a:srgbClr val="A8BF4D"/>
      </a:hlink>
      <a:folHlink>
        <a:srgbClr val="B4CA80"/>
      </a:folHlink>
    </a:clrScheme>
    <a:fontScheme name="عضوي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aramond" panose="02020404030301010803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عضوي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10000"/>
              </a:schemeClr>
            </a:gs>
            <a:gs pos="100000">
              <a:schemeClr val="phClr">
                <a:tint val="8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4000"/>
                <a:satMod val="130000"/>
                <a:lumMod val="90000"/>
              </a:schemeClr>
              <a:schemeClr val="phClr">
                <a:tint val="94000"/>
                <a:satMod val="120000"/>
                <a:lumMod val="104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38100" dist="254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88000"/>
                <a:lumMod val="98000"/>
              </a:schemeClr>
            </a:gs>
          </a:gsLst>
          <a:lin ang="5400000" scaled="0"/>
        </a:gradFill>
        <a:blipFill>
          <a:blip xmlns:r="http://schemas.openxmlformats.org/officeDocument/2006/relationships" r:embed="rId2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rganic" id="{28CDC826-8792-45C0-861B-85EB3ADEDA33}" vid="{7DAC20F1-423D-49E2-BD0B-50532748BAD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10</TotalTime>
  <Words>202</Words>
  <Application>Microsoft Office PowerPoint</Application>
  <PresentationFormat>عرض على الشاشة (4:3)</PresentationFormat>
  <Paragraphs>33</Paragraphs>
  <Slides>9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2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9</vt:i4>
      </vt:variant>
    </vt:vector>
  </HeadingPairs>
  <TitlesOfParts>
    <vt:vector size="12" baseType="lpstr">
      <vt:lpstr>Arial</vt:lpstr>
      <vt:lpstr>Garamond</vt:lpstr>
      <vt:lpstr>عضوي</vt:lpstr>
      <vt:lpstr>أحكام العدد والمعدود وما ينوب عن العدد</vt:lpstr>
      <vt:lpstr>عرض تقديمي في PowerPoint</vt:lpstr>
      <vt:lpstr>الأعداد من (1 – 2)</vt:lpstr>
      <vt:lpstr>الأعداد من (3 – 10)</vt:lpstr>
      <vt:lpstr>الأعداد من (11 – 19)</vt:lpstr>
      <vt:lpstr>الأعداد (20 – 99)</vt:lpstr>
      <vt:lpstr>المئة والألف</vt:lpstr>
      <vt:lpstr>ما ينوب عن العدد</vt:lpstr>
      <vt:lpstr>أمثلة توضيحية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أحكام العدد والمعدود وما ينوب عن العدد</dc:title>
  <dc:subject/>
  <dc:creator/>
  <cp:keywords/>
  <dc:description>generated using python-pptx</dc:description>
  <cp:lastModifiedBy>mohammed AbduAllah</cp:lastModifiedBy>
  <cp:revision>3</cp:revision>
  <dcterms:created xsi:type="dcterms:W3CDTF">2013-01-27T09:14:16Z</dcterms:created>
  <dcterms:modified xsi:type="dcterms:W3CDTF">2025-09-14T14:50:31Z</dcterms:modified>
  <cp:category/>
</cp:coreProperties>
</file>