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4" r:id="rId7"/>
    <p:sldId id="263" r:id="rId8"/>
    <p:sldId id="257" r:id="rId9"/>
    <p:sldId id="258" r:id="rId10"/>
    <p:sldId id="265" r:id="rId11"/>
    <p:sldId id="266" r:id="rId12"/>
    <p:sldId id="267" r:id="rId13"/>
    <p:sldId id="268" r:id="rId14"/>
    <p:sldId id="269" r:id="rId15"/>
    <p:sldId id="270" r:id="rId16"/>
    <p:sldId id="280" r:id="rId17"/>
    <p:sldId id="281" r:id="rId18"/>
    <p:sldId id="282" r:id="rId19"/>
    <p:sldId id="283" r:id="rId20"/>
    <p:sldId id="284" r:id="rId21"/>
    <p:sldId id="285" r:id="rId22"/>
    <p:sldId id="271" r:id="rId23"/>
    <p:sldId id="272" r:id="rId24"/>
    <p:sldId id="273" r:id="rId25"/>
    <p:sldId id="274" r:id="rId26"/>
    <p:sldId id="275" r:id="rId27"/>
    <p:sldId id="276" r:id="rId28"/>
    <p:sldId id="277" r:id="rId29"/>
    <p:sldId id="278"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8E27-E31F-44DC-A71A-3F469231F9EE}"/>
              </a:ext>
            </a:extLst>
          </p:cNvPr>
          <p:cNvSpPr>
            <a:spLocks noGrp="1"/>
          </p:cNvSpPr>
          <p:nvPr>
            <p:ph type="ctrTitle"/>
          </p:nvPr>
        </p:nvSpPr>
        <p:spPr>
          <a:xfrm>
            <a:off x="1949418" y="1814732"/>
            <a:ext cx="6989819" cy="2102078"/>
          </a:xfrm>
        </p:spPr>
        <p:txBody>
          <a:bodyPr/>
          <a:lstStyle/>
          <a:p>
            <a:pPr algn="ctr"/>
            <a:r>
              <a:rPr lang="ar-IQ" dirty="0">
                <a:solidFill>
                  <a:schemeClr val="tx1"/>
                </a:solidFill>
              </a:rPr>
              <a:t>طرق معالجة النفايات الكيميائية في المختبرات </a:t>
            </a:r>
          </a:p>
        </p:txBody>
      </p:sp>
      <p:sp>
        <p:nvSpPr>
          <p:cNvPr id="3" name="Subtitle 2">
            <a:extLst>
              <a:ext uri="{FF2B5EF4-FFF2-40B4-BE49-F238E27FC236}">
                <a16:creationId xmlns:a16="http://schemas.microsoft.com/office/drawing/2014/main" id="{C3910C5C-DD92-FD31-3375-320F414BFE41}"/>
              </a:ext>
            </a:extLst>
          </p:cNvPr>
          <p:cNvSpPr>
            <a:spLocks noGrp="1"/>
          </p:cNvSpPr>
          <p:nvPr>
            <p:ph type="subTitle" idx="1"/>
          </p:nvPr>
        </p:nvSpPr>
        <p:spPr>
          <a:xfrm>
            <a:off x="1507067" y="4402526"/>
            <a:ext cx="7766936" cy="1096899"/>
          </a:xfrm>
        </p:spPr>
        <p:txBody>
          <a:bodyPr>
            <a:normAutofit lnSpcReduction="10000"/>
          </a:bodyPr>
          <a:lstStyle/>
          <a:p>
            <a:pPr algn="ctr"/>
            <a:r>
              <a:rPr lang="ar-IQ" sz="2800" b="1" dirty="0">
                <a:solidFill>
                  <a:schemeClr val="tx2">
                    <a:lumMod val="50000"/>
                  </a:schemeClr>
                </a:solidFill>
              </a:rPr>
              <a:t>مقدم من قبل</a:t>
            </a:r>
          </a:p>
          <a:p>
            <a:pPr algn="ctr"/>
            <a:r>
              <a:rPr lang="ar-IQ" sz="3200" b="1" dirty="0" err="1">
                <a:solidFill>
                  <a:schemeClr val="tx2">
                    <a:lumMod val="50000"/>
                  </a:schemeClr>
                </a:solidFill>
              </a:rPr>
              <a:t>م.د</a:t>
            </a:r>
            <a:r>
              <a:rPr lang="ar-IQ" sz="3200" b="1" dirty="0">
                <a:solidFill>
                  <a:schemeClr val="tx2">
                    <a:lumMod val="50000"/>
                  </a:schemeClr>
                </a:solidFill>
              </a:rPr>
              <a:t>. ياسر حسام صباح </a:t>
            </a:r>
          </a:p>
          <a:p>
            <a:endParaRPr lang="ar-IQ" dirty="0"/>
          </a:p>
        </p:txBody>
      </p:sp>
      <p:pic>
        <p:nvPicPr>
          <p:cNvPr id="4" name="Picture 2">
            <a:extLst>
              <a:ext uri="{FF2B5EF4-FFF2-40B4-BE49-F238E27FC236}">
                <a16:creationId xmlns:a16="http://schemas.microsoft.com/office/drawing/2014/main" id="{A7C58D62-C32B-1DB1-B769-6081C3038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604" y="283561"/>
            <a:ext cx="2147351" cy="164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10E2A87E-0A79-38DE-EDF8-DEE4BA8AF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54" y="4928137"/>
            <a:ext cx="2304823" cy="164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8945EB20-9D8D-A021-57E2-5D63D1EF8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03" y="217980"/>
            <a:ext cx="2093997" cy="15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5722-675E-3112-6DA5-1CD8DD1ECE00}"/>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02E9FBED-2006-183E-5FD6-89C9CA441408}"/>
              </a:ext>
            </a:extLst>
          </p:cNvPr>
          <p:cNvSpPr>
            <a:spLocks noGrp="1"/>
          </p:cNvSpPr>
          <p:nvPr>
            <p:ph idx="1"/>
          </p:nvPr>
        </p:nvSpPr>
        <p:spPr/>
        <p:txBody>
          <a:bodyPr/>
          <a:lstStyle/>
          <a:p>
            <a:endParaRPr lang="ar-IQ"/>
          </a:p>
        </p:txBody>
      </p:sp>
      <p:pic>
        <p:nvPicPr>
          <p:cNvPr id="4" name="Content Placeholder 4">
            <a:extLst>
              <a:ext uri="{FF2B5EF4-FFF2-40B4-BE49-F238E27FC236}">
                <a16:creationId xmlns:a16="http://schemas.microsoft.com/office/drawing/2014/main" id="{0F7E06CE-712E-51C1-37CF-7DC9B11450F1}"/>
              </a:ext>
            </a:extLst>
          </p:cNvPr>
          <p:cNvPicPr>
            <a:picLocks noChangeAspect="1"/>
          </p:cNvPicPr>
          <p:nvPr/>
        </p:nvPicPr>
        <p:blipFill>
          <a:blip r:embed="rId2"/>
          <a:stretch>
            <a:fillRect/>
          </a:stretch>
        </p:blipFill>
        <p:spPr>
          <a:xfrm>
            <a:off x="0" y="274691"/>
            <a:ext cx="9017391" cy="6583309"/>
          </a:xfrm>
          <a:prstGeom prst="rect">
            <a:avLst/>
          </a:prstGeom>
        </p:spPr>
      </p:pic>
    </p:spTree>
    <p:extLst>
      <p:ext uri="{BB962C8B-B14F-4D97-AF65-F5344CB8AC3E}">
        <p14:creationId xmlns:p14="http://schemas.microsoft.com/office/powerpoint/2010/main" val="156008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68FB-1074-D4FD-8F99-45196112EF66}"/>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2B17E2DC-E85C-7AC7-12E8-A7FD8DB882BD}"/>
              </a:ext>
            </a:extLst>
          </p:cNvPr>
          <p:cNvSpPr>
            <a:spLocks noGrp="1"/>
          </p:cNvSpPr>
          <p:nvPr>
            <p:ph idx="1"/>
          </p:nvPr>
        </p:nvSpPr>
        <p:spPr/>
        <p:txBody>
          <a:bodyPr/>
          <a:lstStyle/>
          <a:p>
            <a:endParaRPr lang="ar-IQ"/>
          </a:p>
        </p:txBody>
      </p:sp>
      <p:pic>
        <p:nvPicPr>
          <p:cNvPr id="4" name="Content Placeholder 4">
            <a:extLst>
              <a:ext uri="{FF2B5EF4-FFF2-40B4-BE49-F238E27FC236}">
                <a16:creationId xmlns:a16="http://schemas.microsoft.com/office/drawing/2014/main" id="{B1AE9684-87CC-7030-B733-01E95255D002}"/>
              </a:ext>
            </a:extLst>
          </p:cNvPr>
          <p:cNvPicPr>
            <a:picLocks noChangeAspect="1"/>
          </p:cNvPicPr>
          <p:nvPr/>
        </p:nvPicPr>
        <p:blipFill>
          <a:blip r:embed="rId2"/>
          <a:stretch>
            <a:fillRect/>
          </a:stretch>
        </p:blipFill>
        <p:spPr>
          <a:xfrm>
            <a:off x="0" y="354496"/>
            <a:ext cx="9144000" cy="6503504"/>
          </a:xfrm>
          <a:prstGeom prst="rect">
            <a:avLst/>
          </a:prstGeom>
        </p:spPr>
      </p:pic>
    </p:spTree>
    <p:extLst>
      <p:ext uri="{BB962C8B-B14F-4D97-AF65-F5344CB8AC3E}">
        <p14:creationId xmlns:p14="http://schemas.microsoft.com/office/powerpoint/2010/main" val="382646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4084-DAE7-01A1-67AF-3F8D46BDBF4B}"/>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A91AD929-E4CF-4562-A520-B525A01317D0}"/>
              </a:ext>
            </a:extLst>
          </p:cNvPr>
          <p:cNvSpPr>
            <a:spLocks noGrp="1"/>
          </p:cNvSpPr>
          <p:nvPr>
            <p:ph idx="1"/>
          </p:nvPr>
        </p:nvSpPr>
        <p:spPr/>
        <p:txBody>
          <a:bodyPr/>
          <a:lstStyle/>
          <a:p>
            <a:endParaRPr lang="ar-IQ"/>
          </a:p>
        </p:txBody>
      </p:sp>
      <p:pic>
        <p:nvPicPr>
          <p:cNvPr id="4" name="Content Placeholder 4">
            <a:extLst>
              <a:ext uri="{FF2B5EF4-FFF2-40B4-BE49-F238E27FC236}">
                <a16:creationId xmlns:a16="http://schemas.microsoft.com/office/drawing/2014/main" id="{0BE510EC-C355-02F2-C115-B8D641378382}"/>
              </a:ext>
            </a:extLst>
          </p:cNvPr>
          <p:cNvPicPr>
            <a:picLocks noChangeAspect="1"/>
          </p:cNvPicPr>
          <p:nvPr/>
        </p:nvPicPr>
        <p:blipFill>
          <a:blip r:embed="rId2"/>
          <a:stretch>
            <a:fillRect/>
          </a:stretch>
        </p:blipFill>
        <p:spPr>
          <a:xfrm>
            <a:off x="0" y="478302"/>
            <a:ext cx="8596668" cy="6379698"/>
          </a:xfrm>
          <a:prstGeom prst="rect">
            <a:avLst/>
          </a:prstGeom>
        </p:spPr>
      </p:pic>
    </p:spTree>
    <p:extLst>
      <p:ext uri="{BB962C8B-B14F-4D97-AF65-F5344CB8AC3E}">
        <p14:creationId xmlns:p14="http://schemas.microsoft.com/office/powerpoint/2010/main" val="272101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0C3F-3FA0-9DDB-B73D-57E13F20E5AC}"/>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A7DD57C4-76DF-B283-7999-7034632B1DED}"/>
              </a:ext>
            </a:extLst>
          </p:cNvPr>
          <p:cNvSpPr>
            <a:spLocks noGrp="1"/>
          </p:cNvSpPr>
          <p:nvPr>
            <p:ph idx="1"/>
          </p:nvPr>
        </p:nvSpPr>
        <p:spPr/>
        <p:txBody>
          <a:bodyPr/>
          <a:lstStyle/>
          <a:p>
            <a:endParaRPr lang="ar-IQ"/>
          </a:p>
        </p:txBody>
      </p:sp>
      <p:pic>
        <p:nvPicPr>
          <p:cNvPr id="4" name="Content Placeholder 4">
            <a:extLst>
              <a:ext uri="{FF2B5EF4-FFF2-40B4-BE49-F238E27FC236}">
                <a16:creationId xmlns:a16="http://schemas.microsoft.com/office/drawing/2014/main" id="{EE5D0900-25CA-B4BF-B2D1-89EE15074CF4}"/>
              </a:ext>
            </a:extLst>
          </p:cNvPr>
          <p:cNvPicPr>
            <a:picLocks noChangeAspect="1"/>
          </p:cNvPicPr>
          <p:nvPr/>
        </p:nvPicPr>
        <p:blipFill>
          <a:blip r:embed="rId2"/>
          <a:stretch>
            <a:fillRect/>
          </a:stretch>
        </p:blipFill>
        <p:spPr>
          <a:xfrm>
            <a:off x="0" y="259540"/>
            <a:ext cx="8778240" cy="6598460"/>
          </a:xfrm>
          <a:prstGeom prst="rect">
            <a:avLst/>
          </a:prstGeom>
        </p:spPr>
      </p:pic>
    </p:spTree>
    <p:extLst>
      <p:ext uri="{BB962C8B-B14F-4D97-AF65-F5344CB8AC3E}">
        <p14:creationId xmlns:p14="http://schemas.microsoft.com/office/powerpoint/2010/main" val="338553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402E-C4D3-8740-2707-5F76AA117D7C}"/>
              </a:ext>
            </a:extLst>
          </p:cNvPr>
          <p:cNvSpPr>
            <a:spLocks noGrp="1"/>
          </p:cNvSpPr>
          <p:nvPr>
            <p:ph type="title"/>
          </p:nvPr>
        </p:nvSpPr>
        <p:spPr/>
        <p:txBody>
          <a:bodyPr/>
          <a:lstStyle/>
          <a:p>
            <a:endParaRPr lang="ar-IQ"/>
          </a:p>
        </p:txBody>
      </p:sp>
      <p:pic>
        <p:nvPicPr>
          <p:cNvPr id="4" name="Content Placeholder 4">
            <a:extLst>
              <a:ext uri="{FF2B5EF4-FFF2-40B4-BE49-F238E27FC236}">
                <a16:creationId xmlns:a16="http://schemas.microsoft.com/office/drawing/2014/main" id="{4C63A643-BD67-8173-A815-714E52BB4AA0}"/>
              </a:ext>
            </a:extLst>
          </p:cNvPr>
          <p:cNvPicPr>
            <a:picLocks noChangeAspect="1"/>
          </p:cNvPicPr>
          <p:nvPr/>
        </p:nvPicPr>
        <p:blipFill>
          <a:blip r:embed="rId2"/>
          <a:stretch>
            <a:fillRect/>
          </a:stretch>
        </p:blipFill>
        <p:spPr>
          <a:xfrm>
            <a:off x="0" y="481107"/>
            <a:ext cx="8596668" cy="6376893"/>
          </a:xfrm>
          <a:prstGeom prst="rect">
            <a:avLst/>
          </a:prstGeom>
        </p:spPr>
      </p:pic>
    </p:spTree>
    <p:extLst>
      <p:ext uri="{BB962C8B-B14F-4D97-AF65-F5344CB8AC3E}">
        <p14:creationId xmlns:p14="http://schemas.microsoft.com/office/powerpoint/2010/main" val="31779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2669-9256-040A-B1FF-0CD69D396F4A}"/>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B7A08AD4-3B89-E30A-DEB0-2B59408BFCFA}"/>
              </a:ext>
            </a:extLst>
          </p:cNvPr>
          <p:cNvSpPr>
            <a:spLocks noGrp="1"/>
          </p:cNvSpPr>
          <p:nvPr>
            <p:ph idx="1"/>
          </p:nvPr>
        </p:nvSpPr>
        <p:spPr/>
        <p:txBody>
          <a:bodyPr/>
          <a:lstStyle/>
          <a:p>
            <a:endParaRPr lang="ar-IQ"/>
          </a:p>
        </p:txBody>
      </p:sp>
      <p:pic>
        <p:nvPicPr>
          <p:cNvPr id="4" name="Content Placeholder 4">
            <a:extLst>
              <a:ext uri="{FF2B5EF4-FFF2-40B4-BE49-F238E27FC236}">
                <a16:creationId xmlns:a16="http://schemas.microsoft.com/office/drawing/2014/main" id="{0AEBAC06-4D03-89D7-4A8B-162C34004940}"/>
              </a:ext>
            </a:extLst>
          </p:cNvPr>
          <p:cNvPicPr>
            <a:picLocks noChangeAspect="1"/>
          </p:cNvPicPr>
          <p:nvPr/>
        </p:nvPicPr>
        <p:blipFill>
          <a:blip r:embed="rId2"/>
          <a:stretch>
            <a:fillRect/>
          </a:stretch>
        </p:blipFill>
        <p:spPr>
          <a:xfrm>
            <a:off x="0" y="225083"/>
            <a:ext cx="8932985" cy="6632917"/>
          </a:xfrm>
          <a:prstGeom prst="rect">
            <a:avLst/>
          </a:prstGeom>
        </p:spPr>
      </p:pic>
    </p:spTree>
    <p:extLst>
      <p:ext uri="{BB962C8B-B14F-4D97-AF65-F5344CB8AC3E}">
        <p14:creationId xmlns:p14="http://schemas.microsoft.com/office/powerpoint/2010/main" val="16450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0B72-E335-04D2-A537-433D3A89E1B7}"/>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FC6AB15E-98BB-7CF9-E47C-5BF859BA73D2}"/>
              </a:ext>
            </a:extLst>
          </p:cNvPr>
          <p:cNvSpPr>
            <a:spLocks noGrp="1"/>
          </p:cNvSpPr>
          <p:nvPr>
            <p:ph idx="1"/>
          </p:nvPr>
        </p:nvSpPr>
        <p:spPr/>
        <p:txBody>
          <a:bodyPr/>
          <a:lstStyle/>
          <a:p>
            <a:endParaRPr lang="ar-IQ"/>
          </a:p>
        </p:txBody>
      </p:sp>
      <p:pic>
        <p:nvPicPr>
          <p:cNvPr id="5" name="Picture 4" descr="A container with a label on it&#10;&#10;AI-generated content may be incorrect.">
            <a:extLst>
              <a:ext uri="{FF2B5EF4-FFF2-40B4-BE49-F238E27FC236}">
                <a16:creationId xmlns:a16="http://schemas.microsoft.com/office/drawing/2014/main" id="{3157A64A-AD9C-C693-3BFC-49A9591207DE}"/>
              </a:ext>
            </a:extLst>
          </p:cNvPr>
          <p:cNvPicPr>
            <a:picLocks noChangeAspect="1"/>
          </p:cNvPicPr>
          <p:nvPr/>
        </p:nvPicPr>
        <p:blipFill>
          <a:blip r:embed="rId2"/>
          <a:stretch>
            <a:fillRect/>
          </a:stretch>
        </p:blipFill>
        <p:spPr>
          <a:xfrm>
            <a:off x="677334" y="318447"/>
            <a:ext cx="8234302" cy="6221106"/>
          </a:xfrm>
          <a:prstGeom prst="rect">
            <a:avLst/>
          </a:prstGeom>
        </p:spPr>
      </p:pic>
    </p:spTree>
    <p:extLst>
      <p:ext uri="{BB962C8B-B14F-4D97-AF65-F5344CB8AC3E}">
        <p14:creationId xmlns:p14="http://schemas.microsoft.com/office/powerpoint/2010/main" val="201444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4A6-ACA9-F07E-6D9C-70895A8FBABE}"/>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4777656B-C4FF-9F40-20B1-08FB164B705D}"/>
              </a:ext>
            </a:extLst>
          </p:cNvPr>
          <p:cNvSpPr>
            <a:spLocks noGrp="1"/>
          </p:cNvSpPr>
          <p:nvPr>
            <p:ph idx="1"/>
          </p:nvPr>
        </p:nvSpPr>
        <p:spPr/>
        <p:txBody>
          <a:bodyPr/>
          <a:lstStyle/>
          <a:p>
            <a:endParaRPr lang="ar-IQ"/>
          </a:p>
        </p:txBody>
      </p:sp>
      <p:pic>
        <p:nvPicPr>
          <p:cNvPr id="5" name="Picture 4" descr="A white plastic container with a black cap&#10;&#10;AI-generated content may be incorrect.">
            <a:extLst>
              <a:ext uri="{FF2B5EF4-FFF2-40B4-BE49-F238E27FC236}">
                <a16:creationId xmlns:a16="http://schemas.microsoft.com/office/drawing/2014/main" id="{B6BFBE3C-8D96-733D-A725-051AFB2ABA25}"/>
              </a:ext>
            </a:extLst>
          </p:cNvPr>
          <p:cNvPicPr>
            <a:picLocks noChangeAspect="1"/>
          </p:cNvPicPr>
          <p:nvPr/>
        </p:nvPicPr>
        <p:blipFill>
          <a:blip r:embed="rId2"/>
          <a:stretch>
            <a:fillRect/>
          </a:stretch>
        </p:blipFill>
        <p:spPr>
          <a:xfrm>
            <a:off x="494454" y="303981"/>
            <a:ext cx="8470949" cy="6250037"/>
          </a:xfrm>
          <a:prstGeom prst="rect">
            <a:avLst/>
          </a:prstGeom>
        </p:spPr>
      </p:pic>
    </p:spTree>
    <p:extLst>
      <p:ext uri="{BB962C8B-B14F-4D97-AF65-F5344CB8AC3E}">
        <p14:creationId xmlns:p14="http://schemas.microsoft.com/office/powerpoint/2010/main" val="286311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50BD-10CD-FC4E-B851-EB79952AC8D6}"/>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1B6661F4-738D-D14B-8CE9-CA568745D3A2}"/>
              </a:ext>
            </a:extLst>
          </p:cNvPr>
          <p:cNvSpPr>
            <a:spLocks noGrp="1"/>
          </p:cNvSpPr>
          <p:nvPr>
            <p:ph idx="1"/>
          </p:nvPr>
        </p:nvSpPr>
        <p:spPr/>
        <p:txBody>
          <a:bodyPr/>
          <a:lstStyle/>
          <a:p>
            <a:endParaRPr lang="ar-IQ"/>
          </a:p>
        </p:txBody>
      </p:sp>
      <p:pic>
        <p:nvPicPr>
          <p:cNvPr id="5" name="Picture 4" descr="A few bottles of chemicals in a container&#10;&#10;AI-generated content may be incorrect.">
            <a:extLst>
              <a:ext uri="{FF2B5EF4-FFF2-40B4-BE49-F238E27FC236}">
                <a16:creationId xmlns:a16="http://schemas.microsoft.com/office/drawing/2014/main" id="{3AFFA66F-386A-42E3-E950-93A6F5AB53EE}"/>
              </a:ext>
            </a:extLst>
          </p:cNvPr>
          <p:cNvPicPr>
            <a:picLocks noChangeAspect="1"/>
          </p:cNvPicPr>
          <p:nvPr/>
        </p:nvPicPr>
        <p:blipFill>
          <a:blip r:embed="rId2"/>
          <a:stretch>
            <a:fillRect/>
          </a:stretch>
        </p:blipFill>
        <p:spPr>
          <a:xfrm>
            <a:off x="388840" y="398464"/>
            <a:ext cx="8860875" cy="5642898"/>
          </a:xfrm>
          <a:prstGeom prst="rect">
            <a:avLst/>
          </a:prstGeom>
        </p:spPr>
      </p:pic>
    </p:spTree>
    <p:extLst>
      <p:ext uri="{BB962C8B-B14F-4D97-AF65-F5344CB8AC3E}">
        <p14:creationId xmlns:p14="http://schemas.microsoft.com/office/powerpoint/2010/main" val="250082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33BE-7440-97A1-DAB2-7AD2B5C4AA5D}"/>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0CD18D86-EDE9-5A20-BD06-F20042454B15}"/>
              </a:ext>
            </a:extLst>
          </p:cNvPr>
          <p:cNvSpPr>
            <a:spLocks noGrp="1"/>
          </p:cNvSpPr>
          <p:nvPr>
            <p:ph idx="1"/>
          </p:nvPr>
        </p:nvSpPr>
        <p:spPr/>
        <p:txBody>
          <a:bodyPr/>
          <a:lstStyle/>
          <a:p>
            <a:endParaRPr lang="ar-IQ"/>
          </a:p>
        </p:txBody>
      </p:sp>
      <p:pic>
        <p:nvPicPr>
          <p:cNvPr id="5" name="Picture 4" descr="A collage of different containers&#10;&#10;AI-generated content may be incorrect.">
            <a:extLst>
              <a:ext uri="{FF2B5EF4-FFF2-40B4-BE49-F238E27FC236}">
                <a16:creationId xmlns:a16="http://schemas.microsoft.com/office/drawing/2014/main" id="{831CE7FE-619A-F2DB-C0D9-A0A427F72D0E}"/>
              </a:ext>
            </a:extLst>
          </p:cNvPr>
          <p:cNvPicPr>
            <a:picLocks noChangeAspect="1"/>
          </p:cNvPicPr>
          <p:nvPr/>
        </p:nvPicPr>
        <p:blipFill>
          <a:blip r:embed="rId2"/>
          <a:stretch>
            <a:fillRect/>
          </a:stretch>
        </p:blipFill>
        <p:spPr>
          <a:xfrm>
            <a:off x="657225" y="499817"/>
            <a:ext cx="8472707" cy="5772124"/>
          </a:xfrm>
          <a:prstGeom prst="rect">
            <a:avLst/>
          </a:prstGeom>
        </p:spPr>
      </p:pic>
    </p:spTree>
    <p:extLst>
      <p:ext uri="{BB962C8B-B14F-4D97-AF65-F5344CB8AC3E}">
        <p14:creationId xmlns:p14="http://schemas.microsoft.com/office/powerpoint/2010/main" val="106931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47CA-1A76-75D6-48CB-76F5909FC474}"/>
              </a:ext>
            </a:extLst>
          </p:cNvPr>
          <p:cNvSpPr>
            <a:spLocks noGrp="1"/>
          </p:cNvSpPr>
          <p:nvPr>
            <p:ph type="title"/>
          </p:nvPr>
        </p:nvSpPr>
        <p:spPr/>
        <p:txBody>
          <a:bodyPr>
            <a:normAutofit/>
          </a:bodyPr>
          <a:lstStyle/>
          <a:p>
            <a:pPr algn="r"/>
            <a:r>
              <a:rPr lang="ar-IQ" sz="6600" dirty="0"/>
              <a:t>اهداف الورشة </a:t>
            </a:r>
          </a:p>
        </p:txBody>
      </p:sp>
      <p:sp>
        <p:nvSpPr>
          <p:cNvPr id="3" name="Content Placeholder 2">
            <a:extLst>
              <a:ext uri="{FF2B5EF4-FFF2-40B4-BE49-F238E27FC236}">
                <a16:creationId xmlns:a16="http://schemas.microsoft.com/office/drawing/2014/main" id="{7204A55B-0BA7-A845-9CCB-BDDCFCF86F7B}"/>
              </a:ext>
            </a:extLst>
          </p:cNvPr>
          <p:cNvSpPr>
            <a:spLocks noGrp="1"/>
          </p:cNvSpPr>
          <p:nvPr>
            <p:ph idx="1"/>
          </p:nvPr>
        </p:nvSpPr>
        <p:spPr/>
        <p:txBody>
          <a:bodyPr/>
          <a:lstStyle/>
          <a:p>
            <a:r>
              <a:rPr lang="ar-IQ" sz="3600" b="1" dirty="0">
                <a:solidFill>
                  <a:schemeClr val="tx1"/>
                </a:solidFill>
              </a:rPr>
              <a:t>تهدف هذه الورشة  الى التعرف على النفايات الكيميائية بصورة عامة ومن ثم كيفية الوقاية والتخلص من هذه النفايات مختبريا  لتلافي الخطورة الناجمة منها.</a:t>
            </a:r>
          </a:p>
          <a:p>
            <a:pPr marL="0" indent="0">
              <a:buNone/>
            </a:pPr>
            <a:endParaRPr lang="ar-IQ" dirty="0"/>
          </a:p>
          <a:p>
            <a:endParaRPr lang="ar-IQ" dirty="0"/>
          </a:p>
        </p:txBody>
      </p:sp>
    </p:spTree>
    <p:extLst>
      <p:ext uri="{BB962C8B-B14F-4D97-AF65-F5344CB8AC3E}">
        <p14:creationId xmlns:p14="http://schemas.microsoft.com/office/powerpoint/2010/main" val="309183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F60C-E748-572C-648F-124791BCFC0E}"/>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8DB486E7-4E58-BCEA-29A1-4BFFDB73E7D5}"/>
              </a:ext>
            </a:extLst>
          </p:cNvPr>
          <p:cNvSpPr>
            <a:spLocks noGrp="1"/>
          </p:cNvSpPr>
          <p:nvPr>
            <p:ph idx="1"/>
          </p:nvPr>
        </p:nvSpPr>
        <p:spPr/>
        <p:txBody>
          <a:bodyPr/>
          <a:lstStyle/>
          <a:p>
            <a:endParaRPr lang="ar-IQ"/>
          </a:p>
        </p:txBody>
      </p:sp>
      <p:pic>
        <p:nvPicPr>
          <p:cNvPr id="5" name="Picture 4" descr="A table with different types of wastes&#10;&#10;AI-generated content may be incorrect.">
            <a:extLst>
              <a:ext uri="{FF2B5EF4-FFF2-40B4-BE49-F238E27FC236}">
                <a16:creationId xmlns:a16="http://schemas.microsoft.com/office/drawing/2014/main" id="{EB1EAC8E-40D8-1A3C-969D-2A91982EA261}"/>
              </a:ext>
            </a:extLst>
          </p:cNvPr>
          <p:cNvPicPr>
            <a:picLocks noChangeAspect="1"/>
          </p:cNvPicPr>
          <p:nvPr/>
        </p:nvPicPr>
        <p:blipFill>
          <a:blip r:embed="rId2"/>
          <a:stretch>
            <a:fillRect/>
          </a:stretch>
        </p:blipFill>
        <p:spPr>
          <a:xfrm>
            <a:off x="586542" y="-298901"/>
            <a:ext cx="8687460" cy="7009190"/>
          </a:xfrm>
          <a:prstGeom prst="rect">
            <a:avLst/>
          </a:prstGeom>
        </p:spPr>
      </p:pic>
    </p:spTree>
    <p:extLst>
      <p:ext uri="{BB962C8B-B14F-4D97-AF65-F5344CB8AC3E}">
        <p14:creationId xmlns:p14="http://schemas.microsoft.com/office/powerpoint/2010/main" val="821302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17D9-DD5C-95FB-0B20-9DC38D92F34F}"/>
              </a:ext>
            </a:extLst>
          </p:cNvPr>
          <p:cNvSpPr>
            <a:spLocks noGrp="1"/>
          </p:cNvSpPr>
          <p:nvPr>
            <p:ph type="title"/>
          </p:nvPr>
        </p:nvSpPr>
        <p:spPr/>
        <p:txBody>
          <a:bodyPr/>
          <a:lstStyle/>
          <a:p>
            <a:endParaRPr lang="ar-IQ"/>
          </a:p>
        </p:txBody>
      </p:sp>
      <p:pic>
        <p:nvPicPr>
          <p:cNvPr id="5" name="Picture 4" descr="A chart of different types of bags&#10;&#10;AI-generated content may be incorrect.">
            <a:extLst>
              <a:ext uri="{FF2B5EF4-FFF2-40B4-BE49-F238E27FC236}">
                <a16:creationId xmlns:a16="http://schemas.microsoft.com/office/drawing/2014/main" id="{436A9717-8064-E05F-FB3C-2D2CB95A7BEE}"/>
              </a:ext>
            </a:extLst>
          </p:cNvPr>
          <p:cNvPicPr>
            <a:picLocks noChangeAspect="1"/>
          </p:cNvPicPr>
          <p:nvPr/>
        </p:nvPicPr>
        <p:blipFill>
          <a:blip r:embed="rId2"/>
          <a:stretch>
            <a:fillRect/>
          </a:stretch>
        </p:blipFill>
        <p:spPr>
          <a:xfrm>
            <a:off x="311393" y="435770"/>
            <a:ext cx="9121525" cy="5289781"/>
          </a:xfrm>
          <a:prstGeom prst="rect">
            <a:avLst/>
          </a:prstGeom>
        </p:spPr>
      </p:pic>
    </p:spTree>
    <p:extLst>
      <p:ext uri="{BB962C8B-B14F-4D97-AF65-F5344CB8AC3E}">
        <p14:creationId xmlns:p14="http://schemas.microsoft.com/office/powerpoint/2010/main" val="366298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E8B2-2071-8380-381C-972A1186BDA1}"/>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A63EC508-1694-530B-9AE6-E1C440C9BF17}"/>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423FFBC2-B0F5-33E7-7B33-5B27511FE8B7}"/>
              </a:ext>
            </a:extLst>
          </p:cNvPr>
          <p:cNvPicPr>
            <a:picLocks noChangeAspect="1"/>
          </p:cNvPicPr>
          <p:nvPr/>
        </p:nvPicPr>
        <p:blipFill>
          <a:blip r:embed="rId2"/>
          <a:stretch>
            <a:fillRect/>
          </a:stretch>
        </p:blipFill>
        <p:spPr>
          <a:xfrm>
            <a:off x="0" y="187983"/>
            <a:ext cx="8820443" cy="6670017"/>
          </a:xfrm>
          <a:prstGeom prst="rect">
            <a:avLst/>
          </a:prstGeom>
        </p:spPr>
      </p:pic>
    </p:spTree>
    <p:extLst>
      <p:ext uri="{BB962C8B-B14F-4D97-AF65-F5344CB8AC3E}">
        <p14:creationId xmlns:p14="http://schemas.microsoft.com/office/powerpoint/2010/main" val="310669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A0C4-AF8F-1911-3E32-732FD1E4F2D8}"/>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08E2D56D-1783-6A82-D414-E9D3B65DA8DC}"/>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7C8CD8B7-CD7B-7A5D-A241-63ABE16F40B6}"/>
              </a:ext>
            </a:extLst>
          </p:cNvPr>
          <p:cNvPicPr>
            <a:picLocks noChangeAspect="1"/>
          </p:cNvPicPr>
          <p:nvPr/>
        </p:nvPicPr>
        <p:blipFill>
          <a:blip r:embed="rId2"/>
          <a:stretch>
            <a:fillRect/>
          </a:stretch>
        </p:blipFill>
        <p:spPr>
          <a:xfrm>
            <a:off x="0" y="135062"/>
            <a:ext cx="8596668" cy="6722937"/>
          </a:xfrm>
          <a:prstGeom prst="rect">
            <a:avLst/>
          </a:prstGeom>
        </p:spPr>
      </p:pic>
    </p:spTree>
    <p:extLst>
      <p:ext uri="{BB962C8B-B14F-4D97-AF65-F5344CB8AC3E}">
        <p14:creationId xmlns:p14="http://schemas.microsoft.com/office/powerpoint/2010/main" val="96988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D5DF-E2F0-0D80-F1FD-0A4C6561631A}"/>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4E1C1D7E-176C-26D4-A112-C7613A06E20D}"/>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A4E76736-1928-DD71-7CD6-5D3241DC1CCD}"/>
              </a:ext>
            </a:extLst>
          </p:cNvPr>
          <p:cNvPicPr>
            <a:picLocks noChangeAspect="1"/>
          </p:cNvPicPr>
          <p:nvPr/>
        </p:nvPicPr>
        <p:blipFill>
          <a:blip r:embed="rId2"/>
          <a:stretch>
            <a:fillRect/>
          </a:stretch>
        </p:blipFill>
        <p:spPr>
          <a:xfrm>
            <a:off x="0" y="386550"/>
            <a:ext cx="8890782" cy="6471450"/>
          </a:xfrm>
          <a:prstGeom prst="rect">
            <a:avLst/>
          </a:prstGeom>
        </p:spPr>
      </p:pic>
    </p:spTree>
    <p:extLst>
      <p:ext uri="{BB962C8B-B14F-4D97-AF65-F5344CB8AC3E}">
        <p14:creationId xmlns:p14="http://schemas.microsoft.com/office/powerpoint/2010/main" val="95130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C1BA-D405-61FB-8BF7-9CAE5224AC2C}"/>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F4F6D5CD-B83C-3894-E4ED-38E091880180}"/>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153CF40B-A7AD-ADBC-AF13-41856696A4AA}"/>
              </a:ext>
            </a:extLst>
          </p:cNvPr>
          <p:cNvPicPr>
            <a:picLocks noChangeAspect="1"/>
          </p:cNvPicPr>
          <p:nvPr/>
        </p:nvPicPr>
        <p:blipFill>
          <a:blip r:embed="rId2"/>
          <a:stretch>
            <a:fillRect/>
          </a:stretch>
        </p:blipFill>
        <p:spPr>
          <a:xfrm>
            <a:off x="-1" y="280865"/>
            <a:ext cx="8820443" cy="6577135"/>
          </a:xfrm>
          <a:prstGeom prst="rect">
            <a:avLst/>
          </a:prstGeom>
        </p:spPr>
      </p:pic>
    </p:spTree>
    <p:extLst>
      <p:ext uri="{BB962C8B-B14F-4D97-AF65-F5344CB8AC3E}">
        <p14:creationId xmlns:p14="http://schemas.microsoft.com/office/powerpoint/2010/main" val="391240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29B0-4918-13DA-6956-45F2D106AF58}"/>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7D56D671-E5D8-3CAB-E5E7-D3C00ED96F52}"/>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E566D3ED-10B8-29E2-551C-6FE235BC1A3B}"/>
              </a:ext>
            </a:extLst>
          </p:cNvPr>
          <p:cNvPicPr>
            <a:picLocks noChangeAspect="1"/>
          </p:cNvPicPr>
          <p:nvPr/>
        </p:nvPicPr>
        <p:blipFill>
          <a:blip r:embed="rId2"/>
          <a:stretch>
            <a:fillRect/>
          </a:stretch>
        </p:blipFill>
        <p:spPr>
          <a:xfrm>
            <a:off x="0" y="226254"/>
            <a:ext cx="8736037" cy="6631746"/>
          </a:xfrm>
          <a:prstGeom prst="rect">
            <a:avLst/>
          </a:prstGeom>
        </p:spPr>
      </p:pic>
    </p:spTree>
    <p:extLst>
      <p:ext uri="{BB962C8B-B14F-4D97-AF65-F5344CB8AC3E}">
        <p14:creationId xmlns:p14="http://schemas.microsoft.com/office/powerpoint/2010/main" val="1215733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28A3-49AB-DC63-57A5-D3BBEA5B7CB8}"/>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9570D71A-F3A5-4FAA-DC57-D5500E517561}"/>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320E708A-F2FC-8C5F-5D46-CF2C07B5B4BA}"/>
              </a:ext>
            </a:extLst>
          </p:cNvPr>
          <p:cNvPicPr>
            <a:picLocks noChangeAspect="1"/>
          </p:cNvPicPr>
          <p:nvPr/>
        </p:nvPicPr>
        <p:blipFill>
          <a:blip r:embed="rId2"/>
          <a:stretch>
            <a:fillRect/>
          </a:stretch>
        </p:blipFill>
        <p:spPr>
          <a:xfrm>
            <a:off x="0" y="244968"/>
            <a:ext cx="8834511" cy="6613032"/>
          </a:xfrm>
          <a:prstGeom prst="rect">
            <a:avLst/>
          </a:prstGeom>
        </p:spPr>
      </p:pic>
    </p:spTree>
    <p:extLst>
      <p:ext uri="{BB962C8B-B14F-4D97-AF65-F5344CB8AC3E}">
        <p14:creationId xmlns:p14="http://schemas.microsoft.com/office/powerpoint/2010/main" val="1319716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6C15-89C4-8C2E-BB60-55972C7F70B7}"/>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E66D0F05-4FBA-4708-EA9D-FFBEBAFE69CE}"/>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8FF6E0B0-60D9-F1EC-7A92-2F063BC6CAFD}"/>
              </a:ext>
            </a:extLst>
          </p:cNvPr>
          <p:cNvPicPr>
            <a:picLocks noChangeAspect="1"/>
          </p:cNvPicPr>
          <p:nvPr/>
        </p:nvPicPr>
        <p:blipFill>
          <a:blip r:embed="rId2"/>
          <a:srcRect b="6575"/>
          <a:stretch>
            <a:fillRect/>
          </a:stretch>
        </p:blipFill>
        <p:spPr>
          <a:xfrm>
            <a:off x="0" y="343735"/>
            <a:ext cx="8834511" cy="6514265"/>
          </a:xfrm>
          <a:prstGeom prst="rect">
            <a:avLst/>
          </a:prstGeom>
        </p:spPr>
      </p:pic>
    </p:spTree>
    <p:extLst>
      <p:ext uri="{BB962C8B-B14F-4D97-AF65-F5344CB8AC3E}">
        <p14:creationId xmlns:p14="http://schemas.microsoft.com/office/powerpoint/2010/main" val="610669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C77E-97EF-45F0-CCAE-138AF11832AF}"/>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E82BAA27-85B3-E7F5-5F5D-CB1DB22ABF04}"/>
              </a:ext>
            </a:extLst>
          </p:cNvPr>
          <p:cNvSpPr>
            <a:spLocks noGrp="1"/>
          </p:cNvSpPr>
          <p:nvPr>
            <p:ph idx="1"/>
          </p:nvPr>
        </p:nvSpPr>
        <p:spPr/>
        <p:txBody>
          <a:bodyPr/>
          <a:lstStyle/>
          <a:p>
            <a:endParaRPr lang="ar-IQ"/>
          </a:p>
        </p:txBody>
      </p:sp>
      <p:pic>
        <p:nvPicPr>
          <p:cNvPr id="4" name="Picture 3">
            <a:extLst>
              <a:ext uri="{FF2B5EF4-FFF2-40B4-BE49-F238E27FC236}">
                <a16:creationId xmlns:a16="http://schemas.microsoft.com/office/drawing/2014/main" id="{FA2636CC-045B-11EF-D785-058B64CE260B}"/>
              </a:ext>
            </a:extLst>
          </p:cNvPr>
          <p:cNvPicPr>
            <a:picLocks noChangeAspect="1"/>
          </p:cNvPicPr>
          <p:nvPr/>
        </p:nvPicPr>
        <p:blipFill>
          <a:blip r:embed="rId2"/>
          <a:stretch>
            <a:fillRect/>
          </a:stretch>
        </p:blipFill>
        <p:spPr>
          <a:xfrm>
            <a:off x="1" y="0"/>
            <a:ext cx="8778240" cy="6858000"/>
          </a:xfrm>
          <a:prstGeom prst="rect">
            <a:avLst/>
          </a:prstGeom>
        </p:spPr>
      </p:pic>
    </p:spTree>
    <p:extLst>
      <p:ext uri="{BB962C8B-B14F-4D97-AF65-F5344CB8AC3E}">
        <p14:creationId xmlns:p14="http://schemas.microsoft.com/office/powerpoint/2010/main" val="2092841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35AB-6858-A651-C25E-E6CE3097128D}"/>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A3D0A969-8F8F-E7AD-934F-84EE0A1A82E7}"/>
              </a:ext>
            </a:extLst>
          </p:cNvPr>
          <p:cNvSpPr>
            <a:spLocks noGrp="1"/>
          </p:cNvSpPr>
          <p:nvPr>
            <p:ph idx="1"/>
          </p:nvPr>
        </p:nvSpPr>
        <p:spPr/>
        <p:txBody>
          <a:bodyPr/>
          <a:lstStyle/>
          <a:p>
            <a:pPr marL="384048" marR="0" lvl="0" indent="-384048" algn="r" defTabSz="914400" rtl="1"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ar-IQ" sz="3200" b="0" i="0" u="none" strike="noStrike" kern="1200" cap="none" spc="0" normalizeH="0" baseline="0" noProof="0" dirty="0">
                <a:ln>
                  <a:noFill/>
                </a:ln>
                <a:solidFill>
                  <a:srgbClr val="C00000"/>
                </a:solidFill>
                <a:effectLst/>
                <a:uLnTx/>
                <a:uFillTx/>
                <a:latin typeface="Franklin Gothic Book" panose="020B0503020102020204"/>
                <a:ea typeface="+mn-ea"/>
                <a:cs typeface="Tahoma" panose="020B0604030504040204" pitchFamily="34" charset="0"/>
              </a:rPr>
              <a:t>النفايات الكيميائية </a:t>
            </a:r>
            <a:r>
              <a:rPr kumimoji="0" lang="ar-SA" sz="3200" b="0" i="0" u="none" strike="noStrike" kern="1200" cap="none" spc="0" normalizeH="0" baseline="0" noProof="0" dirty="0">
                <a:ln>
                  <a:noFill/>
                </a:ln>
                <a:solidFill>
                  <a:srgbClr val="191B0E"/>
                </a:solidFill>
                <a:effectLst/>
                <a:uLnTx/>
                <a:uFillTx/>
                <a:latin typeface="Franklin Gothic Book" panose="020B0503020102020204"/>
                <a:ea typeface="+mn-ea"/>
                <a:cs typeface="Tahoma" panose="020B0604030504040204" pitchFamily="34" charset="0"/>
              </a:rPr>
              <a:t>:</a:t>
            </a:r>
            <a:r>
              <a:rPr kumimoji="0" lang="ar-SA" sz="3200" b="0" i="0" u="none" strike="noStrike" kern="1200" cap="none" spc="0" normalizeH="0" baseline="0" noProof="0" dirty="0">
                <a:ln>
                  <a:noFill/>
                </a:ln>
                <a:solidFill>
                  <a:schemeClr val="tx1"/>
                </a:solidFill>
                <a:effectLst/>
                <a:uLnTx/>
                <a:uFillTx/>
                <a:latin typeface="Franklin Gothic Book" panose="020B0503020102020204"/>
                <a:ea typeface="+mn-ea"/>
                <a:cs typeface="Tahoma" panose="020B0604030504040204" pitchFamily="34" charset="0"/>
              </a:rPr>
              <a:t>هي النفايات الصلبة أو السائلة أو الغازية والتي بسبب سميتها أو قدرتها على الاشتعال أو الانفجار أو التآكل أو بسبب خواصها الخطرة أو تؤثر أو يمكن أن تؤثر بآثارها السلبية على الصحة العامة أو على عناصر البيئة بشكلها المنفصل أو عند اختلاطها مع نفايات أخرى</a:t>
            </a:r>
            <a:r>
              <a:rPr kumimoji="0" lang="en-US" sz="3200" b="0" i="0" u="none" strike="noStrike" kern="1200" cap="none" spc="0" normalizeH="0" baseline="0" noProof="0" dirty="0">
                <a:ln>
                  <a:noFill/>
                </a:ln>
                <a:solidFill>
                  <a:schemeClr val="tx1"/>
                </a:solidFill>
                <a:effectLst/>
                <a:uLnTx/>
                <a:uFillTx/>
                <a:latin typeface="Franklin Gothic Book" panose="020B0503020102020204"/>
                <a:ea typeface="+mn-ea"/>
                <a:cs typeface="+mn-cs"/>
              </a:rPr>
              <a:t>.</a:t>
            </a:r>
            <a:endParaRPr kumimoji="0" lang="ar-IQ" sz="3200" b="0" i="0" u="none" strike="noStrike" kern="1200" cap="none" spc="0" normalizeH="0" baseline="0" noProof="0" dirty="0">
              <a:ln>
                <a:noFill/>
              </a:ln>
              <a:solidFill>
                <a:schemeClr val="tx1"/>
              </a:solidFill>
              <a:effectLst/>
              <a:uLnTx/>
              <a:uFillTx/>
              <a:latin typeface="Franklin Gothic Book" panose="020B0503020102020204"/>
              <a:ea typeface="+mn-ea"/>
              <a:cs typeface="Tahoma" panose="020B0604030504040204" pitchFamily="34" charset="0"/>
            </a:endParaRPr>
          </a:p>
          <a:p>
            <a:endParaRPr lang="ar-IQ" dirty="0"/>
          </a:p>
        </p:txBody>
      </p:sp>
    </p:spTree>
    <p:extLst>
      <p:ext uri="{BB962C8B-B14F-4D97-AF65-F5344CB8AC3E}">
        <p14:creationId xmlns:p14="http://schemas.microsoft.com/office/powerpoint/2010/main" val="3506736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FE61-DB49-C2F7-B81C-9CD737B387F7}"/>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260490AF-E6B5-6BBB-2756-01FC8ACD6CE4}"/>
              </a:ext>
            </a:extLst>
          </p:cNvPr>
          <p:cNvSpPr>
            <a:spLocks noGrp="1"/>
          </p:cNvSpPr>
          <p:nvPr>
            <p:ph idx="1"/>
          </p:nvPr>
        </p:nvSpPr>
        <p:spPr/>
        <p:txBody>
          <a:bodyPr/>
          <a:lstStyle/>
          <a:p>
            <a:endParaRPr lang="ar-IQ"/>
          </a:p>
        </p:txBody>
      </p:sp>
      <p:pic>
        <p:nvPicPr>
          <p:cNvPr id="1026" name="Picture 2" descr="Thank you for listening presentation slide - arabhisa">
            <a:extLst>
              <a:ext uri="{FF2B5EF4-FFF2-40B4-BE49-F238E27FC236}">
                <a16:creationId xmlns:a16="http://schemas.microsoft.com/office/drawing/2014/main" id="{3B02DFCC-C611-0187-F790-025812534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615B-5BC2-5F72-82C5-B1A3B73B6604}"/>
              </a:ext>
            </a:extLst>
          </p:cNvPr>
          <p:cNvSpPr>
            <a:spLocks noGrp="1"/>
          </p:cNvSpPr>
          <p:nvPr>
            <p:ph type="title"/>
          </p:nvPr>
        </p:nvSpPr>
        <p:spPr/>
        <p:txBody>
          <a:bodyPr>
            <a:noAutofit/>
          </a:bodyPr>
          <a:lstStyle/>
          <a:p>
            <a:pPr algn="r"/>
            <a:r>
              <a:rPr lang="ar-SA" sz="2000" b="1" dirty="0">
                <a:solidFill>
                  <a:schemeClr val="tx1"/>
                </a:solidFill>
              </a:rPr>
              <a:t>يُنتج المختبر أنواعاً متعددة من النفايات التي قد تمثل خطورة على البيئة و/ أو المجتمع المحلي. ومن ثم فمن الأهمية بمكان أن يمتثل المختبر لإجراءات حازمة بشأن التخلص من النفايات ومعالجتها</a:t>
            </a:r>
            <a:r>
              <a:rPr lang="en-US" sz="2000" b="1" dirty="0">
                <a:solidFill>
                  <a:schemeClr val="tx1"/>
                </a:solidFill>
              </a:rPr>
              <a:t>.</a:t>
            </a:r>
            <a:br>
              <a:rPr lang="en-US" sz="2000" b="1" dirty="0">
                <a:solidFill>
                  <a:schemeClr val="tx1"/>
                </a:solidFill>
              </a:rPr>
            </a:br>
            <a:r>
              <a:rPr lang="ar-IQ" sz="2400" b="1" dirty="0">
                <a:solidFill>
                  <a:schemeClr val="tx1"/>
                </a:solidFill>
              </a:rPr>
              <a:t>تقسم النفايات الكيميائية الى عدة فئات منها:</a:t>
            </a:r>
            <a:r>
              <a:rPr lang="en-US" sz="2400" b="1" dirty="0">
                <a:solidFill>
                  <a:schemeClr val="tx1"/>
                </a:solidFill>
              </a:rPr>
              <a:t/>
            </a:r>
            <a:br>
              <a:rPr lang="en-US" sz="2400" b="1" dirty="0">
                <a:solidFill>
                  <a:schemeClr val="tx1"/>
                </a:solidFill>
              </a:rPr>
            </a:br>
            <a:endParaRPr lang="ar-IQ" sz="2000" b="1" dirty="0">
              <a:solidFill>
                <a:schemeClr val="tx1"/>
              </a:solidFill>
            </a:endParaRPr>
          </a:p>
        </p:txBody>
      </p:sp>
      <p:sp>
        <p:nvSpPr>
          <p:cNvPr id="3" name="Content Placeholder 2">
            <a:extLst>
              <a:ext uri="{FF2B5EF4-FFF2-40B4-BE49-F238E27FC236}">
                <a16:creationId xmlns:a16="http://schemas.microsoft.com/office/drawing/2014/main" id="{15170A50-98CF-F554-FBA8-84910384772D}"/>
              </a:ext>
            </a:extLst>
          </p:cNvPr>
          <p:cNvSpPr>
            <a:spLocks noGrp="1"/>
          </p:cNvSpPr>
          <p:nvPr>
            <p:ph idx="1"/>
          </p:nvPr>
        </p:nvSpPr>
        <p:spPr/>
        <p:txBody>
          <a:bodyPr/>
          <a:lstStyle/>
          <a:p>
            <a:pPr marL="0" marR="0" lvl="0" indent="0" algn="r"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ar-SA" sz="2800" b="1" i="0" u="sng" strike="noStrike" kern="1200" cap="none" spc="0" normalizeH="0" baseline="0" noProof="0" dirty="0">
                <a:ln>
                  <a:noFill/>
                </a:ln>
                <a:solidFill>
                  <a:srgbClr val="191B0E"/>
                </a:solidFill>
                <a:effectLst/>
                <a:uLnTx/>
                <a:uFillTx/>
                <a:latin typeface="Franklin Gothic Book" panose="020B0503020102020204"/>
                <a:ea typeface="+mn-ea"/>
                <a:cs typeface="Tahoma" panose="020B0604030504040204" pitchFamily="34" charset="0"/>
              </a:rPr>
              <a:t>النفايات السام</a:t>
            </a:r>
            <a:r>
              <a:rPr kumimoji="0" lang="ar-IQ" sz="2800" b="1" i="0" u="sng" strike="noStrike" kern="1200" cap="none" spc="0" normalizeH="0" baseline="0" noProof="0" dirty="0">
                <a:ln>
                  <a:noFill/>
                </a:ln>
                <a:solidFill>
                  <a:srgbClr val="191B0E"/>
                </a:solidFill>
                <a:effectLst/>
                <a:uLnTx/>
                <a:uFillTx/>
                <a:latin typeface="Franklin Gothic Book" panose="020B0503020102020204"/>
                <a:ea typeface="+mn-ea"/>
                <a:cs typeface="Tahoma" panose="020B0604030504040204" pitchFamily="34" charset="0"/>
              </a:rPr>
              <a:t>ة:</a:t>
            </a:r>
            <a:r>
              <a:rPr kumimoji="0" lang="en-US" sz="2800" b="1" i="0" u="sng" strike="noStrike" kern="1200" cap="none" spc="0" normalizeH="0" baseline="0" noProof="0" dirty="0">
                <a:ln>
                  <a:noFill/>
                </a:ln>
                <a:solidFill>
                  <a:srgbClr val="191B0E"/>
                </a:solidFill>
                <a:effectLst/>
                <a:uLnTx/>
                <a:uFillTx/>
                <a:latin typeface="Franklin Gothic Book" panose="020B0503020102020204"/>
                <a:ea typeface="+mn-ea"/>
                <a:cs typeface="+mn-cs"/>
              </a:rPr>
              <a:t>.1</a:t>
            </a:r>
            <a:endParaRPr kumimoji="0" lang="en-US" sz="28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a:p>
            <a:pPr marL="0" marR="0" lvl="0" indent="0" algn="r" defTabSz="914400" rtl="1"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ar-IQ" sz="2000" b="0" i="0" u="none" strike="noStrike" kern="1200" cap="none" spc="0" normalizeH="0" baseline="0" noProof="0" dirty="0">
                <a:ln>
                  <a:noFill/>
                </a:ln>
                <a:solidFill>
                  <a:srgbClr val="191B0E"/>
                </a:solidFill>
                <a:effectLst/>
                <a:uLnTx/>
                <a:uFillTx/>
                <a:latin typeface="Franklin Gothic Book" panose="020B0503020102020204"/>
                <a:ea typeface="+mn-ea"/>
                <a:cs typeface="Tahoma" panose="020B0604030504040204" pitchFamily="34" charset="0"/>
              </a:rPr>
              <a:t> </a:t>
            </a:r>
            <a:r>
              <a:rPr kumimoji="0" lang="ar-SA" sz="2000" b="0" i="0" u="none" strike="noStrike" kern="1200" cap="none" spc="0" normalizeH="0" baseline="0" noProof="0" dirty="0">
                <a:ln>
                  <a:noFill/>
                </a:ln>
                <a:solidFill>
                  <a:srgbClr val="191B0E"/>
                </a:solidFill>
                <a:effectLst/>
                <a:uLnTx/>
                <a:uFillTx/>
                <a:latin typeface="Franklin Gothic Book" panose="020B0503020102020204"/>
                <a:ea typeface="+mn-ea"/>
                <a:cs typeface="Tahoma" panose="020B0604030504040204" pitchFamily="34" charset="0"/>
              </a:rPr>
              <a:t>تحدد سمية هذه النفايات بإجراء فحوصات مخبرية على النفايات لقياس درجة تركيز المواد السامة فيها ومدى احتمال نفادها إلى باطن الأرض والمياه الجوفية خاصة في حال عدم معالجتها حسب الأصول. يجب أن تجرى هذه الفحوصات المخبرية على جميع النفايات التي تحوي مواد سامة مثل </a:t>
            </a:r>
            <a:r>
              <a:rPr kumimoji="0" lang="ar-SA" sz="2000" b="1" i="0" u="none" strike="noStrike" kern="1200" cap="none" spc="0" normalizeH="0" baseline="0" noProof="0" dirty="0">
                <a:ln>
                  <a:noFill/>
                </a:ln>
                <a:solidFill>
                  <a:srgbClr val="191B0E"/>
                </a:solidFill>
                <a:effectLst/>
                <a:uLnTx/>
                <a:uFillTx/>
                <a:latin typeface="Franklin Gothic Book" panose="020B0503020102020204"/>
                <a:ea typeface="+mn-ea"/>
                <a:cs typeface="Tahoma" panose="020B0604030504040204" pitchFamily="34" charset="0"/>
              </a:rPr>
              <a:t>الرصاص والزئبق والعضويات كالبنزين والكلوروفورم والمبيدات الحشرية مثل الأندرين</a:t>
            </a:r>
            <a:r>
              <a:rPr kumimoji="0" lang="ar-IQ" sz="2000" b="1" i="0" u="none" strike="noStrike" kern="1200" cap="none" spc="0" normalizeH="0" baseline="0" noProof="0" dirty="0">
                <a:ln>
                  <a:noFill/>
                </a:ln>
                <a:solidFill>
                  <a:srgbClr val="191B0E"/>
                </a:solidFill>
                <a:effectLst/>
                <a:uLnTx/>
                <a:uFillTx/>
                <a:latin typeface="Franklin Gothic Book" panose="020B0503020102020204"/>
                <a:ea typeface="+mn-ea"/>
                <a:cs typeface="Tahoma" panose="020B0604030504040204" pitchFamily="34" charset="0"/>
              </a:rPr>
              <a:t>. العلامة المختبرية الخاصة بالنفايات السامة كما موضح في الصورة التالية</a:t>
            </a: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a:p>
            <a:endParaRPr lang="ar-IQ" dirty="0"/>
          </a:p>
        </p:txBody>
      </p:sp>
      <p:pic>
        <p:nvPicPr>
          <p:cNvPr id="4" name="Picture 2">
            <a:extLst>
              <a:ext uri="{FF2B5EF4-FFF2-40B4-BE49-F238E27FC236}">
                <a16:creationId xmlns:a16="http://schemas.microsoft.com/office/drawing/2014/main" id="{B42A26B1-FB18-F497-4164-0628993F3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615367"/>
            <a:ext cx="216024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79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BD4C-0788-E0FE-E58A-3E4F6DC451D6}"/>
              </a:ext>
            </a:extLst>
          </p:cNvPr>
          <p:cNvSpPr>
            <a:spLocks noGrp="1"/>
          </p:cNvSpPr>
          <p:nvPr>
            <p:ph type="title"/>
          </p:nvPr>
        </p:nvSpPr>
        <p:spPr/>
        <p:txBody>
          <a:bodyPr/>
          <a:lstStyle/>
          <a:p>
            <a:endParaRPr lang="ar-IQ"/>
          </a:p>
        </p:txBody>
      </p:sp>
      <p:sp>
        <p:nvSpPr>
          <p:cNvPr id="4" name="Content Placeholder 2">
            <a:extLst>
              <a:ext uri="{FF2B5EF4-FFF2-40B4-BE49-F238E27FC236}">
                <a16:creationId xmlns:a16="http://schemas.microsoft.com/office/drawing/2014/main" id="{BCCD4C14-8B0C-5AFE-2D31-5FA8CA2ACEA9}"/>
              </a:ext>
            </a:extLst>
          </p:cNvPr>
          <p:cNvSpPr>
            <a:spLocks noGrp="1"/>
          </p:cNvSpPr>
          <p:nvPr>
            <p:ph idx="1"/>
          </p:nvPr>
        </p:nvSpPr>
        <p:spPr>
          <a:xfrm flipH="1">
            <a:off x="677334" y="1724490"/>
            <a:ext cx="8596312" cy="3881437"/>
          </a:xfrm>
        </p:spPr>
        <p:txBody>
          <a:bodyPr/>
          <a:lstStyle/>
          <a:p>
            <a:pPr marL="0" indent="0" rtl="0">
              <a:buNone/>
            </a:pPr>
            <a:r>
              <a:rPr lang="ar-SA" sz="4000" b="1" u="sng" dirty="0"/>
              <a:t>. النفايات الآكلة</a:t>
            </a:r>
            <a:r>
              <a:rPr lang="ar-IQ" sz="4000" b="1" u="sng" dirty="0"/>
              <a:t>:</a:t>
            </a:r>
            <a:r>
              <a:rPr lang="en-US" sz="4000" b="1" u="sng" dirty="0"/>
              <a:t>2</a:t>
            </a:r>
            <a:endParaRPr lang="en-US" sz="4000" b="1" dirty="0"/>
          </a:p>
          <a:p>
            <a:pPr marL="0" indent="0">
              <a:buNone/>
            </a:pPr>
            <a:r>
              <a:rPr lang="ar-SA" sz="2800" b="1" dirty="0"/>
              <a:t>النفايات القارضة او الاكلة تضم الأحماض القوية والقلويات القوية والتي لها القدرة على قرض المعادن</a:t>
            </a:r>
            <a:r>
              <a:rPr lang="en-US" sz="2800" b="1" dirty="0"/>
              <a:t> </a:t>
            </a:r>
            <a:r>
              <a:rPr lang="en-US" sz="2800" b="1" dirty="0" err="1"/>
              <a:t>مثل</a:t>
            </a:r>
            <a:r>
              <a:rPr lang="en-US" sz="2800" b="1" dirty="0"/>
              <a:t> </a:t>
            </a:r>
            <a:r>
              <a:rPr lang="en-US" sz="2800" b="1" dirty="0" err="1"/>
              <a:t>حامض</a:t>
            </a:r>
            <a:r>
              <a:rPr lang="en-US" sz="2800" b="1" dirty="0"/>
              <a:t> </a:t>
            </a:r>
            <a:r>
              <a:rPr lang="en-US" sz="2800" b="1" dirty="0" err="1"/>
              <a:t>الكبريتيك</a:t>
            </a:r>
            <a:r>
              <a:rPr lang="en-US" sz="2800" b="1" dirty="0"/>
              <a:t> و </a:t>
            </a:r>
            <a:r>
              <a:rPr lang="en-US" sz="2800" b="1" dirty="0" err="1"/>
              <a:t>حامض</a:t>
            </a:r>
            <a:r>
              <a:rPr lang="en-US" sz="2800" b="1" dirty="0"/>
              <a:t> </a:t>
            </a:r>
            <a:r>
              <a:rPr lang="en-US" sz="2800" b="1" dirty="0" err="1"/>
              <a:t>النتريك</a:t>
            </a:r>
            <a:r>
              <a:rPr lang="en-US" sz="2800" b="1" dirty="0"/>
              <a:t> </a:t>
            </a:r>
            <a:r>
              <a:rPr lang="en-US" sz="2800" b="1" dirty="0" err="1"/>
              <a:t>حامض</a:t>
            </a:r>
            <a:r>
              <a:rPr lang="en-US" sz="2800" b="1" dirty="0"/>
              <a:t> </a:t>
            </a:r>
            <a:r>
              <a:rPr lang="en-US" sz="2800" b="1" dirty="0" err="1"/>
              <a:t>الكروميك</a:t>
            </a:r>
            <a:r>
              <a:rPr lang="en-US" sz="2800" b="1" dirty="0"/>
              <a:t> </a:t>
            </a:r>
            <a:r>
              <a:rPr lang="en-US" sz="2800" b="1" dirty="0" err="1"/>
              <a:t>وهيدروكسيد</a:t>
            </a:r>
            <a:r>
              <a:rPr lang="en-US" sz="2800" b="1" dirty="0"/>
              <a:t> </a:t>
            </a:r>
            <a:r>
              <a:rPr lang="en-US" sz="2800" b="1" dirty="0" err="1"/>
              <a:t>الصوديوم</a:t>
            </a:r>
            <a:r>
              <a:rPr lang="en-US" sz="2800" b="1" dirty="0"/>
              <a:t> </a:t>
            </a:r>
            <a:r>
              <a:rPr lang="ar-IQ" sz="2800" b="1" dirty="0"/>
              <a:t>.</a:t>
            </a:r>
          </a:p>
          <a:p>
            <a:pPr marL="0" indent="0">
              <a:buNone/>
            </a:pPr>
            <a:endParaRPr lang="ar-IQ" sz="2800" b="1" dirty="0"/>
          </a:p>
          <a:p>
            <a:endParaRPr lang="ar-IQ" dirty="0"/>
          </a:p>
        </p:txBody>
      </p:sp>
      <p:pic>
        <p:nvPicPr>
          <p:cNvPr id="5" name="Picture 4">
            <a:extLst>
              <a:ext uri="{FF2B5EF4-FFF2-40B4-BE49-F238E27FC236}">
                <a16:creationId xmlns:a16="http://schemas.microsoft.com/office/drawing/2014/main" id="{09660B37-4576-9695-3CAB-2C8D327D1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472013"/>
            <a:ext cx="252028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81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563F-9C50-256C-A294-BC81EAD6EF72}"/>
              </a:ext>
            </a:extLst>
          </p:cNvPr>
          <p:cNvSpPr>
            <a:spLocks noGrp="1"/>
          </p:cNvSpPr>
          <p:nvPr>
            <p:ph type="title"/>
          </p:nvPr>
        </p:nvSpPr>
        <p:spPr/>
        <p:txBody>
          <a:bodyPr/>
          <a:lstStyle/>
          <a:p>
            <a:endParaRPr lang="ar-IQ" dirty="0"/>
          </a:p>
        </p:txBody>
      </p:sp>
      <p:sp>
        <p:nvSpPr>
          <p:cNvPr id="4" name="Content Placeholder 2">
            <a:extLst>
              <a:ext uri="{FF2B5EF4-FFF2-40B4-BE49-F238E27FC236}">
                <a16:creationId xmlns:a16="http://schemas.microsoft.com/office/drawing/2014/main" id="{F315A0E1-7100-00C0-D9C9-D0326189BE0C}"/>
              </a:ext>
            </a:extLst>
          </p:cNvPr>
          <p:cNvSpPr>
            <a:spLocks noGrp="1"/>
          </p:cNvSpPr>
          <p:nvPr>
            <p:ph idx="1"/>
          </p:nvPr>
        </p:nvSpPr>
        <p:spPr>
          <a:xfrm flipH="1">
            <a:off x="677863" y="2160588"/>
            <a:ext cx="8596312" cy="3881437"/>
          </a:xfrm>
        </p:spPr>
        <p:txBody>
          <a:bodyPr/>
          <a:lstStyle/>
          <a:p>
            <a:pPr marL="0" indent="0" rtl="0">
              <a:buNone/>
            </a:pPr>
            <a:r>
              <a:rPr lang="ar-IQ" sz="2800" b="1" u="sng" dirty="0"/>
              <a:t>النفايات سريعة</a:t>
            </a:r>
            <a:r>
              <a:rPr lang="ar-SA" sz="2800" b="1" u="sng" dirty="0"/>
              <a:t>الاشتعال</a:t>
            </a:r>
            <a:r>
              <a:rPr lang="en-US" sz="2800" b="1" u="sng" dirty="0"/>
              <a:t>.3</a:t>
            </a:r>
            <a:endParaRPr lang="en-US" sz="2800" b="1" dirty="0"/>
          </a:p>
          <a:p>
            <a:pPr rtl="0"/>
            <a:r>
              <a:rPr lang="ar-SA" sz="2400" b="1" dirty="0">
                <a:solidFill>
                  <a:schemeClr val="tx1"/>
                </a:solidFill>
              </a:rPr>
              <a:t>غالباً ما تكون هذه النفايات من مواد كيماوية على شكل سائل أو غاز أو صلب، والنفايات القابلة للاشتعال غالباً ما تكون مواد ( سائلة، مثل؛ المواد البترولية، المذيبات، اللدائن، والحمأة الناتجة عن بعض الصناعات الكيمياوية، حيث يتم التخلص من هذه النفايات بوضعها داخل براميل أو حاويات معدنية خاص</a:t>
            </a:r>
            <a:r>
              <a:rPr lang="ar-IQ" sz="2400" b="1" dirty="0">
                <a:solidFill>
                  <a:schemeClr val="tx1"/>
                </a:solidFill>
              </a:rPr>
              <a:t>ة.</a:t>
            </a:r>
            <a:r>
              <a:rPr lang="en-US" sz="2400" b="1" dirty="0"/>
              <a:t>.</a:t>
            </a:r>
          </a:p>
          <a:p>
            <a:endParaRPr lang="ar-IQ" dirty="0"/>
          </a:p>
        </p:txBody>
      </p:sp>
      <p:pic>
        <p:nvPicPr>
          <p:cNvPr id="5" name="Picture 2">
            <a:extLst>
              <a:ext uri="{FF2B5EF4-FFF2-40B4-BE49-F238E27FC236}">
                <a16:creationId xmlns:a16="http://schemas.microsoft.com/office/drawing/2014/main" id="{E8EB3FE5-CC56-A3CE-C46A-DBA07D554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4818184"/>
            <a:ext cx="2448272"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56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F2A5-0FFE-4A6D-8F3D-492D125FEEFF}"/>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9BD4D350-8719-7563-4156-B115247259C2}"/>
              </a:ext>
            </a:extLst>
          </p:cNvPr>
          <p:cNvSpPr>
            <a:spLocks noGrp="1"/>
          </p:cNvSpPr>
          <p:nvPr>
            <p:ph idx="1"/>
          </p:nvPr>
        </p:nvSpPr>
        <p:spPr/>
        <p:txBody>
          <a:bodyPr/>
          <a:lstStyle/>
          <a:p>
            <a:r>
              <a:rPr lang="en-US" sz="3200" b="1" u="sng" dirty="0">
                <a:solidFill>
                  <a:schemeClr val="tx1"/>
                </a:solidFill>
              </a:rPr>
              <a:t>4</a:t>
            </a:r>
            <a:r>
              <a:rPr lang="ar-IQ" sz="3200" b="1" u="sng" dirty="0">
                <a:solidFill>
                  <a:schemeClr val="tx1"/>
                </a:solidFill>
              </a:rPr>
              <a:t> النفايات </a:t>
            </a:r>
            <a:r>
              <a:rPr lang="ar-IQ" sz="3200" b="1" u="sng" dirty="0" err="1">
                <a:solidFill>
                  <a:schemeClr val="tx1"/>
                </a:solidFill>
              </a:rPr>
              <a:t>البايولوجية</a:t>
            </a:r>
            <a:r>
              <a:rPr lang="ar-IQ" sz="3200" b="1" u="sng" dirty="0">
                <a:solidFill>
                  <a:schemeClr val="tx1"/>
                </a:solidFill>
              </a:rPr>
              <a:t> :- </a:t>
            </a:r>
          </a:p>
          <a:p>
            <a:r>
              <a:rPr lang="ar-IQ" sz="2000" b="1" dirty="0" err="1">
                <a:solidFill>
                  <a:schemeClr val="tx1"/>
                </a:solidFill>
              </a:rPr>
              <a:t>تض</a:t>
            </a:r>
            <a:r>
              <a:rPr lang="ar-SA" sz="2000" b="1" dirty="0">
                <a:solidFill>
                  <a:schemeClr val="tx1"/>
                </a:solidFill>
              </a:rPr>
              <a:t>م هذه المجموعة النفايات الطبية والنفايات الناتجة عن الأبحاث البيولوجية، </a:t>
            </a:r>
            <a:r>
              <a:rPr lang="ar-SA" sz="2000" b="1" dirty="0" err="1">
                <a:solidFill>
                  <a:schemeClr val="tx1"/>
                </a:solidFill>
              </a:rPr>
              <a:t>السرنجات</a:t>
            </a:r>
            <a:r>
              <a:rPr lang="ar-SA" sz="2000" b="1" dirty="0">
                <a:solidFill>
                  <a:schemeClr val="tx1"/>
                </a:solidFill>
              </a:rPr>
              <a:t> والأنسجة الآدمية، ووحدات الدم التالفة، ، وكذلك العقاقير الطبية التي انتهت صلاحيتها. بعض هذه النفايات قد يكون سام، وبعضها الآخر يشكل خطراً على الصحة نتيجة التلوث الجرثومي، لذلك يجب التعامل معها بعناية كافية لضمان عدم تأثيرها على الصحة العامة، وخاصة لدى الأشخاص الذين يتعاملون معها سواء في جمعها أو نقلها وتصريفها، ويمكن تجميعها داخل أكياس ورقية مبطنة بمادة شمعية، أو في أكيس بلاستيكية، ووضعها داخل أوعية معدنية مبطنة</a:t>
            </a:r>
            <a:endParaRPr lang="ar-IQ" sz="2000" b="1" dirty="0">
              <a:solidFill>
                <a:schemeClr val="tx1"/>
              </a:solidFill>
            </a:endParaRPr>
          </a:p>
          <a:p>
            <a:endParaRPr lang="en-US" sz="2000" b="1" dirty="0"/>
          </a:p>
          <a:p>
            <a:endParaRPr lang="ar-IQ" dirty="0"/>
          </a:p>
        </p:txBody>
      </p:sp>
    </p:spTree>
    <p:extLst>
      <p:ext uri="{BB962C8B-B14F-4D97-AF65-F5344CB8AC3E}">
        <p14:creationId xmlns:p14="http://schemas.microsoft.com/office/powerpoint/2010/main" val="49976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A7E4-B703-3BD5-62BB-9CD0BAD97986}"/>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91D324A3-DBB0-1402-746E-F7716E3198BA}"/>
              </a:ext>
            </a:extLst>
          </p:cNvPr>
          <p:cNvSpPr>
            <a:spLocks noGrp="1"/>
          </p:cNvSpPr>
          <p:nvPr>
            <p:ph idx="1"/>
          </p:nvPr>
        </p:nvSpPr>
        <p:spPr/>
        <p:txBody>
          <a:bodyPr/>
          <a:lstStyle/>
          <a:p>
            <a:endParaRPr lang="ar-IQ"/>
          </a:p>
        </p:txBody>
      </p:sp>
      <p:pic>
        <p:nvPicPr>
          <p:cNvPr id="4" name="Content Placeholder 4">
            <a:extLst>
              <a:ext uri="{FF2B5EF4-FFF2-40B4-BE49-F238E27FC236}">
                <a16:creationId xmlns:a16="http://schemas.microsoft.com/office/drawing/2014/main" id="{4E924BBB-8AF8-7539-4A81-2AB7D6C6C5BA}"/>
              </a:ext>
            </a:extLst>
          </p:cNvPr>
          <p:cNvPicPr>
            <a:picLocks noChangeAspect="1"/>
          </p:cNvPicPr>
          <p:nvPr/>
        </p:nvPicPr>
        <p:blipFill>
          <a:blip r:embed="rId2"/>
          <a:stretch>
            <a:fillRect/>
          </a:stretch>
        </p:blipFill>
        <p:spPr>
          <a:xfrm>
            <a:off x="552032" y="199753"/>
            <a:ext cx="8721970" cy="5841609"/>
          </a:xfrm>
          <a:prstGeom prst="rect">
            <a:avLst/>
          </a:prstGeom>
        </p:spPr>
      </p:pic>
    </p:spTree>
    <p:extLst>
      <p:ext uri="{BB962C8B-B14F-4D97-AF65-F5344CB8AC3E}">
        <p14:creationId xmlns:p14="http://schemas.microsoft.com/office/powerpoint/2010/main" val="166035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5E9F-D501-9FB8-1FFC-B0EB91D5DDCB}"/>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D9F15CB7-2C71-D270-0CE0-477F700FCC23}"/>
              </a:ext>
            </a:extLst>
          </p:cNvPr>
          <p:cNvSpPr>
            <a:spLocks noGrp="1"/>
          </p:cNvSpPr>
          <p:nvPr>
            <p:ph idx="1"/>
          </p:nvPr>
        </p:nvSpPr>
        <p:spPr/>
        <p:txBody>
          <a:bodyPr/>
          <a:lstStyle/>
          <a:p>
            <a:endParaRPr lang="ar-IQ"/>
          </a:p>
        </p:txBody>
      </p:sp>
      <p:pic>
        <p:nvPicPr>
          <p:cNvPr id="4" name="Content Placeholder 4">
            <a:extLst>
              <a:ext uri="{FF2B5EF4-FFF2-40B4-BE49-F238E27FC236}">
                <a16:creationId xmlns:a16="http://schemas.microsoft.com/office/drawing/2014/main" id="{E7F2369F-7725-D0DD-B9EC-2B67D873EDDF}"/>
              </a:ext>
            </a:extLst>
          </p:cNvPr>
          <p:cNvPicPr>
            <a:picLocks noChangeAspect="1"/>
          </p:cNvPicPr>
          <p:nvPr/>
        </p:nvPicPr>
        <p:blipFill>
          <a:blip r:embed="rId2"/>
          <a:stretch>
            <a:fillRect/>
          </a:stretch>
        </p:blipFill>
        <p:spPr>
          <a:xfrm>
            <a:off x="0" y="196236"/>
            <a:ext cx="8962426" cy="6661764"/>
          </a:xfrm>
          <a:prstGeom prst="rect">
            <a:avLst/>
          </a:prstGeom>
        </p:spPr>
      </p:pic>
    </p:spTree>
    <p:extLst>
      <p:ext uri="{BB962C8B-B14F-4D97-AF65-F5344CB8AC3E}">
        <p14:creationId xmlns:p14="http://schemas.microsoft.com/office/powerpoint/2010/main" val="12069876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1730</TotalTime>
  <Words>382</Words>
  <Application>Microsoft Office PowerPoint</Application>
  <PresentationFormat>Widescreen</PresentationFormat>
  <Paragraphs>15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Franklin Gothic Book</vt:lpstr>
      <vt:lpstr>Tahoma</vt:lpstr>
      <vt:lpstr>Trebuchet MS</vt:lpstr>
      <vt:lpstr>Wingdings 3</vt:lpstr>
      <vt:lpstr>Facet</vt:lpstr>
      <vt:lpstr>طرق معالجة النفايات الكيميائية في المختبرات </vt:lpstr>
      <vt:lpstr>اهداف الورشة </vt:lpstr>
      <vt:lpstr>PowerPoint Presentation</vt:lpstr>
      <vt:lpstr>يُنتج المختبر أنواعاً متعددة من النفايات التي قد تمثل خطورة على البيئة و/ أو المجتمع المحلي. ومن ثم فمن الأهمية بمكان أن يمتثل المختبر لإجراءات حازمة بشأن التخلص من النفايات ومعالجتها. تقسم النفايات الكيميائية الى عدة فئات منها: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طرق معالجة النفايات الكيميائية في المختبرات </dc:title>
  <dc:creator>yasir alzand</dc:creator>
  <cp:lastModifiedBy>Maher</cp:lastModifiedBy>
  <cp:revision>3</cp:revision>
  <dcterms:created xsi:type="dcterms:W3CDTF">2025-12-08T09:47:06Z</dcterms:created>
  <dcterms:modified xsi:type="dcterms:W3CDTF">2025-12-15T10:20:01Z</dcterms:modified>
</cp:coreProperties>
</file>