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14"/>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Lst>
  <p:sldSz cx="9144000" cy="6858000" type="screen4x3"/>
  <p:notesSz cx="6858000" cy="9313863"/>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65693"/>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65693"/>
          </a:xfrm>
          <a:prstGeom prst="rect">
            <a:avLst/>
          </a:prstGeom>
        </p:spPr>
        <p:txBody>
          <a:bodyPr vert="horz" lIns="91440" tIns="45720" rIns="91440" bIns="45720" rtlCol="1"/>
          <a:lstStyle>
            <a:lvl1pPr algn="l">
              <a:defRPr sz="1200"/>
            </a:lvl1pPr>
          </a:lstStyle>
          <a:p>
            <a:fld id="{EC66C25A-1DEB-49DB-90D4-E1E5F86BE788}" type="datetimeFigureOut">
              <a:rPr lang="ar-IQ" smtClean="0"/>
              <a:t>21/10/1446</a:t>
            </a:fld>
            <a:endParaRPr lang="ar-IQ"/>
          </a:p>
        </p:txBody>
      </p:sp>
      <p:sp>
        <p:nvSpPr>
          <p:cNvPr id="4" name="عنصر نائب لصورة الشريحة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424085"/>
            <a:ext cx="5486400" cy="4191238"/>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846553"/>
            <a:ext cx="2971800" cy="465693"/>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846553"/>
            <a:ext cx="2971800" cy="465693"/>
          </a:xfrm>
          <a:prstGeom prst="rect">
            <a:avLst/>
          </a:prstGeom>
        </p:spPr>
        <p:txBody>
          <a:bodyPr vert="horz" lIns="91440" tIns="45720" rIns="91440" bIns="45720" rtlCol="1" anchor="b"/>
          <a:lstStyle>
            <a:lvl1pPr algn="l">
              <a:defRPr sz="1200"/>
            </a:lvl1pPr>
          </a:lstStyle>
          <a:p>
            <a:fld id="{15B95FC8-85B0-4BAE-B27A-3D21FD80CC85}" type="slidenum">
              <a:rPr lang="ar-IQ" smtClean="0"/>
              <a:t>‹#›</a:t>
            </a:fld>
            <a:endParaRPr lang="ar-IQ"/>
          </a:p>
        </p:txBody>
      </p:sp>
    </p:spTree>
    <p:extLst>
      <p:ext uri="{BB962C8B-B14F-4D97-AF65-F5344CB8AC3E}">
        <p14:creationId xmlns:p14="http://schemas.microsoft.com/office/powerpoint/2010/main" val="30760117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ABF9516D-791F-4EC1-8731-8763ACE1EB2A}" type="datetimeFigureOut">
              <a:rPr lang="ar-IQ" smtClean="0"/>
              <a:t>21/10/1446</a:t>
            </a:fld>
            <a:endParaRPr lang="ar-IQ"/>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IQ"/>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4C81F4D-8129-4E53-A5D6-78A53AC67E1F}"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BF9516D-791F-4EC1-8731-8763ACE1EB2A}"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34C81F4D-8129-4E53-A5D6-78A53AC67E1F}"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BF9516D-791F-4EC1-8731-8763ACE1EB2A}" type="datetimeFigureOut">
              <a:rPr lang="ar-IQ" smtClean="0"/>
              <a:t>21/10/1446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34C81F4D-8129-4E53-A5D6-78A53AC67E1F}"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ABF9516D-791F-4EC1-8731-8763ACE1EB2A}" type="datetimeFigureOut">
              <a:rPr lang="ar-IQ" smtClean="0"/>
              <a:t>21/10/1446</a:t>
            </a:fld>
            <a:endParaRPr lang="ar-IQ"/>
          </a:p>
        </p:txBody>
      </p:sp>
      <p:sp>
        <p:nvSpPr>
          <p:cNvPr id="5" name="عنصر نائب للتذييل 4"/>
          <p:cNvSpPr>
            <a:spLocks noGrp="1"/>
          </p:cNvSpPr>
          <p:nvPr>
            <p:ph type="ftr" sz="quarter" idx="11"/>
          </p:nvPr>
        </p:nvSpPr>
        <p:spPr>
          <a:xfrm>
            <a:off x="457200" y="6480969"/>
            <a:ext cx="4260056" cy="300831"/>
          </a:xfrm>
        </p:spPr>
        <p:txBody>
          <a:bodyPr/>
          <a:lstStyle/>
          <a:p>
            <a:endParaRPr lang="ar-IQ"/>
          </a:p>
        </p:txBody>
      </p:sp>
      <p:sp>
        <p:nvSpPr>
          <p:cNvPr id="6" name="عنصر نائب لرقم الشريحة 5"/>
          <p:cNvSpPr>
            <a:spLocks noGrp="1"/>
          </p:cNvSpPr>
          <p:nvPr>
            <p:ph type="sldNum" sz="quarter" idx="12"/>
          </p:nvPr>
        </p:nvSpPr>
        <p:spPr/>
        <p:txBody>
          <a:bodyPr/>
          <a:lstStyle/>
          <a:p>
            <a:fld id="{34C81F4D-8129-4E53-A5D6-78A53AC67E1F}"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ABF9516D-791F-4EC1-8731-8763ACE1EB2A}" type="datetimeFigureOut">
              <a:rPr lang="ar-IQ" smtClean="0"/>
              <a:t>21/10/1446</a:t>
            </a:fld>
            <a:endParaRPr lang="ar-IQ"/>
          </a:p>
        </p:txBody>
      </p:sp>
      <p:sp>
        <p:nvSpPr>
          <p:cNvPr id="5" name="عنصر نائب للتذييل 4"/>
          <p:cNvSpPr>
            <a:spLocks noGrp="1"/>
          </p:cNvSpPr>
          <p:nvPr>
            <p:ph type="ftr" sz="quarter" idx="11"/>
          </p:nvPr>
        </p:nvSpPr>
        <p:spPr>
          <a:xfrm>
            <a:off x="2619376" y="6480969"/>
            <a:ext cx="4260056" cy="300831"/>
          </a:xfrm>
        </p:spPr>
        <p:txBody>
          <a:bodyPr/>
          <a:lstStyle/>
          <a:p>
            <a:endParaRPr lang="ar-IQ"/>
          </a:p>
        </p:txBody>
      </p:sp>
      <p:sp>
        <p:nvSpPr>
          <p:cNvPr id="6" name="عنصر نائب لرقم الشريحة 5"/>
          <p:cNvSpPr>
            <a:spLocks noGrp="1"/>
          </p:cNvSpPr>
          <p:nvPr>
            <p:ph type="sldNum" sz="quarter" idx="12"/>
          </p:nvPr>
        </p:nvSpPr>
        <p:spPr>
          <a:xfrm>
            <a:off x="8451056" y="809624"/>
            <a:ext cx="502920" cy="300831"/>
          </a:xfrm>
        </p:spPr>
        <p:txBody>
          <a:bodyPr/>
          <a:lstStyle/>
          <a:p>
            <a:fld id="{34C81F4D-8129-4E53-A5D6-78A53AC67E1F}" type="slidenum">
              <a:rPr lang="ar-IQ" smtClean="0"/>
              <a:t>‹#›</a:t>
            </a:fld>
            <a:endParaRPr lang="ar-IQ"/>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ABF9516D-791F-4EC1-8731-8763ACE1EB2A}" type="datetimeFigureOut">
              <a:rPr lang="ar-IQ" smtClean="0"/>
              <a:t>21/10/1446</a:t>
            </a:fld>
            <a:endParaRPr lang="ar-IQ"/>
          </a:p>
        </p:txBody>
      </p:sp>
      <p:sp>
        <p:nvSpPr>
          <p:cNvPr id="6" name="عنصر نائب للتذييل 5"/>
          <p:cNvSpPr>
            <a:spLocks noGrp="1"/>
          </p:cNvSpPr>
          <p:nvPr>
            <p:ph type="ftr" sz="quarter" idx="11"/>
          </p:nvPr>
        </p:nvSpPr>
        <p:spPr>
          <a:xfrm>
            <a:off x="457200" y="6480969"/>
            <a:ext cx="4260056" cy="301752"/>
          </a:xfrm>
        </p:spPr>
        <p:txBody>
          <a:bodyPr/>
          <a:lstStyle/>
          <a:p>
            <a:endParaRPr lang="ar-IQ"/>
          </a:p>
        </p:txBody>
      </p:sp>
      <p:sp>
        <p:nvSpPr>
          <p:cNvPr id="7" name="عنصر نائب لرقم الشريحة 6"/>
          <p:cNvSpPr>
            <a:spLocks noGrp="1"/>
          </p:cNvSpPr>
          <p:nvPr>
            <p:ph type="sldNum" sz="quarter" idx="12"/>
          </p:nvPr>
        </p:nvSpPr>
        <p:spPr>
          <a:xfrm>
            <a:off x="7589520" y="6480969"/>
            <a:ext cx="502920" cy="301752"/>
          </a:xfrm>
        </p:spPr>
        <p:txBody>
          <a:bodyPr/>
          <a:lstStyle/>
          <a:p>
            <a:fld id="{34C81F4D-8129-4E53-A5D6-78A53AC67E1F}"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ABF9516D-791F-4EC1-8731-8763ACE1EB2A}" type="datetimeFigureOut">
              <a:rPr lang="ar-IQ" smtClean="0"/>
              <a:t>21/10/1446</a:t>
            </a:fld>
            <a:endParaRPr lang="ar-IQ"/>
          </a:p>
        </p:txBody>
      </p:sp>
      <p:sp>
        <p:nvSpPr>
          <p:cNvPr id="8" name="عنصر نائب للتذييل 7"/>
          <p:cNvSpPr>
            <a:spLocks noGrp="1"/>
          </p:cNvSpPr>
          <p:nvPr>
            <p:ph type="ftr" sz="quarter" idx="11"/>
          </p:nvPr>
        </p:nvSpPr>
        <p:spPr>
          <a:xfrm>
            <a:off x="457200" y="6480969"/>
            <a:ext cx="4261104" cy="301752"/>
          </a:xfrm>
        </p:spPr>
        <p:txBody>
          <a:bodyPr/>
          <a:lstStyle/>
          <a:p>
            <a:endParaRPr lang="ar-IQ"/>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34C81F4D-8129-4E53-A5D6-78A53AC67E1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ABF9516D-791F-4EC1-8731-8763ACE1EB2A}" type="datetimeFigureOut">
              <a:rPr lang="ar-IQ" smtClean="0"/>
              <a:t>21/10/1446</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34C81F4D-8129-4E53-A5D6-78A53AC67E1F}"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ABF9516D-791F-4EC1-8731-8763ACE1EB2A}" type="datetimeFigureOut">
              <a:rPr lang="ar-IQ" smtClean="0"/>
              <a:t>21/10/1446</a:t>
            </a:fld>
            <a:endParaRPr lang="ar-IQ"/>
          </a:p>
        </p:txBody>
      </p:sp>
      <p:sp>
        <p:nvSpPr>
          <p:cNvPr id="3" name="عنصر نائب للتذييل 2"/>
          <p:cNvSpPr>
            <a:spLocks noGrp="1"/>
          </p:cNvSpPr>
          <p:nvPr>
            <p:ph type="ftr" sz="quarter" idx="11"/>
          </p:nvPr>
        </p:nvSpPr>
        <p:spPr>
          <a:xfrm>
            <a:off x="457200" y="6481890"/>
            <a:ext cx="4260056" cy="300831"/>
          </a:xfrm>
        </p:spPr>
        <p:txBody>
          <a:bodyPr/>
          <a:lstStyle/>
          <a:p>
            <a:endParaRPr lang="ar-IQ"/>
          </a:p>
        </p:txBody>
      </p:sp>
      <p:sp>
        <p:nvSpPr>
          <p:cNvPr id="4" name="عنصر نائب لرقم الشريحة 3"/>
          <p:cNvSpPr>
            <a:spLocks noGrp="1"/>
          </p:cNvSpPr>
          <p:nvPr>
            <p:ph type="sldNum" sz="quarter" idx="12"/>
          </p:nvPr>
        </p:nvSpPr>
        <p:spPr>
          <a:xfrm>
            <a:off x="7589520" y="6480969"/>
            <a:ext cx="502920" cy="301752"/>
          </a:xfrm>
        </p:spPr>
        <p:txBody>
          <a:bodyPr/>
          <a:lstStyle/>
          <a:p>
            <a:fld id="{34C81F4D-8129-4E53-A5D6-78A53AC67E1F}"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ABF9516D-791F-4EC1-8731-8763ACE1EB2A}" type="datetimeFigureOut">
              <a:rPr lang="ar-IQ" smtClean="0"/>
              <a:t>21/10/1446</a:t>
            </a:fld>
            <a:endParaRPr lang="ar-IQ"/>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34C81F4D-8129-4E53-A5D6-78A53AC67E1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ABF9516D-791F-4EC1-8731-8763ACE1EB2A}" type="datetimeFigureOut">
              <a:rPr lang="ar-IQ" smtClean="0"/>
              <a:t>21/10/1446</a:t>
            </a:fld>
            <a:endParaRPr lang="ar-IQ"/>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34C81F4D-8129-4E53-A5D6-78A53AC67E1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BF9516D-791F-4EC1-8731-8763ACE1EB2A}" type="datetimeFigureOut">
              <a:rPr lang="ar-IQ" smtClean="0"/>
              <a:t>21/10/1446</a:t>
            </a:fld>
            <a:endParaRPr lang="ar-IQ"/>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IQ"/>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4C81F4D-8129-4E53-A5D6-78A53AC67E1F}"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smtClean="0"/>
              <a:t>تأثير </a:t>
            </a:r>
            <a:r>
              <a:rPr lang="ar-IQ" dirty="0" smtClean="0"/>
              <a:t>الارهاق وقلة النوم على عمل الاجهزة الوظيفية والاداء </a:t>
            </a:r>
            <a:r>
              <a:rPr lang="ar-IQ" dirty="0" err="1" smtClean="0"/>
              <a:t>المهاري</a:t>
            </a:r>
            <a:endParaRPr lang="ar-IQ" dirty="0"/>
          </a:p>
        </p:txBody>
      </p:sp>
      <p:sp>
        <p:nvSpPr>
          <p:cNvPr id="3" name="عنوان فرعي 2"/>
          <p:cNvSpPr>
            <a:spLocks noGrp="1"/>
          </p:cNvSpPr>
          <p:nvPr>
            <p:ph type="subTitle" idx="1"/>
          </p:nvPr>
        </p:nvSpPr>
        <p:spPr/>
        <p:txBody>
          <a:bodyPr>
            <a:normAutofit fontScale="85000" lnSpcReduction="20000"/>
          </a:bodyPr>
          <a:lstStyle/>
          <a:p>
            <a:r>
              <a:rPr lang="ar-IQ" dirty="0" smtClean="0"/>
              <a:t>ورشة عمل مقدمة من لدن</a:t>
            </a:r>
          </a:p>
          <a:p>
            <a:r>
              <a:rPr lang="ar-IQ" dirty="0" err="1" smtClean="0"/>
              <a:t>أ.د</a:t>
            </a:r>
            <a:r>
              <a:rPr lang="ar-IQ" dirty="0" smtClean="0"/>
              <a:t> سماح نورالدين عيسى</a:t>
            </a:r>
          </a:p>
          <a:p>
            <a:r>
              <a:rPr lang="ar-IQ" dirty="0" smtClean="0"/>
              <a:t>أ م د خليل ستار</a:t>
            </a:r>
          </a:p>
          <a:p>
            <a:r>
              <a:rPr lang="ar-IQ" dirty="0" smtClean="0"/>
              <a:t>المقامة في كلية التربية البدنية وعلوم الرياضة</a:t>
            </a:r>
          </a:p>
          <a:p>
            <a:r>
              <a:rPr lang="ar-IQ" dirty="0" smtClean="0"/>
              <a:t>يوم الاحد المصادف 6/4/2025</a:t>
            </a:r>
            <a:endParaRPr lang="ar-IQ" dirty="0"/>
          </a:p>
        </p:txBody>
      </p:sp>
    </p:spTree>
    <p:extLst>
      <p:ext uri="{BB962C8B-B14F-4D97-AF65-F5344CB8AC3E}">
        <p14:creationId xmlns:p14="http://schemas.microsoft.com/office/powerpoint/2010/main" val="1977628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الخاتمة</a:t>
            </a:r>
            <a:endParaRPr lang="ar-IQ" dirty="0"/>
          </a:p>
        </p:txBody>
      </p:sp>
      <p:sp>
        <p:nvSpPr>
          <p:cNvPr id="3" name="عنصر نائب للمحتوى 2"/>
          <p:cNvSpPr>
            <a:spLocks noGrp="1"/>
          </p:cNvSpPr>
          <p:nvPr>
            <p:ph idx="1"/>
          </p:nvPr>
        </p:nvSpPr>
        <p:spPr/>
        <p:txBody>
          <a:bodyPr>
            <a:normAutofit/>
          </a:bodyPr>
          <a:lstStyle/>
          <a:p>
            <a:r>
              <a:rPr lang="ar-IQ" dirty="0" smtClean="0"/>
              <a:t>النوم </a:t>
            </a:r>
            <a:r>
              <a:rPr lang="ar-IQ" dirty="0"/>
              <a:t>الجيد أساسي لتحسين الأداء الرياضي. باتباع النصائح المذكورة أعلاه، يمكنك تحسين جودة نومك وتعزيز قدرتك على الأداء الرياضي. تذكر أن اختيار </a:t>
            </a:r>
            <a:r>
              <a:rPr lang="ar-IQ" dirty="0" smtClean="0"/>
              <a:t>نوع الفراش المناسب </a:t>
            </a:r>
            <a:r>
              <a:rPr lang="ar-IQ" dirty="0"/>
              <a:t>يلعب دورًا كبيرًا في تحسين جودة النوم</a:t>
            </a:r>
            <a:r>
              <a:rPr lang="ar-IQ" dirty="0" smtClean="0"/>
              <a:t>.</a:t>
            </a:r>
            <a:endParaRPr lang="ar-IQ" dirty="0"/>
          </a:p>
          <a:p>
            <a:endParaRPr lang="ar-IQ" dirty="0"/>
          </a:p>
        </p:txBody>
      </p:sp>
    </p:spTree>
    <p:extLst>
      <p:ext uri="{BB962C8B-B14F-4D97-AF65-F5344CB8AC3E}">
        <p14:creationId xmlns:p14="http://schemas.microsoft.com/office/powerpoint/2010/main" val="1531955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اشكر الحضور</a:t>
            </a:r>
            <a:endParaRPr lang="ar-IQ" dirty="0"/>
          </a:p>
        </p:txBody>
      </p:sp>
      <p:sp>
        <p:nvSpPr>
          <p:cNvPr id="3" name="عنصر نائب للمحتوى 2"/>
          <p:cNvSpPr>
            <a:spLocks noGrp="1"/>
          </p:cNvSpPr>
          <p:nvPr>
            <p:ph idx="1"/>
          </p:nvPr>
        </p:nvSpPr>
        <p:spPr/>
        <p:txBody>
          <a:bodyPr>
            <a:normAutofit/>
          </a:bodyPr>
          <a:lstStyle/>
          <a:p>
            <a:pPr lvl="4" algn="ctr"/>
            <a:r>
              <a:rPr lang="ar-IQ" sz="3600" dirty="0" smtClean="0"/>
              <a:t>وشكرا لحسن الاصغاء</a:t>
            </a:r>
            <a:endParaRPr lang="ar-IQ" sz="3600" dirty="0"/>
          </a:p>
        </p:txBody>
      </p:sp>
    </p:spTree>
    <p:extLst>
      <p:ext uri="{BB962C8B-B14F-4D97-AF65-F5344CB8AC3E}">
        <p14:creationId xmlns:p14="http://schemas.microsoft.com/office/powerpoint/2010/main" val="2721175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التوصيات</a:t>
            </a:r>
            <a:endParaRPr lang="ar-IQ" dirty="0"/>
          </a:p>
        </p:txBody>
      </p:sp>
      <p:sp>
        <p:nvSpPr>
          <p:cNvPr id="3" name="عنصر نائب للمحتوى 2"/>
          <p:cNvSpPr>
            <a:spLocks noGrp="1"/>
          </p:cNvSpPr>
          <p:nvPr>
            <p:ph idx="1"/>
          </p:nvPr>
        </p:nvSpPr>
        <p:spPr/>
        <p:txBody>
          <a:bodyPr>
            <a:normAutofit fontScale="92500"/>
          </a:bodyPr>
          <a:lstStyle/>
          <a:p>
            <a:r>
              <a:rPr lang="ar-IQ" dirty="0" smtClean="0"/>
              <a:t>اخذ وقت كافي للنوم خلال الليل</a:t>
            </a:r>
          </a:p>
          <a:p>
            <a:r>
              <a:rPr lang="ar-IQ" dirty="0" smtClean="0"/>
              <a:t>يجب ان تكون ساعات النوم كافية </a:t>
            </a:r>
            <a:r>
              <a:rPr lang="ar-IQ" dirty="0" err="1" smtClean="0"/>
              <a:t>لاعادة</a:t>
            </a:r>
            <a:r>
              <a:rPr lang="ar-IQ" dirty="0" smtClean="0"/>
              <a:t> الاستشفاء للرياضي</a:t>
            </a:r>
          </a:p>
          <a:p>
            <a:r>
              <a:rPr lang="ar-IQ" dirty="0" smtClean="0"/>
              <a:t>عدم السهر لساعات طويلة لان ذلك يرهق الجسم </a:t>
            </a:r>
          </a:p>
          <a:p>
            <a:r>
              <a:rPr lang="ar-IQ" dirty="0" smtClean="0"/>
              <a:t>عدم الاكثار من شرب المنبهات والمنشطات في المساء</a:t>
            </a:r>
          </a:p>
          <a:p>
            <a:r>
              <a:rPr lang="ar-IQ" dirty="0" smtClean="0"/>
              <a:t>الابتعاد عن النشاط البدني قبل فترة النوم</a:t>
            </a:r>
          </a:p>
          <a:p>
            <a:r>
              <a:rPr lang="ar-IQ" dirty="0" smtClean="0"/>
              <a:t>الاسترخاء وشرب </a:t>
            </a:r>
            <a:r>
              <a:rPr lang="ar-IQ" smtClean="0"/>
              <a:t>سوائل او اطعمة تساعد على النوم</a:t>
            </a:r>
            <a:endParaRPr lang="ar-IQ" dirty="0"/>
          </a:p>
        </p:txBody>
      </p:sp>
    </p:spTree>
    <p:extLst>
      <p:ext uri="{BB962C8B-B14F-4D97-AF65-F5344CB8AC3E}">
        <p14:creationId xmlns:p14="http://schemas.microsoft.com/office/powerpoint/2010/main" val="208969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المقدمة</a:t>
            </a:r>
            <a:endParaRPr lang="ar-IQ" dirty="0"/>
          </a:p>
        </p:txBody>
      </p:sp>
      <p:sp>
        <p:nvSpPr>
          <p:cNvPr id="3" name="عنصر نائب للمحتوى 2"/>
          <p:cNvSpPr>
            <a:spLocks noGrp="1"/>
          </p:cNvSpPr>
          <p:nvPr>
            <p:ph idx="1"/>
          </p:nvPr>
        </p:nvSpPr>
        <p:spPr/>
        <p:txBody>
          <a:bodyPr>
            <a:normAutofit fontScale="25000" lnSpcReduction="20000"/>
          </a:bodyPr>
          <a:lstStyle/>
          <a:p>
            <a:r>
              <a:rPr lang="ar-IQ" sz="11200" dirty="0" smtClean="0"/>
              <a:t>النوم باكرا </a:t>
            </a:r>
            <a:r>
              <a:rPr lang="ar-IQ" sz="11200" dirty="0"/>
              <a:t>أحد أهم العادات الصحية التي يمكن أن يتبناها الإنسان ويعتمد عليها للتمتع بصحة جيدة ومناعة قوية وراحة نفسية، فالنوم باكرا يعطى جسمك الفرصة للراحة والاستيقاظ نشيطا، وفوائد الصحية للجسم والمناعة كثيرة، </a:t>
            </a:r>
            <a:r>
              <a:rPr lang="ar-IQ" sz="11200" dirty="0" smtClean="0"/>
              <a:t>قال </a:t>
            </a:r>
            <a:r>
              <a:rPr lang="ar-IQ" sz="11200" dirty="0"/>
              <a:t>تقرير نشر في موقع </a:t>
            </a:r>
            <a:r>
              <a:rPr lang="en-US" sz="11200" dirty="0" err="1"/>
              <a:t>amymyersmd</a:t>
            </a:r>
            <a:r>
              <a:rPr lang="en-US" sz="11200" dirty="0"/>
              <a:t> </a:t>
            </a:r>
            <a:r>
              <a:rPr lang="ar-IQ" sz="11200" dirty="0"/>
              <a:t>أن النوم يساعد على تعزيز صحة وسلامة وافراز الهرمونات في الجسم بشكل سليم وصحى.</a:t>
            </a:r>
          </a:p>
          <a:p>
            <a:endParaRPr lang="ar-IQ" sz="11200" dirty="0"/>
          </a:p>
          <a:p>
            <a:r>
              <a:rPr lang="ar-IQ" sz="11200" dirty="0"/>
              <a:t>وتابع التقرير مركزا على علاقة النوم بتعزيز وظائف الدماغ، مؤكدا على أن النوم المبكر يعزز من سلامة التفكير والانتباه والتذكر، ويقلل من التشتت </a:t>
            </a:r>
            <a:r>
              <a:rPr lang="ar-IQ" sz="11200" dirty="0" err="1"/>
              <a:t>الفكرى</a:t>
            </a:r>
            <a:r>
              <a:rPr lang="ar-IQ" sz="11200" dirty="0"/>
              <a:t>، كما وجدت الأبحاث – وفقا للتقرير- أن النوم الباكر الجيد وساعاته الكاملة الكافية، يمكن أن يؤثر إيجابا على صحة القلب وتحميه الإصابة بالاضطرابات المرضية الكثيرة، فضلا عن انه يعزز من الحالة النفسية وتجعل الانسان في مزاج أفضل ونفسية أكثر صلابة.</a:t>
            </a:r>
          </a:p>
          <a:p>
            <a:endParaRPr lang="ar-IQ" sz="11200" dirty="0"/>
          </a:p>
          <a:p>
            <a:r>
              <a:rPr lang="ar-IQ" sz="11200" dirty="0" err="1"/>
              <a:t>وأبرزالتقرير</a:t>
            </a:r>
            <a:r>
              <a:rPr lang="ar-IQ" sz="11200" dirty="0"/>
              <a:t> أهمية النوم الجيد والمبكر في مقاومته لالتهابات الجسم، ويعزز من نضارة وسلامة الجسم والبشرة والجلد، كما أن المظهر الخارجي للأسنان الذى ينام باكرا يكون مظهرا صحيا، ونصح التقرير البالغين بضرورة الحصول على النوم </a:t>
            </a:r>
            <a:r>
              <a:rPr lang="ar-IQ" sz="11200" dirty="0" err="1"/>
              <a:t>الكافى</a:t>
            </a:r>
            <a:r>
              <a:rPr lang="ar-IQ" sz="11200" dirty="0"/>
              <a:t> من 6 إلى 7 ساعات يوميا، وللأطفال يزيد عدد الساعات لإضافة وقت القيلولة والنوم خلالها.</a:t>
            </a:r>
          </a:p>
          <a:p>
            <a:endParaRPr lang="ar-IQ" sz="11200" dirty="0"/>
          </a:p>
          <a:p>
            <a:r>
              <a:rPr lang="ar-IQ" sz="11200" dirty="0"/>
              <a:t>أكد التقرير كذلك أهمية النوم لعدد ساعات كافي، مؤكدا على أنه يعزز من مقاومة الانسان للاكتئاب والأمراض النفسية والاضطرابات المتوقعة، التي تنتج عن التوتر والعصبية وتقلب المزاج، وهو ما يقضى عليه النوم المبكر، وفقا للتقرير.</a:t>
            </a:r>
          </a:p>
          <a:p>
            <a:endParaRPr lang="ar-IQ" sz="11200" dirty="0"/>
          </a:p>
          <a:p>
            <a:r>
              <a:rPr lang="ar-IQ" sz="11200" dirty="0"/>
              <a:t> </a:t>
            </a:r>
          </a:p>
          <a:p>
            <a:endParaRPr lang="ar-IQ" dirty="0"/>
          </a:p>
          <a:p>
            <a:endParaRPr lang="ar-IQ" dirty="0"/>
          </a:p>
          <a:p>
            <a:endParaRPr lang="ar-IQ" dirty="0"/>
          </a:p>
          <a:p>
            <a:endParaRPr lang="ar-IQ" dirty="0"/>
          </a:p>
          <a:p>
            <a:endParaRPr lang="ar-IQ" dirty="0"/>
          </a:p>
        </p:txBody>
      </p:sp>
    </p:spTree>
    <p:extLst>
      <p:ext uri="{BB962C8B-B14F-4D97-AF65-F5344CB8AC3E}">
        <p14:creationId xmlns:p14="http://schemas.microsoft.com/office/powerpoint/2010/main" val="889504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يؤثر النوم على</a:t>
            </a:r>
            <a:endParaRPr lang="ar-IQ" dirty="0"/>
          </a:p>
        </p:txBody>
      </p:sp>
      <p:sp>
        <p:nvSpPr>
          <p:cNvPr id="3" name="عنصر نائب للمحتوى 2"/>
          <p:cNvSpPr>
            <a:spLocks noGrp="1"/>
          </p:cNvSpPr>
          <p:nvPr>
            <p:ph idx="1"/>
          </p:nvPr>
        </p:nvSpPr>
        <p:spPr/>
        <p:txBody>
          <a:bodyPr/>
          <a:lstStyle/>
          <a:p>
            <a:r>
              <a:rPr lang="ar-IQ" dirty="0" smtClean="0"/>
              <a:t>الناحية العقلية</a:t>
            </a:r>
          </a:p>
          <a:p>
            <a:r>
              <a:rPr lang="ar-IQ" dirty="0" smtClean="0"/>
              <a:t>ا لحالة الصحية </a:t>
            </a:r>
          </a:p>
          <a:p>
            <a:r>
              <a:rPr lang="ar-IQ" dirty="0" smtClean="0"/>
              <a:t>الحالة </a:t>
            </a:r>
            <a:r>
              <a:rPr lang="ar-IQ" dirty="0" err="1" smtClean="0"/>
              <a:t>التفسية</a:t>
            </a:r>
            <a:endParaRPr lang="ar-IQ" dirty="0" smtClean="0"/>
          </a:p>
          <a:p>
            <a:r>
              <a:rPr lang="ar-IQ" dirty="0" smtClean="0"/>
              <a:t>الانزيمات والهرمونات</a:t>
            </a:r>
          </a:p>
          <a:p>
            <a:r>
              <a:rPr lang="ar-IQ" dirty="0" smtClean="0"/>
              <a:t>الوقاية من الامراض</a:t>
            </a:r>
          </a:p>
          <a:p>
            <a:endParaRPr lang="ar-IQ" dirty="0" smtClean="0"/>
          </a:p>
          <a:p>
            <a:endParaRPr lang="ar-IQ" dirty="0" smtClean="0"/>
          </a:p>
          <a:p>
            <a:endParaRPr lang="ar-IQ" dirty="0"/>
          </a:p>
        </p:txBody>
      </p:sp>
    </p:spTree>
    <p:extLst>
      <p:ext uri="{BB962C8B-B14F-4D97-AF65-F5344CB8AC3E}">
        <p14:creationId xmlns:p14="http://schemas.microsoft.com/office/powerpoint/2010/main" val="4248356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اهمية النوم</a:t>
            </a:r>
            <a:endParaRPr lang="ar-IQ" dirty="0"/>
          </a:p>
        </p:txBody>
      </p:sp>
      <p:sp>
        <p:nvSpPr>
          <p:cNvPr id="3" name="عنصر نائب للمحتوى 2"/>
          <p:cNvSpPr>
            <a:spLocks noGrp="1"/>
          </p:cNvSpPr>
          <p:nvPr>
            <p:ph idx="1"/>
          </p:nvPr>
        </p:nvSpPr>
        <p:spPr/>
        <p:txBody>
          <a:bodyPr>
            <a:normAutofit fontScale="77500" lnSpcReduction="20000"/>
          </a:bodyPr>
          <a:lstStyle/>
          <a:p>
            <a:r>
              <a:rPr lang="ar-IQ" dirty="0" smtClean="0"/>
              <a:t>اظهرن دراسة  </a:t>
            </a:r>
            <a:r>
              <a:rPr lang="ar-IQ" dirty="0"/>
              <a:t>إلى أن الأشخاص الذين يتبعون نمط نوم مبكر لديهم معدلات خطر منخفضة للإصابة بالاضطرابات العقلية والنفسية، مثل القلق، والتوتر والاكتئاب بشكل كبير. لكن ارتفع لديهم معدل الخطر بعد أن طُلب منهم تغيير نمط نومهم والنوم في وقت متأخر، ولوحظ بدء معاناتهم من أعراض متعلقة بالتوتر </a:t>
            </a:r>
            <a:r>
              <a:rPr lang="ar-IQ" dirty="0" err="1"/>
              <a:t>والاكتئاب.في</a:t>
            </a:r>
            <a:r>
              <a:rPr lang="ar-IQ" dirty="0"/>
              <a:t> المقابل الأشخاص الذين يتبعون نمط نوم متأخر عادةً فقد وجد أن معدلات الإصابة بالاضطرابات النفسية لديهم أعلى بكثير مقارنةً مع فئة الأشخاص الذين يفضلون النوم المبكر، وعند تغيير نمط النوم لدى هؤلاء الأشخاص للنوم بوقت مبكر من الليل بدأت أعراض الاكتئاب والقلق والاضطرابات الأخرى بالتحسّن بشكل </a:t>
            </a:r>
            <a:r>
              <a:rPr lang="ar-IQ" dirty="0" err="1"/>
              <a:t>ملحوظ.يمكن</a:t>
            </a:r>
            <a:r>
              <a:rPr lang="ar-IQ" dirty="0"/>
              <a:t> تلخيص نتائج الدراسة بالقول أن النوم المبكر ينعكس إيجابًا على الصحة النفسية والعقلية لدى الأفراد لذلك قد ترغب في محاولة تغيير عادات النوم لتعزيز صحتك الجسدية والنفسية</a:t>
            </a:r>
            <a:r>
              <a:rPr lang="ar-IQ" dirty="0" smtClean="0"/>
              <a:t>.:</a:t>
            </a:r>
            <a:endParaRPr lang="ar-IQ" dirty="0"/>
          </a:p>
        </p:txBody>
      </p:sp>
    </p:spTree>
    <p:extLst>
      <p:ext uri="{BB962C8B-B14F-4D97-AF65-F5344CB8AC3E}">
        <p14:creationId xmlns:p14="http://schemas.microsoft.com/office/powerpoint/2010/main" val="410771198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امور عليك ان تتبعها </a:t>
            </a:r>
            <a:endParaRPr lang="ar-IQ" dirty="0"/>
          </a:p>
        </p:txBody>
      </p:sp>
      <p:sp>
        <p:nvSpPr>
          <p:cNvPr id="3" name="عنصر نائب للمحتوى 2"/>
          <p:cNvSpPr>
            <a:spLocks noGrp="1"/>
          </p:cNvSpPr>
          <p:nvPr>
            <p:ph idx="1"/>
          </p:nvPr>
        </p:nvSpPr>
        <p:spPr/>
        <p:txBody>
          <a:bodyPr>
            <a:normAutofit fontScale="70000" lnSpcReduction="20000"/>
          </a:bodyPr>
          <a:lstStyle/>
          <a:p>
            <a:r>
              <a:rPr lang="ar-IQ" dirty="0" smtClean="0"/>
              <a:t>الامتناع </a:t>
            </a:r>
            <a:r>
              <a:rPr lang="ar-IQ" dirty="0"/>
              <a:t>عن ممارسة الرياضة وتجنب الإثارة في وقتٍ متأخر من المساء.</a:t>
            </a:r>
          </a:p>
          <a:p>
            <a:endParaRPr lang="ar-IQ" dirty="0"/>
          </a:p>
          <a:p>
            <a:r>
              <a:rPr lang="ar-IQ" dirty="0"/>
              <a:t>قضاء بعض الوقت في الخارج.</a:t>
            </a:r>
          </a:p>
          <a:p>
            <a:endParaRPr lang="ar-IQ" dirty="0"/>
          </a:p>
          <a:p>
            <a:r>
              <a:rPr lang="ar-IQ" dirty="0"/>
              <a:t>تجنب الأطعمة والمشروبات التي يمكن أن تؤثر في النوم (مثل تلك الحاوية على الكافيين أو الكحول) أو الاكتفاء بتناول المشروبات الحاوية على الكافيين في الصباح الباكر فقط.</a:t>
            </a:r>
          </a:p>
          <a:p>
            <a:endParaRPr lang="ar-IQ" dirty="0"/>
          </a:p>
          <a:p>
            <a:r>
              <a:rPr lang="ar-IQ" dirty="0"/>
              <a:t>التأكد من هدوء وملاءمة الغرفة للنوم (بمعنى أن تكون حرارتها معتدلة ومظلمة).</a:t>
            </a:r>
          </a:p>
          <a:p>
            <a:endParaRPr lang="ar-IQ" dirty="0"/>
          </a:p>
          <a:p>
            <a:r>
              <a:rPr lang="ar-IQ" dirty="0"/>
              <a:t>الذهاب إلى الفراش والاستيقاظ في أوقات منتظمة، ولعل الاستيقاظ في أوقات منتظمة هو الأكثر أهمية.</a:t>
            </a:r>
          </a:p>
        </p:txBody>
      </p:sp>
    </p:spTree>
    <p:extLst>
      <p:ext uri="{BB962C8B-B14F-4D97-AF65-F5344CB8AC3E}">
        <p14:creationId xmlns:p14="http://schemas.microsoft.com/office/powerpoint/2010/main" val="624275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err="1" smtClean="0"/>
              <a:t>تاثير</a:t>
            </a:r>
            <a:r>
              <a:rPr lang="ar-IQ" dirty="0" smtClean="0"/>
              <a:t> النوم على الرياضي والاداء</a:t>
            </a:r>
            <a:endParaRPr lang="ar-IQ" dirty="0"/>
          </a:p>
        </p:txBody>
      </p:sp>
      <p:sp>
        <p:nvSpPr>
          <p:cNvPr id="3" name="عنصر نائب للمحتوى 2"/>
          <p:cNvSpPr>
            <a:spLocks noGrp="1"/>
          </p:cNvSpPr>
          <p:nvPr>
            <p:ph idx="1"/>
          </p:nvPr>
        </p:nvSpPr>
        <p:spPr/>
        <p:txBody>
          <a:bodyPr/>
          <a:lstStyle/>
          <a:p>
            <a:r>
              <a:rPr lang="ar-IQ" dirty="0"/>
              <a:t>لنوم الجيد يلعب دورًا حاسمًا في تعزيز الأداء البدني للرياضيين. خلال النوم، يقوم الجسم بإصلاح الأنسجة العضلية وتجديد الخلايا، مما يسهم في تقوية العضلات وتحسين القدرة على التحمل. عدم الحصول على قسط كافٍ من النوم يمكن أن يؤدي إلى ضعف الأداء وزيادة خطر الإصابات</a:t>
            </a:r>
          </a:p>
        </p:txBody>
      </p:sp>
    </p:spTree>
    <p:extLst>
      <p:ext uri="{BB962C8B-B14F-4D97-AF65-F5344CB8AC3E}">
        <p14:creationId xmlns:p14="http://schemas.microsoft.com/office/powerpoint/2010/main" val="246236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لتحقيق أفضل أداء رياضي</a:t>
            </a:r>
          </a:p>
        </p:txBody>
      </p:sp>
      <p:sp>
        <p:nvSpPr>
          <p:cNvPr id="3" name="عنصر نائب للمحتوى 2"/>
          <p:cNvSpPr>
            <a:spLocks noGrp="1"/>
          </p:cNvSpPr>
          <p:nvPr>
            <p:ph idx="1"/>
          </p:nvPr>
        </p:nvSpPr>
        <p:spPr/>
        <p:txBody>
          <a:bodyPr>
            <a:normAutofit fontScale="92500" lnSpcReduction="10000"/>
          </a:bodyPr>
          <a:lstStyle/>
          <a:p>
            <a:r>
              <a:rPr lang="ar-IQ" dirty="0" smtClean="0"/>
              <a:t>لتحقيق </a:t>
            </a:r>
            <a:r>
              <a:rPr lang="ar-IQ" dirty="0"/>
              <a:t>أفضل أداء رياضي، يجب على الرياضيين الاهتمام بجودة النوم. </a:t>
            </a:r>
            <a:r>
              <a:rPr lang="ar-IQ" dirty="0" smtClean="0"/>
              <a:t>ولتحسين </a:t>
            </a:r>
            <a:r>
              <a:rPr lang="ar-IQ" dirty="0"/>
              <a:t>النوم</a:t>
            </a:r>
            <a:r>
              <a:rPr lang="ar-IQ" dirty="0" smtClean="0"/>
              <a:t>:</a:t>
            </a:r>
            <a:endParaRPr lang="ar-IQ" dirty="0"/>
          </a:p>
          <a:p>
            <a:r>
              <a:rPr lang="ar-IQ" dirty="0"/>
              <a:t>وضع روتين نوم منتظم: حاول الذهاب إلى الفراش والاستيقاظ في نفس الوقت كل يوم، حتى في عطلات نهاية الأسبوع.</a:t>
            </a:r>
          </a:p>
          <a:p>
            <a:r>
              <a:rPr lang="ar-IQ" dirty="0"/>
              <a:t>تهيئة بيئة النوم: اجعل غرفة النوم مظلمة وهادئة ومريحة، وتجنب استخدام الأجهزة الإلكترونية قبل النوم.</a:t>
            </a:r>
          </a:p>
          <a:p>
            <a:r>
              <a:rPr lang="ar-IQ" dirty="0"/>
              <a:t>تجنب الكافيين قبل النوم: تناول الكافيين يمكن أن يؤثر على جودة النوم، لذا يُفضل تجنبه قبل النوم بعدة ساعات.</a:t>
            </a:r>
          </a:p>
        </p:txBody>
      </p:sp>
    </p:spTree>
    <p:extLst>
      <p:ext uri="{BB962C8B-B14F-4D97-AF65-F5344CB8AC3E}">
        <p14:creationId xmlns:p14="http://schemas.microsoft.com/office/powerpoint/2010/main" val="84061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بعض </a:t>
            </a:r>
            <a:r>
              <a:rPr lang="ar-IQ" dirty="0"/>
              <a:t>الرياضيين يجدون صعوبة في النوم بعد ممارسة الرياضة بسبب ارتفاع مستويات الأدرينالين في الجسم. لتجنب هذه المشكلة، يُفضل القيام بتمارين الاسترخاء مثل اليوغا أو التأمل بعد التمرين لتهدئة الجسم والعقل.</a:t>
            </a:r>
          </a:p>
        </p:txBody>
      </p:sp>
    </p:spTree>
    <p:extLst>
      <p:ext uri="{BB962C8B-B14F-4D97-AF65-F5344CB8AC3E}">
        <p14:creationId xmlns:p14="http://schemas.microsoft.com/office/powerpoint/2010/main" val="181181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ساعات </a:t>
            </a:r>
            <a:r>
              <a:rPr lang="ar-IQ" dirty="0" smtClean="0"/>
              <a:t>النوم الكافية </a:t>
            </a:r>
            <a:endParaRPr lang="ar-IQ" dirty="0"/>
          </a:p>
        </p:txBody>
      </p:sp>
      <p:sp>
        <p:nvSpPr>
          <p:cNvPr id="3" name="عنصر نائب للمحتوى 2"/>
          <p:cNvSpPr>
            <a:spLocks noGrp="1"/>
          </p:cNvSpPr>
          <p:nvPr>
            <p:ph idx="1"/>
          </p:nvPr>
        </p:nvSpPr>
        <p:spPr/>
        <p:txBody>
          <a:bodyPr>
            <a:normAutofit fontScale="25000" lnSpcReduction="20000"/>
          </a:bodyPr>
          <a:lstStyle/>
          <a:p>
            <a:r>
              <a:rPr lang="ar-IQ" sz="9600" dirty="0"/>
              <a:t>هل 6 ساعات نوم كافية </a:t>
            </a:r>
            <a:r>
              <a:rPr lang="ar-IQ" sz="9600" dirty="0" smtClean="0"/>
              <a:t>للرياضيين؟</a:t>
            </a:r>
          </a:p>
          <a:p>
            <a:r>
              <a:rPr lang="ar-IQ" sz="9600" dirty="0" smtClean="0"/>
              <a:t>على الرغم من أن 6 ساعات من النوم قد تكون كافية لبعض الأشخاص، إلا أن الرياضيين بحاجة إلى المزيد من النوم لتعزيز الاستشفاء العضلي وتحسين الأداء. يُفضل أن يحصل الرياضيون على 7-9 ساعات من النوم كل ليلة لضمان الحصول على الفوائد الكاملة.</a:t>
            </a:r>
            <a:endParaRPr lang="ar-IQ" sz="9600" dirty="0"/>
          </a:p>
          <a:p>
            <a:r>
              <a:rPr lang="ar-IQ" sz="9600" dirty="0" smtClean="0"/>
              <a:t>اختيار </a:t>
            </a:r>
            <a:r>
              <a:rPr lang="ar-IQ" sz="9600" dirty="0"/>
              <a:t>أوقات النوم الصحيحة مهم جدًا للرياضيين. النوم في ساعات الليل المبكرة يساعد في تحقيق نوم عميق ومريح. حاول الذهاب إلى الفراش بين الساعة 9 و11 مساءً لتحقيق أفضل جودة للنوم</a:t>
            </a:r>
            <a:r>
              <a:rPr lang="ar-IQ" sz="9600" dirty="0" smtClean="0"/>
              <a:t>.</a:t>
            </a:r>
            <a:endParaRPr lang="ar-IQ" sz="9600" dirty="0"/>
          </a:p>
          <a:p>
            <a:r>
              <a:rPr lang="ar-IQ" sz="9600" dirty="0" smtClean="0"/>
              <a:t>النوم </a:t>
            </a:r>
            <a:r>
              <a:rPr lang="ar-IQ" sz="9600" dirty="0"/>
              <a:t>في النهار يمكن أن يكون مفيدًا لتعويض نقص النوم الليلي، لكنه لا يجب أن يكون بديلاً عن النوم الليلي المنتظم. النوم الليلي العميق هو الوقت الذي يحدث فيه أغلب عمليات بناء العضلات </a:t>
            </a:r>
            <a:r>
              <a:rPr lang="ar-IQ" dirty="0" smtClean="0"/>
              <a:t>ح</a:t>
            </a:r>
            <a:r>
              <a:rPr lang="ar-IQ" dirty="0"/>
              <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971800"/>
            <a:ext cx="8229600" cy="139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0655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320</TotalTime>
  <Words>870</Words>
  <Application>Microsoft Office PowerPoint</Application>
  <PresentationFormat>عرض على الشاشة (3:4)‏</PresentationFormat>
  <Paragraphs>62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حيوية</vt:lpstr>
      <vt:lpstr>تأثير الارهاق وقلة النوم على عمل الاجهزة الوظيفية والاداء المهاري</vt:lpstr>
      <vt:lpstr>المقدمة</vt:lpstr>
      <vt:lpstr>يؤثر النوم على</vt:lpstr>
      <vt:lpstr>اهمية النوم</vt:lpstr>
      <vt:lpstr>امور عليك ان تتبعها </vt:lpstr>
      <vt:lpstr>تاثير النوم على الرياضي والاداء</vt:lpstr>
      <vt:lpstr>لتحقيق أفضل أداء رياضي</vt:lpstr>
      <vt:lpstr>عرض تقديمي في PowerPoint</vt:lpstr>
      <vt:lpstr>ساعات النوم الكافية </vt:lpstr>
      <vt:lpstr>الخاتمة</vt:lpstr>
      <vt:lpstr>اشكر الحضور</vt:lpstr>
      <vt:lpstr>التوصيات</vt:lpstr>
    </vt:vector>
  </TitlesOfParts>
  <Company>Al-Qaisar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تأثير الارهاق وقلة النوم على عمل الاجهزة الوظيفية والاداء المهاري</dc:title>
  <dc:creator>HP</dc:creator>
  <cp:lastModifiedBy>HP</cp:lastModifiedBy>
  <cp:revision>14</cp:revision>
  <cp:lastPrinted>2025-04-19T14:25:34Z</cp:lastPrinted>
  <dcterms:created xsi:type="dcterms:W3CDTF">2025-02-24T17:08:25Z</dcterms:created>
  <dcterms:modified xsi:type="dcterms:W3CDTF">2025-04-19T15:05:00Z</dcterms:modified>
</cp:coreProperties>
</file>