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4" r:id="rId7"/>
    <p:sldId id="263" r:id="rId8"/>
    <p:sldId id="262"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24364C-54F4-4CBD-8D45-83D064E40854}" type="datetimeFigureOut">
              <a:rPr lang="en-US" smtClean="0"/>
              <a:t>3/20/2025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12A03-5F5A-4211-A7AE-47A63C07ABC9}" type="slidenum">
              <a:rPr lang="en-US" smtClean="0"/>
              <a:t>‹#›</a:t>
            </a:fld>
            <a:endParaRPr lang="en-US"/>
          </a:p>
        </p:txBody>
      </p:sp>
    </p:spTree>
    <p:extLst>
      <p:ext uri="{BB962C8B-B14F-4D97-AF65-F5344CB8AC3E}">
        <p14:creationId xmlns:p14="http://schemas.microsoft.com/office/powerpoint/2010/main" val="1280688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404040"/>
                </a:solidFill>
                <a:effectLst/>
                <a:latin typeface="Inter"/>
              </a:rPr>
              <a:t>Colorectal Cancer</a:t>
            </a:r>
            <a:r>
              <a:rPr lang="en-US" b="0" i="0" dirty="0">
                <a:solidFill>
                  <a:srgbClr val="404040"/>
                </a:solidFill>
                <a:effectLst/>
                <a:latin typeface="Inter"/>
              </a:rPr>
              <a:t>: Chronic inflammation, such as that seen in inflammatory bowel disease (IBD), is a major risk factor for colorectal cancer. Inflammatory cytokines like IL-6, TNF-</a:t>
            </a:r>
            <a:r>
              <a:rPr lang="el-GR" b="0" i="0" dirty="0">
                <a:solidFill>
                  <a:srgbClr val="404040"/>
                </a:solidFill>
                <a:effectLst/>
                <a:latin typeface="Inter"/>
              </a:rPr>
              <a:t>α, </a:t>
            </a:r>
            <a:r>
              <a:rPr lang="en-US" b="0" i="0" dirty="0">
                <a:solidFill>
                  <a:srgbClr val="404040"/>
                </a:solidFill>
                <a:effectLst/>
                <a:latin typeface="Inter"/>
              </a:rPr>
              <a:t>and IL-1</a:t>
            </a:r>
            <a:r>
              <a:rPr lang="el-GR" b="0" i="0" dirty="0">
                <a:solidFill>
                  <a:srgbClr val="404040"/>
                </a:solidFill>
                <a:effectLst/>
                <a:latin typeface="Inter"/>
              </a:rPr>
              <a:t>β </a:t>
            </a:r>
            <a:r>
              <a:rPr lang="en-US" b="0" i="0" dirty="0">
                <a:solidFill>
                  <a:srgbClr val="404040"/>
                </a:solidFill>
                <a:effectLst/>
                <a:latin typeface="Inter"/>
              </a:rPr>
              <a:t>promote tumor growth, angiogenesis, and metastasis.</a:t>
            </a:r>
          </a:p>
          <a:p>
            <a:pPr algn="l">
              <a:spcBef>
                <a:spcPts val="300"/>
              </a:spcBef>
              <a:buFont typeface="+mj-lt"/>
              <a:buAutoNum type="arabicPeriod"/>
            </a:pPr>
            <a:r>
              <a:rPr lang="en-US" b="1" i="0" dirty="0">
                <a:solidFill>
                  <a:srgbClr val="404040"/>
                </a:solidFill>
                <a:effectLst/>
                <a:latin typeface="Inter"/>
              </a:rPr>
              <a:t>Pancreatic Cancer</a:t>
            </a:r>
            <a:r>
              <a:rPr lang="en-US" b="0" i="0" dirty="0">
                <a:solidFill>
                  <a:srgbClr val="404040"/>
                </a:solidFill>
                <a:effectLst/>
                <a:latin typeface="Inter"/>
              </a:rPr>
              <a:t>: Pancreatic ductal adenocarcinoma (PDAC) is strongly associated with a pro-inflammatory microenvironment. Inflammatory cells, such as tumor-associated macrophages (TAMs) and cytokines like IL-6 and TGF-</a:t>
            </a:r>
            <a:r>
              <a:rPr lang="el-GR" b="0" i="0" dirty="0">
                <a:solidFill>
                  <a:srgbClr val="404040"/>
                </a:solidFill>
                <a:effectLst/>
                <a:latin typeface="Inter"/>
              </a:rPr>
              <a:t>β, </a:t>
            </a:r>
            <a:r>
              <a:rPr lang="en-US" b="0" i="0" dirty="0">
                <a:solidFill>
                  <a:srgbClr val="404040"/>
                </a:solidFill>
                <a:effectLst/>
                <a:latin typeface="Inter"/>
              </a:rPr>
              <a:t>contribute to tumor progression, immune evasion, and fibrosis.</a:t>
            </a:r>
          </a:p>
          <a:p>
            <a:pPr algn="l">
              <a:spcBef>
                <a:spcPts val="300"/>
              </a:spcBef>
              <a:buFont typeface="+mj-lt"/>
              <a:buAutoNum type="arabicPeriod"/>
            </a:pPr>
            <a:r>
              <a:rPr lang="en-US" b="1" i="0" dirty="0">
                <a:solidFill>
                  <a:srgbClr val="404040"/>
                </a:solidFill>
                <a:effectLst/>
                <a:latin typeface="Inter"/>
              </a:rPr>
              <a:t>Hepatocellular Carcinoma </a:t>
            </a:r>
            <a:endParaRPr lang="en-US" b="0" i="0" dirty="0">
              <a:solidFill>
                <a:srgbClr val="404040"/>
              </a:solidFill>
              <a:effectLst/>
              <a:latin typeface="Inter"/>
            </a:endParaRPr>
          </a:p>
          <a:p>
            <a:endParaRPr lang="en-US" dirty="0"/>
          </a:p>
        </p:txBody>
      </p:sp>
      <p:sp>
        <p:nvSpPr>
          <p:cNvPr id="4" name="Slide Number Placeholder 3"/>
          <p:cNvSpPr>
            <a:spLocks noGrp="1"/>
          </p:cNvSpPr>
          <p:nvPr>
            <p:ph type="sldNum" sz="quarter" idx="5"/>
          </p:nvPr>
        </p:nvSpPr>
        <p:spPr/>
        <p:txBody>
          <a:bodyPr/>
          <a:lstStyle/>
          <a:p>
            <a:fld id="{A0B12A03-5F5A-4211-A7AE-47A63C07ABC9}" type="slidenum">
              <a:rPr lang="en-US" smtClean="0"/>
              <a:t>6</a:t>
            </a:fld>
            <a:endParaRPr lang="en-US"/>
          </a:p>
        </p:txBody>
      </p:sp>
    </p:spTree>
    <p:extLst>
      <p:ext uri="{BB962C8B-B14F-4D97-AF65-F5344CB8AC3E}">
        <p14:creationId xmlns:p14="http://schemas.microsoft.com/office/powerpoint/2010/main" val="162384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effectLst/>
                <a:latin typeface="Calibri" panose="020F0502020204030204" pitchFamily="34" charset="0"/>
                <a:ea typeface="Calibri" panose="020F0502020204030204" pitchFamily="34" charset="0"/>
                <a:cs typeface="Arial" panose="020B0604020202020204" pitchFamily="34" charset="0"/>
              </a:rPr>
              <a:t>immune checkpoint inhibitors </a:t>
            </a:r>
            <a:r>
              <a:rPr lang="en-US" sz="1200" dirty="0">
                <a:effectLst/>
                <a:latin typeface="Calibri" panose="020F0502020204030204" pitchFamily="34" charset="0"/>
                <a:ea typeface="Calibri" panose="020F0502020204030204" pitchFamily="34" charset="0"/>
                <a:cs typeface="Arial" panose="020B0604020202020204" pitchFamily="34" charset="0"/>
              </a:rPr>
              <a:t>(ICIs)</a:t>
            </a:r>
            <a:endParaRPr lang="en-US" dirty="0"/>
          </a:p>
        </p:txBody>
      </p:sp>
      <p:sp>
        <p:nvSpPr>
          <p:cNvPr id="4" name="Slide Number Placeholder 3"/>
          <p:cNvSpPr>
            <a:spLocks noGrp="1"/>
          </p:cNvSpPr>
          <p:nvPr>
            <p:ph type="sldNum" sz="quarter" idx="5"/>
          </p:nvPr>
        </p:nvSpPr>
        <p:spPr/>
        <p:txBody>
          <a:bodyPr/>
          <a:lstStyle/>
          <a:p>
            <a:fld id="{A0B12A03-5F5A-4211-A7AE-47A63C07ABC9}" type="slidenum">
              <a:rPr lang="en-US" smtClean="0"/>
              <a:t>8</a:t>
            </a:fld>
            <a:endParaRPr lang="en-US"/>
          </a:p>
        </p:txBody>
      </p:sp>
    </p:spTree>
    <p:extLst>
      <p:ext uri="{BB962C8B-B14F-4D97-AF65-F5344CB8AC3E}">
        <p14:creationId xmlns:p14="http://schemas.microsoft.com/office/powerpoint/2010/main" val="2141597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414D1-1717-F201-2BBA-8A2DC2650D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D9EB9B5-85BE-3A2B-59C2-0EFA89271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31F974A-E93C-A857-94D0-FAC3B0F40228}"/>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5" name="Footer Placeholder 4">
            <a:extLst>
              <a:ext uri="{FF2B5EF4-FFF2-40B4-BE49-F238E27FC236}">
                <a16:creationId xmlns:a16="http://schemas.microsoft.com/office/drawing/2014/main" id="{AEECB998-D2F2-B605-01FC-7D25180C8B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0200E5-DDB3-781F-4445-E8BDEEF653AF}"/>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75831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12B0-BA59-AB35-37E4-B0B2AE44366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6FEA9C5-8DB5-83B8-C138-BE7A4110D2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FF664E8-4B72-3100-A87A-B0AAB5EE6ED0}"/>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5" name="Footer Placeholder 4">
            <a:extLst>
              <a:ext uri="{FF2B5EF4-FFF2-40B4-BE49-F238E27FC236}">
                <a16:creationId xmlns:a16="http://schemas.microsoft.com/office/drawing/2014/main" id="{A267CC1F-4010-2A13-FE86-F253E96DE5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013F4-F315-458B-BC6E-AE3264C9BB9D}"/>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321962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6CA592-5603-8BA9-9BEC-46AB2C4C7E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8CE9EF8-16F5-DF51-CCA6-9C1B669754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C3D55B-3D60-CC0C-401E-FCEBBB1A0E7F}"/>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5" name="Footer Placeholder 4">
            <a:extLst>
              <a:ext uri="{FF2B5EF4-FFF2-40B4-BE49-F238E27FC236}">
                <a16:creationId xmlns:a16="http://schemas.microsoft.com/office/drawing/2014/main" id="{7557EF96-25A4-5FC3-9F19-8FB18BC1D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45CAD7-6988-E4D7-CE47-CA9BA13CF838}"/>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24614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4806-95F2-E3D5-5635-2100C06755A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EF6936-3FD4-06FD-C111-7104AB1BA73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57159E-343E-FFBD-7CB6-65F58FD6B30F}"/>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5" name="Footer Placeholder 4">
            <a:extLst>
              <a:ext uri="{FF2B5EF4-FFF2-40B4-BE49-F238E27FC236}">
                <a16:creationId xmlns:a16="http://schemas.microsoft.com/office/drawing/2014/main" id="{BCB891A7-69C5-6896-2070-EE612BDFA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901AC-94EE-23E5-B440-5C75ACB441B3}"/>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369502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CFDA-64CD-049B-9D07-35A8D75FAC5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72592C9-8BAA-7EFB-7C88-903FDACCEE4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6354CB-74DA-B89B-C6F0-ABC454C95C4C}"/>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5" name="Footer Placeholder 4">
            <a:extLst>
              <a:ext uri="{FF2B5EF4-FFF2-40B4-BE49-F238E27FC236}">
                <a16:creationId xmlns:a16="http://schemas.microsoft.com/office/drawing/2014/main" id="{CDA8F0A6-48CD-3C58-1F1E-8D2195D70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A4794-867C-84A7-9F95-AFE42AAE0D13}"/>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297480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BDCB-7940-7C22-51C8-DBAF8EEF30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8BB1A78-3D74-A770-3F7A-7CBDDBA1577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248719B-4D53-0693-BEAA-C3087016BB1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7693381-14A1-22D6-859D-14B1B42823DB}"/>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6" name="Footer Placeholder 5">
            <a:extLst>
              <a:ext uri="{FF2B5EF4-FFF2-40B4-BE49-F238E27FC236}">
                <a16:creationId xmlns:a16="http://schemas.microsoft.com/office/drawing/2014/main" id="{D25A43EA-9DBD-644B-0EC5-B94B08644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C6389C-34F2-928C-2F15-D5975F453FFC}"/>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3595919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BEF5F-BF74-AF22-9FC5-75259A9E074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36061E0-0C76-F7C1-D059-707A732E7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5532AE7-7D9F-58AA-244A-E67B1725B31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BDAA8C8-82F0-CFF8-5654-1F496047A6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D95D1C-1DB6-3271-1B05-2730EA3FD1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25F9D07-60A5-D65B-F262-220E999AEDBD}"/>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8" name="Footer Placeholder 7">
            <a:extLst>
              <a:ext uri="{FF2B5EF4-FFF2-40B4-BE49-F238E27FC236}">
                <a16:creationId xmlns:a16="http://schemas.microsoft.com/office/drawing/2014/main" id="{D2B7926F-CC3E-65DC-7F54-2EB2B775E0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8D3D93-684D-7872-CAEE-53526C6BCAFA}"/>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373702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21839-4D9E-B79D-A576-D21912CFDC4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8C26811-89A9-8323-3DF6-AF057FB90CB3}"/>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4" name="Footer Placeholder 3">
            <a:extLst>
              <a:ext uri="{FF2B5EF4-FFF2-40B4-BE49-F238E27FC236}">
                <a16:creationId xmlns:a16="http://schemas.microsoft.com/office/drawing/2014/main" id="{B9F3DCBF-9CBF-92BE-C1B0-E545BB6EB4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05DEA0-290B-D462-F31F-8EAD054240BB}"/>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309196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E265B8-A9A9-A134-F57E-060D39F7A83E}"/>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3" name="Footer Placeholder 2">
            <a:extLst>
              <a:ext uri="{FF2B5EF4-FFF2-40B4-BE49-F238E27FC236}">
                <a16:creationId xmlns:a16="http://schemas.microsoft.com/office/drawing/2014/main" id="{B4C66005-673E-5BD1-C28B-CDE4F8C935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EE57A4-1FC5-A795-2877-D52CE614B9E7}"/>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188286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74150-FEF6-A99C-1574-DDDA649350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6A3E179-C6EF-764A-F85C-C20BDB5CA0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E9D8D78-F137-C1A0-7BA0-B87C5FB64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3316A96-05C5-B0B2-C3CF-32D36DA6214A}"/>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6" name="Footer Placeholder 5">
            <a:extLst>
              <a:ext uri="{FF2B5EF4-FFF2-40B4-BE49-F238E27FC236}">
                <a16:creationId xmlns:a16="http://schemas.microsoft.com/office/drawing/2014/main" id="{5EF26C50-B106-3627-FFC1-F7981A7E4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230A7-BD54-A65A-944F-35DBDA1FDE94}"/>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139278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E9F4D-D6D5-65C8-2BA7-BB9E3CA1CDD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8BE877B-7144-2F4F-C843-5385F9692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D01FF-81BB-50C7-8F73-036B05AB4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83142E-8B7C-11B4-B471-EFC77D176F97}"/>
              </a:ext>
            </a:extLst>
          </p:cNvPr>
          <p:cNvSpPr>
            <a:spLocks noGrp="1"/>
          </p:cNvSpPr>
          <p:nvPr>
            <p:ph type="dt" sz="half" idx="10"/>
          </p:nvPr>
        </p:nvSpPr>
        <p:spPr/>
        <p:txBody>
          <a:bodyPr/>
          <a:lstStyle/>
          <a:p>
            <a:fld id="{BB35CB74-930E-43E7-90D8-B4F0C4E34ECE}" type="datetimeFigureOut">
              <a:rPr lang="en-US" smtClean="0"/>
              <a:t>3/20/2025</a:t>
            </a:fld>
            <a:endParaRPr lang="en-US"/>
          </a:p>
        </p:txBody>
      </p:sp>
      <p:sp>
        <p:nvSpPr>
          <p:cNvPr id="6" name="Footer Placeholder 5">
            <a:extLst>
              <a:ext uri="{FF2B5EF4-FFF2-40B4-BE49-F238E27FC236}">
                <a16:creationId xmlns:a16="http://schemas.microsoft.com/office/drawing/2014/main" id="{6D22E993-200D-EF7B-8090-BD32222EE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866CE-F5AD-B504-6EF5-0DCC09E9ECBD}"/>
              </a:ext>
            </a:extLst>
          </p:cNvPr>
          <p:cNvSpPr>
            <a:spLocks noGrp="1"/>
          </p:cNvSpPr>
          <p:nvPr>
            <p:ph type="sldNum" sz="quarter" idx="12"/>
          </p:nvPr>
        </p:nvSpPr>
        <p:spPr/>
        <p:txBody>
          <a:bodyPr/>
          <a:lstStyle/>
          <a:p>
            <a:fld id="{EEBBF901-F2EE-4096-8501-FB3498478C81}" type="slidenum">
              <a:rPr lang="en-US" smtClean="0"/>
              <a:t>‹#›</a:t>
            </a:fld>
            <a:endParaRPr lang="en-US"/>
          </a:p>
        </p:txBody>
      </p:sp>
    </p:spTree>
    <p:extLst>
      <p:ext uri="{BB962C8B-B14F-4D97-AF65-F5344CB8AC3E}">
        <p14:creationId xmlns:p14="http://schemas.microsoft.com/office/powerpoint/2010/main" val="353918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90B657-1A43-34BB-184C-3D019D55A2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03C9C45-E01A-3055-E4B6-6F58DC73E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0DDD1F-2391-37CE-C133-8CF8A5182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B35CB74-930E-43E7-90D8-B4F0C4E34ECE}" type="datetimeFigureOut">
              <a:rPr lang="en-US" smtClean="0"/>
              <a:t>3/20/2025</a:t>
            </a:fld>
            <a:endParaRPr lang="en-US"/>
          </a:p>
        </p:txBody>
      </p:sp>
      <p:sp>
        <p:nvSpPr>
          <p:cNvPr id="5" name="Footer Placeholder 4">
            <a:extLst>
              <a:ext uri="{FF2B5EF4-FFF2-40B4-BE49-F238E27FC236}">
                <a16:creationId xmlns:a16="http://schemas.microsoft.com/office/drawing/2014/main" id="{5E04B8C2-20E6-AE41-1698-B8F980A015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02AB791-F165-DED3-AD15-840B476A9F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EBBF901-F2EE-4096-8501-FB3498478C81}" type="slidenum">
              <a:rPr lang="en-US" smtClean="0"/>
              <a:t>‹#›</a:t>
            </a:fld>
            <a:endParaRPr lang="en-US"/>
          </a:p>
        </p:txBody>
      </p:sp>
    </p:spTree>
    <p:extLst>
      <p:ext uri="{BB962C8B-B14F-4D97-AF65-F5344CB8AC3E}">
        <p14:creationId xmlns:p14="http://schemas.microsoft.com/office/powerpoint/2010/main" val="69385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1016/j.cmet.2024.12.010"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FD21D-C299-046F-4E6A-022C9EFE9CFA}"/>
              </a:ext>
            </a:extLst>
          </p:cNvPr>
          <p:cNvSpPr>
            <a:spLocks noGrp="1"/>
          </p:cNvSpPr>
          <p:nvPr>
            <p:ph type="ctrTitle"/>
          </p:nvPr>
        </p:nvSpPr>
        <p:spPr>
          <a:xfrm>
            <a:off x="854439" y="1122363"/>
            <a:ext cx="9813561" cy="2387600"/>
          </a:xfrm>
        </p:spPr>
        <p:txBody>
          <a:bodyPr>
            <a:normAutofit/>
          </a:bodyPr>
          <a:lstStyle/>
          <a:p>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Akkermansia</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muciniphila</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as a Potential Target for Oncotherapy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E1E56045-C2A9-CF56-6265-774DB11F4C7D}"/>
              </a:ext>
            </a:extLst>
          </p:cNvPr>
          <p:cNvSpPr>
            <a:spLocks noGrp="1"/>
          </p:cNvSpPr>
          <p:nvPr>
            <p:ph type="subTitle" idx="1"/>
          </p:nvPr>
        </p:nvSpPr>
        <p:spPr/>
        <p:txBody>
          <a:bodyPr/>
          <a:lstStyle/>
          <a:p>
            <a:r>
              <a:rPr lang="en-US" dirty="0"/>
              <a:t>By </a:t>
            </a:r>
          </a:p>
          <a:p>
            <a:r>
              <a:rPr lang="en-US" dirty="0">
                <a:latin typeface="Times New Roman" panose="02020603050405020304" pitchFamily="18" charset="0"/>
                <a:cs typeface="Times New Roman" panose="02020603050405020304" pitchFamily="18" charset="0"/>
              </a:rPr>
              <a:t>Ass. Prof. Dr Mohammed </a:t>
            </a:r>
            <a:r>
              <a:rPr lang="en-US" dirty="0" err="1">
                <a:latin typeface="Times New Roman" panose="02020603050405020304" pitchFamily="18" charset="0"/>
                <a:cs typeface="Times New Roman" panose="02020603050405020304" pitchFamily="18" charset="0"/>
              </a:rPr>
              <a:t>Abdalmalek</a:t>
            </a:r>
            <a:r>
              <a:rPr lang="en-US" dirty="0">
                <a:latin typeface="Times New Roman" panose="02020603050405020304" pitchFamily="18" charset="0"/>
                <a:cs typeface="Times New Roman" panose="02020603050405020304" pitchFamily="18" charset="0"/>
              </a:rPr>
              <a:t> Al-</a:t>
            </a:r>
            <a:r>
              <a:rPr lang="en-US" dirty="0" err="1">
                <a:latin typeface="Times New Roman" panose="02020603050405020304" pitchFamily="18" charset="0"/>
                <a:cs typeface="Times New Roman" panose="02020603050405020304" pitchFamily="18" charset="0"/>
              </a:rPr>
              <a:t>Bedhawi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45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07BEE-D408-501E-9DE3-417AE53BADA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35F2951-9464-755F-EE06-AB8F4A0D5FF1}"/>
              </a:ext>
            </a:extLst>
          </p:cNvPr>
          <p:cNvSpPr txBox="1"/>
          <p:nvPr/>
        </p:nvSpPr>
        <p:spPr>
          <a:xfrm>
            <a:off x="479684" y="1408001"/>
            <a:ext cx="11032761" cy="4194995"/>
          </a:xfrm>
          <a:prstGeom prst="rect">
            <a:avLst/>
          </a:prstGeom>
          <a:noFill/>
        </p:spPr>
        <p:txBody>
          <a:bodyPr wrap="square">
            <a:spAutoFit/>
          </a:bodyPr>
          <a:lstStyle/>
          <a:p>
            <a:pPr marL="0" marR="0">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Conclusion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2400" i="1" dirty="0" err="1">
                <a:effectLst/>
                <a:latin typeface="Calibri" panose="020F0502020204030204" pitchFamily="34" charset="0"/>
                <a:ea typeface="Calibri" panose="020F0502020204030204" pitchFamily="34" charset="0"/>
                <a:cs typeface="Arial" panose="020B0604020202020204" pitchFamily="34" charset="0"/>
              </a:rPr>
              <a:t>Akkermansia</a:t>
            </a:r>
            <a:r>
              <a:rPr lang="en-US" sz="2400" i="1" dirty="0">
                <a:effectLst/>
                <a:latin typeface="Calibri" panose="020F0502020204030204" pitchFamily="34" charset="0"/>
                <a:ea typeface="Calibri" panose="020F0502020204030204" pitchFamily="34" charset="0"/>
                <a:cs typeface="Arial" panose="020B0604020202020204" pitchFamily="34" charset="0"/>
              </a:rPr>
              <a:t>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 is a key player in gut homeostasis and immune modulation, with significant potential as a therapeutic target in oncology. Its ability to enhance the efficacy of immune checkpoint inhibitors and modulate the tumor microenvironment makes it a promising candidate for cancer therapy. However, the dual role of </a:t>
            </a:r>
            <a:r>
              <a:rPr lang="en-US" sz="2400" i="1" dirty="0">
                <a:effectLst/>
                <a:latin typeface="Calibri" panose="020F0502020204030204" pitchFamily="34" charset="0"/>
                <a:ea typeface="Calibri" panose="020F0502020204030204" pitchFamily="34" charset="0"/>
                <a:cs typeface="Arial" panose="020B0604020202020204" pitchFamily="34" charset="0"/>
              </a:rPr>
              <a:t>A.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 in cancer, with both protective and tumor-promoting effects, highlights the need for further research to fully understand its mechanisms of action and optimize its therapeutic potential. As our understanding of the gut microbiota and its role in cancer continues to evolve, </a:t>
            </a:r>
            <a:r>
              <a:rPr lang="en-US" sz="2400" i="1" dirty="0">
                <a:effectLst/>
                <a:latin typeface="Calibri" panose="020F0502020204030204" pitchFamily="34" charset="0"/>
                <a:ea typeface="Calibri" panose="020F0502020204030204" pitchFamily="34" charset="0"/>
                <a:cs typeface="Arial" panose="020B0604020202020204" pitchFamily="34" charset="0"/>
              </a:rPr>
              <a:t>A.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 may emerge as a valuable tool in the fight against cancer.</a:t>
            </a:r>
          </a:p>
        </p:txBody>
      </p:sp>
    </p:spTree>
    <p:extLst>
      <p:ext uri="{BB962C8B-B14F-4D97-AF65-F5344CB8AC3E}">
        <p14:creationId xmlns:p14="http://schemas.microsoft.com/office/powerpoint/2010/main" val="1905084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3E247-2E1C-C810-2825-41C8575B351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ABA99A22-19EA-CD65-A6C9-844DD020CE36}"/>
              </a:ext>
            </a:extLst>
          </p:cNvPr>
          <p:cNvPicPr>
            <a:picLocks noChangeAspect="1"/>
          </p:cNvPicPr>
          <p:nvPr/>
        </p:nvPicPr>
        <p:blipFill>
          <a:blip r:embed="rId2"/>
          <a:stretch>
            <a:fillRect/>
          </a:stretch>
        </p:blipFill>
        <p:spPr>
          <a:xfrm>
            <a:off x="914399" y="0"/>
            <a:ext cx="9638676" cy="6858000"/>
          </a:xfrm>
          <a:prstGeom prst="rect">
            <a:avLst/>
          </a:prstGeom>
        </p:spPr>
      </p:pic>
    </p:spTree>
    <p:extLst>
      <p:ext uri="{BB962C8B-B14F-4D97-AF65-F5344CB8AC3E}">
        <p14:creationId xmlns:p14="http://schemas.microsoft.com/office/powerpoint/2010/main" val="310239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7023-DB84-B7CB-017B-E54483B017AD}"/>
              </a:ext>
            </a:extLst>
          </p:cNvPr>
          <p:cNvSpPr>
            <a:spLocks noGrp="1"/>
          </p:cNvSpPr>
          <p:nvPr>
            <p:ph type="title"/>
          </p:nvPr>
        </p:nvSpPr>
        <p:spPr/>
        <p:txBody>
          <a:bodyPr>
            <a:normAutofit/>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684D721-D5F9-DA15-C19A-0581DC81A79C}"/>
              </a:ext>
            </a:extLst>
          </p:cNvPr>
          <p:cNvSpPr>
            <a:spLocks noGrp="1"/>
          </p:cNvSpPr>
          <p:nvPr>
            <p:ph idx="1"/>
          </p:nvPr>
        </p:nvSpPr>
        <p:spPr>
          <a:xfrm>
            <a:off x="674557" y="1394085"/>
            <a:ext cx="10679243" cy="3477718"/>
          </a:xfrm>
        </p:spPr>
        <p:txBody>
          <a:bodyPr>
            <a:normAutofit fontScale="25000" lnSpcReduction="20000"/>
          </a:bodyPr>
          <a:lstStyle/>
          <a:p>
            <a:pPr marL="0" marR="0">
              <a:lnSpc>
                <a:spcPct val="107000"/>
              </a:lnSpc>
              <a:spcAft>
                <a:spcPts val="800"/>
              </a:spcAf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The human gut microbiota, a complex ecosystem of trillions of microorganisms, plays a crucial role in maintaining host health, influencing metabolism, immunity, and even cancer development. Among the myriad of gut bacteria, </a:t>
            </a:r>
            <a:r>
              <a:rPr lang="en-US" sz="9600" i="1" dirty="0" err="1">
                <a:effectLst/>
                <a:latin typeface="Times New Roman" panose="02020603050405020304" pitchFamily="18" charset="0"/>
                <a:ea typeface="Calibri" panose="020F0502020204030204" pitchFamily="34" charset="0"/>
                <a:cs typeface="Times New Roman" panose="02020603050405020304" pitchFamily="18" charset="0"/>
              </a:rPr>
              <a:t>Akkermansia</a:t>
            </a:r>
            <a:r>
              <a:rPr lang="en-US" sz="9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9600" i="1" dirty="0" err="1">
                <a:effectLst/>
                <a:latin typeface="Times New Roman" panose="02020603050405020304" pitchFamily="18" charset="0"/>
                <a:ea typeface="Calibri" panose="020F0502020204030204" pitchFamily="34" charset="0"/>
                <a:cs typeface="Times New Roman" panose="02020603050405020304" pitchFamily="18" charset="0"/>
              </a:rPr>
              <a:t>muciniphila</a:t>
            </a: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 has emerged as a key player in gut homeostasis and systemic health. This mucin-degrading bacterium, which constitutes 1-4% of the gut microbiota in healthy individuals, has garnered significant attention for its potential therapeutic applications, particularly in metabolic disorders, inflammatory diseases, and cancer. Recent studies have highlighted the role of </a:t>
            </a:r>
            <a:r>
              <a:rPr lang="en-US" sz="9600" i="1"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9600" i="1" dirty="0" err="1">
                <a:effectLst/>
                <a:latin typeface="Times New Roman" panose="02020603050405020304" pitchFamily="18" charset="0"/>
                <a:ea typeface="Calibri" panose="020F0502020204030204" pitchFamily="34" charset="0"/>
                <a:cs typeface="Times New Roman" panose="02020603050405020304" pitchFamily="18" charset="0"/>
              </a:rPr>
              <a:t>muciniphila</a:t>
            </a: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 in modulating the immune system and its potential as a target for oncotherapy. </a:t>
            </a:r>
          </a:p>
          <a:p>
            <a:pPr marL="0" marR="0">
              <a:lnSpc>
                <a:spcPct val="107000"/>
              </a:lnSpc>
              <a:spcAft>
                <a:spcPts val="800"/>
              </a:spcAf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In this symposium will explores the mechanisms by which </a:t>
            </a:r>
            <a:r>
              <a:rPr lang="en-US" sz="9600" i="1"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9600" i="1" dirty="0" err="1">
                <a:effectLst/>
                <a:latin typeface="Times New Roman" panose="02020603050405020304" pitchFamily="18" charset="0"/>
                <a:ea typeface="Calibri" panose="020F0502020204030204" pitchFamily="34" charset="0"/>
                <a:cs typeface="Times New Roman" panose="02020603050405020304" pitchFamily="18" charset="0"/>
              </a:rPr>
              <a:t>muciniphila</a:t>
            </a: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 influences cancer development and progression, its interactions with the immune system, and its potential as a therapeutic target in oncology.</a:t>
            </a:r>
          </a:p>
          <a:p>
            <a:endParaRPr lang="en-US" dirty="0"/>
          </a:p>
        </p:txBody>
      </p:sp>
    </p:spTree>
    <p:extLst>
      <p:ext uri="{BB962C8B-B14F-4D97-AF65-F5344CB8AC3E}">
        <p14:creationId xmlns:p14="http://schemas.microsoft.com/office/powerpoint/2010/main" val="19195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46F48-B5B0-6B16-4F5A-C66651C448FB}"/>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E46ADADD-2490-81CC-B0A5-893E92CB3F00}"/>
              </a:ext>
            </a:extLst>
          </p:cNvPr>
          <p:cNvSpPr txBox="1"/>
          <p:nvPr/>
        </p:nvSpPr>
        <p:spPr>
          <a:xfrm>
            <a:off x="707036" y="172972"/>
            <a:ext cx="10777928" cy="4564070"/>
          </a:xfrm>
          <a:prstGeom prst="rect">
            <a:avLst/>
          </a:prstGeom>
          <a:noFill/>
        </p:spPr>
        <p:txBody>
          <a:bodyPr wrap="square">
            <a:spAutoFit/>
          </a:bodyPr>
          <a:lstStyle/>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1. The Role of </a:t>
            </a:r>
            <a:r>
              <a:rPr lang="en-US" sz="2000" b="1" i="1" dirty="0" err="1">
                <a:effectLst/>
                <a:latin typeface="Calibri" panose="020F0502020204030204" pitchFamily="34" charset="0"/>
                <a:ea typeface="Calibri" panose="020F0502020204030204" pitchFamily="34" charset="0"/>
                <a:cs typeface="Arial" panose="020B0604020202020204" pitchFamily="34" charset="0"/>
              </a:rPr>
              <a:t>Akkermansia</a:t>
            </a:r>
            <a:r>
              <a:rPr lang="en-US" sz="2000" b="1" i="1" dirty="0">
                <a:effectLst/>
                <a:latin typeface="Calibri" panose="020F0502020204030204" pitchFamily="34" charset="0"/>
                <a:ea typeface="Calibri" panose="020F0502020204030204" pitchFamily="34" charset="0"/>
                <a:cs typeface="Arial" panose="020B0604020202020204" pitchFamily="34" charset="0"/>
              </a:rPr>
              <a:t> </a:t>
            </a:r>
            <a:r>
              <a:rPr lang="en-US" sz="2000" b="1"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b="1" dirty="0">
                <a:effectLst/>
                <a:latin typeface="Calibri" panose="020F0502020204030204" pitchFamily="34" charset="0"/>
                <a:ea typeface="Calibri" panose="020F0502020204030204" pitchFamily="34" charset="0"/>
                <a:cs typeface="Arial" panose="020B0604020202020204" pitchFamily="34" charset="0"/>
              </a:rPr>
              <a:t> in Gut Homeostasis and Immune Modulation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i="1" dirty="0" err="1">
                <a:effectLst/>
                <a:latin typeface="Calibri" panose="020F0502020204030204" pitchFamily="34" charset="0"/>
                <a:ea typeface="Calibri" panose="020F0502020204030204" pitchFamily="34" charset="0"/>
                <a:cs typeface="Arial" panose="020B0604020202020204" pitchFamily="34" charset="0"/>
              </a:rPr>
              <a:t>Akkermansia</a:t>
            </a:r>
            <a:r>
              <a:rPr lang="en-US" sz="2000" i="1" dirty="0">
                <a:effectLst/>
                <a:latin typeface="Calibri" panose="020F0502020204030204" pitchFamily="34" charset="0"/>
                <a:ea typeface="Calibri" panose="020F0502020204030204" pitchFamily="34" charset="0"/>
                <a:cs typeface="Arial" panose="020B0604020202020204" pitchFamily="34" charset="0"/>
              </a:rPr>
              <a:t>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is a Gram-negative, anaerobic bacterium that resides in the mucus layer of the gastrointestinal tract. It thrives on mucin, a glycoprotein that forms the protective mucus layer, and its presence is associated with a healthy gut barrier function. By degrading mucin,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promotes the renewal of the mucus layer, which is essential for maintaining gut integrity and preventing the translocation of harmful bacteria and toxins into the bloodstream.</a:t>
            </a: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Beyond its role in gut barrier function,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been shown to modulate the host immune system. It interacts with dendritic cells and macrophages, promoting the production of anti-inflammatory cytokines such as interleukin-10 (IL-10) and transforming growth factor-beta (TGF-β). These cytokines play a critical role in maintaining immune tolerance and preventing excessive inflammation, which is a hallmark of many diseases, including cancer. Additionally,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been shown to enhance the production of short-chain fatty acids (SCFAs), such as acetate and propionate, which have anti-inflammatory and immunomodulatory effects.</a:t>
            </a:r>
          </a:p>
        </p:txBody>
      </p:sp>
    </p:spTree>
    <p:extLst>
      <p:ext uri="{BB962C8B-B14F-4D97-AF65-F5344CB8AC3E}">
        <p14:creationId xmlns:p14="http://schemas.microsoft.com/office/powerpoint/2010/main" val="294086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F767FF-1FBA-95CB-6D42-412DA4CB0F98}"/>
            </a:ext>
          </a:extLst>
        </p:cNvPr>
        <p:cNvGrpSpPr/>
        <p:nvPr/>
      </p:nvGrpSpPr>
      <p:grpSpPr>
        <a:xfrm>
          <a:off x="0" y="0"/>
          <a:ext cx="0" cy="0"/>
          <a:chOff x="0" y="0"/>
          <a:chExt cx="0" cy="0"/>
        </a:xfrm>
      </p:grpSpPr>
      <p:pic>
        <p:nvPicPr>
          <p:cNvPr id="3" name="Picture 2" descr="A diagram of a person and person&#10;&#10;AI-generated content may be incorrect.">
            <a:extLst>
              <a:ext uri="{FF2B5EF4-FFF2-40B4-BE49-F238E27FC236}">
                <a16:creationId xmlns:a16="http://schemas.microsoft.com/office/drawing/2014/main" id="{3EF33D06-363A-2176-4A16-47A61BD818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489" y="124218"/>
            <a:ext cx="10148341" cy="5979976"/>
          </a:xfrm>
          <a:prstGeom prst="rect">
            <a:avLst/>
          </a:prstGeom>
        </p:spPr>
      </p:pic>
      <p:sp>
        <p:nvSpPr>
          <p:cNvPr id="5" name="TextBox 4">
            <a:extLst>
              <a:ext uri="{FF2B5EF4-FFF2-40B4-BE49-F238E27FC236}">
                <a16:creationId xmlns:a16="http://schemas.microsoft.com/office/drawing/2014/main" id="{9613026C-F09B-A1DE-E9DE-11CB4C98F12A}"/>
              </a:ext>
            </a:extLst>
          </p:cNvPr>
          <p:cNvSpPr txBox="1"/>
          <p:nvPr/>
        </p:nvSpPr>
        <p:spPr>
          <a:xfrm>
            <a:off x="3361545" y="6104194"/>
            <a:ext cx="6093500" cy="369332"/>
          </a:xfrm>
          <a:prstGeom prst="rect">
            <a:avLst/>
          </a:prstGeom>
          <a:noFill/>
        </p:spPr>
        <p:txBody>
          <a:bodyPr wrap="square">
            <a:spAutoFit/>
          </a:bodyPr>
          <a:lstStyle/>
          <a:p>
            <a:r>
              <a:rPr lang="en-US" b="0" i="0" u="none" strike="noStrike" dirty="0">
                <a:effectLst/>
                <a:latin typeface="ElsevierSans"/>
                <a:hlinkClick r:id="rId3" tooltip="Persistent link using digital object identifier"/>
              </a:rPr>
              <a:t>https://doi.org/10.1016/j.cmet.2024.12.010</a:t>
            </a:r>
            <a:endParaRPr lang="en-US" dirty="0"/>
          </a:p>
        </p:txBody>
      </p:sp>
    </p:spTree>
    <p:extLst>
      <p:ext uri="{BB962C8B-B14F-4D97-AF65-F5344CB8AC3E}">
        <p14:creationId xmlns:p14="http://schemas.microsoft.com/office/powerpoint/2010/main" val="2277569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EC847C-9D05-ACE8-A35E-F3AFCBF0C6B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7548C13-AAC2-A145-C942-6A6294A5EA33}"/>
              </a:ext>
            </a:extLst>
          </p:cNvPr>
          <p:cNvSpPr txBox="1"/>
          <p:nvPr/>
        </p:nvSpPr>
        <p:spPr>
          <a:xfrm>
            <a:off x="689548" y="-28225"/>
            <a:ext cx="10912839" cy="6478825"/>
          </a:xfrm>
          <a:prstGeom prst="rect">
            <a:avLst/>
          </a:prstGeom>
          <a:noFill/>
        </p:spPr>
        <p:txBody>
          <a:bodyPr wrap="square">
            <a:spAutoFit/>
          </a:bodyPr>
          <a:lstStyle/>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2. </a:t>
            </a:r>
            <a:r>
              <a:rPr lang="en-US" sz="2000" b="1" i="1" dirty="0" err="1">
                <a:effectLst/>
                <a:latin typeface="Calibri" panose="020F0502020204030204" pitchFamily="34" charset="0"/>
                <a:ea typeface="Calibri" panose="020F0502020204030204" pitchFamily="34" charset="0"/>
                <a:cs typeface="Arial" panose="020B0604020202020204" pitchFamily="34" charset="0"/>
              </a:rPr>
              <a:t>Akkermansia</a:t>
            </a:r>
            <a:r>
              <a:rPr lang="en-US" sz="2000" b="1" i="1" dirty="0">
                <a:effectLst/>
                <a:latin typeface="Calibri" panose="020F0502020204030204" pitchFamily="34" charset="0"/>
                <a:ea typeface="Calibri" panose="020F0502020204030204" pitchFamily="34" charset="0"/>
                <a:cs typeface="Arial" panose="020B0604020202020204" pitchFamily="34" charset="0"/>
              </a:rPr>
              <a:t> </a:t>
            </a:r>
            <a:r>
              <a:rPr lang="en-US" sz="2000" b="1"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b="1" dirty="0">
                <a:effectLst/>
                <a:latin typeface="Calibri" panose="020F0502020204030204" pitchFamily="34" charset="0"/>
                <a:ea typeface="Calibri" panose="020F0502020204030204" pitchFamily="34" charset="0"/>
                <a:cs typeface="Arial" panose="020B0604020202020204" pitchFamily="34" charset="0"/>
              </a:rPr>
              <a:t> and Cancer: A Double-Edged Sword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The relationship between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and cancer is complex and context-dependent. While some studies suggest that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may have protective effects against certain types of cancer, others indicate that it could promote tumorigenesis in specific contexts. This duality underscores the importance of understanding the mechanisms by which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influences cancer development and progression.</a:t>
            </a:r>
          </a:p>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2.1 Protective Effects of </a:t>
            </a:r>
            <a:r>
              <a:rPr lang="en-US" sz="2000" b="1" i="1" dirty="0">
                <a:effectLst/>
                <a:latin typeface="Calibri" panose="020F0502020204030204" pitchFamily="34" charset="0"/>
                <a:ea typeface="Calibri" panose="020F0502020204030204" pitchFamily="34" charset="0"/>
                <a:cs typeface="Arial" panose="020B0604020202020204" pitchFamily="34" charset="0"/>
              </a:rPr>
              <a:t>A. </a:t>
            </a:r>
            <a:r>
              <a:rPr lang="en-US" sz="2000" b="1"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b="1" dirty="0">
                <a:effectLst/>
                <a:latin typeface="Calibri" panose="020F0502020204030204" pitchFamily="34" charset="0"/>
                <a:ea typeface="Calibri" panose="020F0502020204030204" pitchFamily="34" charset="0"/>
                <a:cs typeface="Arial" panose="020B0604020202020204" pitchFamily="34" charset="0"/>
              </a:rPr>
              <a:t> in Cancer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Several studies have demonstrated that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may exert protective effects against cancer, particularly in the context of colorectal cancer (CRC). The bacterium's ability to maintain gut barrier integrity and reduce systemic inflammation is thought to play a key role in its anti-cancer effects. Moreover,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been associated with improved responses to cancer immunotherapy, particularly </a:t>
            </a:r>
            <a:r>
              <a:rPr lang="en-US" sz="2000" b="1" dirty="0">
                <a:effectLst/>
                <a:latin typeface="Calibri" panose="020F0502020204030204" pitchFamily="34" charset="0"/>
                <a:ea typeface="Calibri" panose="020F0502020204030204" pitchFamily="34" charset="0"/>
                <a:cs typeface="Arial" panose="020B0604020202020204" pitchFamily="34" charset="0"/>
              </a:rPr>
              <a:t>immune checkpoint inhibitors </a:t>
            </a:r>
            <a:r>
              <a:rPr lang="en-US" sz="2000" dirty="0">
                <a:effectLst/>
                <a:latin typeface="Calibri" panose="020F0502020204030204" pitchFamily="34" charset="0"/>
                <a:ea typeface="Calibri" panose="020F0502020204030204" pitchFamily="34" charset="0"/>
                <a:cs typeface="Arial" panose="020B0604020202020204" pitchFamily="34" charset="0"/>
              </a:rPr>
              <a:t>(ICIs). ICIs, such as anti-PD-1 and anti-CTLA-4 antibodies, have revolutionized cancer treatment by enhancing the immune system's ability to recognize and destroy cancer cells. However, not all patients respond to these therapies, and the gut microbiota has been implicated in modulating their efficacy. Studies have shown that patients with higher levels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in their gut microbiota are more likely to respond to ICIs, suggesting that the bacterium may enhance the anti-tumor immune response.</a:t>
            </a:r>
          </a:p>
          <a:p>
            <a:pPr marL="0" marR="0">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912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61BD2-22F3-622C-84B0-FEA499A99F9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B1813F6-06B3-B526-ED83-BB45873AD7FE}"/>
              </a:ext>
            </a:extLst>
          </p:cNvPr>
          <p:cNvSpPr txBox="1"/>
          <p:nvPr/>
        </p:nvSpPr>
        <p:spPr>
          <a:xfrm>
            <a:off x="617095" y="1897298"/>
            <a:ext cx="10957810" cy="4141647"/>
          </a:xfrm>
          <a:prstGeom prst="rect">
            <a:avLst/>
          </a:prstGeom>
          <a:noFill/>
        </p:spPr>
        <p:txBody>
          <a:bodyPr wrap="square">
            <a:spAutoFit/>
          </a:bodyPr>
          <a:lstStyle/>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2.2 Potential Tumor-Promoting Effects of </a:t>
            </a:r>
            <a:r>
              <a:rPr lang="en-US" sz="2000" b="1" i="1" dirty="0">
                <a:effectLst/>
                <a:latin typeface="Calibri" panose="020F0502020204030204" pitchFamily="34" charset="0"/>
                <a:ea typeface="Calibri" panose="020F0502020204030204" pitchFamily="34" charset="0"/>
                <a:cs typeface="Arial" panose="020B0604020202020204" pitchFamily="34" charset="0"/>
              </a:rPr>
              <a:t>A. </a:t>
            </a:r>
            <a:r>
              <a:rPr lang="en-US" sz="2000" b="1" i="1" dirty="0" err="1">
                <a:effectLst/>
                <a:latin typeface="Calibri" panose="020F0502020204030204" pitchFamily="34" charset="0"/>
                <a:ea typeface="Calibri" panose="020F0502020204030204" pitchFamily="34" charset="0"/>
                <a:cs typeface="Arial" panose="020B0604020202020204" pitchFamily="34" charset="0"/>
              </a:rPr>
              <a:t>muciniphila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Despite its potential protective effects,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also been implicated in promoting tumorigenesis in certain contexts. For example, some studies have suggested that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may contribute to the development of gastric cancer by degrading the protective mucus layer, exposing the underlying epithelial cells to harmful pathogens and toxins. Additionally,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been shown to produce ammonia as a byproduct of mucin degradation, which can induce DNA damage and promote tumorigenesis.</a:t>
            </a:r>
          </a:p>
          <a:p>
            <a:r>
              <a:rPr lang="en-US" sz="2000" dirty="0">
                <a:effectLst/>
                <a:latin typeface="Calibri" panose="020F0502020204030204" pitchFamily="34" charset="0"/>
                <a:ea typeface="Calibri" panose="020F0502020204030204" pitchFamily="34" charset="0"/>
                <a:cs typeface="Arial" panose="020B0604020202020204" pitchFamily="34" charset="0"/>
              </a:rPr>
              <a:t>Furthermore, the immunomodulatory effects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may have contrasting effects depending on the tumor microenvironment. While the bacterium's ability to promote anti-inflammatory responses may be beneficial in some cancers, it could also suppress anti-tumor immunity in others. For instance, in cancers that rely on a pro-inflammatory microenvironment for growth and progression, the anti-inflammatory effects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may accidentally promote tumorigenesis</a:t>
            </a:r>
            <a:endParaRPr lang="en-US" sz="2000" dirty="0"/>
          </a:p>
        </p:txBody>
      </p:sp>
      <p:sp>
        <p:nvSpPr>
          <p:cNvPr id="4" name="TextBox 3">
            <a:extLst>
              <a:ext uri="{FF2B5EF4-FFF2-40B4-BE49-F238E27FC236}">
                <a16:creationId xmlns:a16="http://schemas.microsoft.com/office/drawing/2014/main" id="{3E7CCA9A-50DA-6E11-23DF-E741FEF5FB04}"/>
              </a:ext>
            </a:extLst>
          </p:cNvPr>
          <p:cNvSpPr txBox="1"/>
          <p:nvPr/>
        </p:nvSpPr>
        <p:spPr>
          <a:xfrm>
            <a:off x="4497049" y="659567"/>
            <a:ext cx="3792512" cy="769441"/>
          </a:xfrm>
          <a:prstGeom prst="rect">
            <a:avLst/>
          </a:prstGeom>
          <a:noFill/>
        </p:spPr>
        <p:txBody>
          <a:bodyPr wrap="square" rtlCol="0">
            <a:spAutoFit/>
          </a:bodyPr>
          <a:lstStyle/>
          <a:p>
            <a:pPr algn="ctr"/>
            <a:r>
              <a:rPr lang="en-US" sz="4400" b="1" dirty="0">
                <a:solidFill>
                  <a:srgbClr val="FF0000"/>
                </a:solidFill>
              </a:rPr>
              <a:t>Risks</a:t>
            </a:r>
          </a:p>
        </p:txBody>
      </p:sp>
    </p:spTree>
    <p:extLst>
      <p:ext uri="{BB962C8B-B14F-4D97-AF65-F5344CB8AC3E}">
        <p14:creationId xmlns:p14="http://schemas.microsoft.com/office/powerpoint/2010/main" val="232720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B4209-90EC-69B6-1625-7EB3F16103C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F0FBB64-D783-C509-3179-50B6978DE43E}"/>
              </a:ext>
            </a:extLst>
          </p:cNvPr>
          <p:cNvSpPr txBox="1"/>
          <p:nvPr/>
        </p:nvSpPr>
        <p:spPr>
          <a:xfrm>
            <a:off x="314793" y="734518"/>
            <a:ext cx="11662347" cy="5751511"/>
          </a:xfrm>
          <a:prstGeom prst="rect">
            <a:avLst/>
          </a:prstGeom>
          <a:noFill/>
        </p:spPr>
        <p:txBody>
          <a:bodyPr wrap="square">
            <a:spAutoFit/>
          </a:bodyPr>
          <a:lstStyle/>
          <a:p>
            <a:pPr marL="0" marR="0">
              <a:lnSpc>
                <a:spcPct val="107000"/>
              </a:lnSpc>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3. Mechanisms of </a:t>
            </a:r>
            <a:r>
              <a:rPr lang="en-US" sz="2400" b="1" i="1" dirty="0" err="1">
                <a:effectLst/>
                <a:latin typeface="Calibri" panose="020F0502020204030204" pitchFamily="34" charset="0"/>
                <a:ea typeface="Calibri" panose="020F0502020204030204" pitchFamily="34" charset="0"/>
                <a:cs typeface="Arial" panose="020B0604020202020204" pitchFamily="34" charset="0"/>
              </a:rPr>
              <a:t>Akkermansia</a:t>
            </a:r>
            <a:r>
              <a:rPr lang="en-US" sz="2400" b="1" i="1" dirty="0">
                <a:effectLst/>
                <a:latin typeface="Calibri" panose="020F0502020204030204" pitchFamily="34" charset="0"/>
                <a:ea typeface="Calibri" panose="020F0502020204030204" pitchFamily="34" charset="0"/>
                <a:cs typeface="Arial" panose="020B0604020202020204" pitchFamily="34" charset="0"/>
              </a:rPr>
              <a:t> </a:t>
            </a:r>
            <a:r>
              <a:rPr lang="en-US" sz="2400" b="1"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b="1" dirty="0">
                <a:effectLst/>
                <a:latin typeface="Calibri" panose="020F0502020204030204" pitchFamily="34" charset="0"/>
                <a:ea typeface="Calibri" panose="020F0502020204030204" pitchFamily="34" charset="0"/>
                <a:cs typeface="Arial" panose="020B0604020202020204" pitchFamily="34" charset="0"/>
              </a:rPr>
              <a:t>-Mediated Immune Modulation in Cancer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The immunomodulatory effects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are mediated through several mechanisms, including the production of short-chain fatty acids, modulation of dendritic cell function, and interaction with Toll-like receptors (TLRs). These mechanisms collectively influence the anti-tumor immune response and may have implications for cancer therapy.</a:t>
            </a:r>
          </a:p>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3.1 Short-Chain Fatty Acids (SCFAs) and Anti-Tumor Immunity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SCFAs, particularly acetate, propionate, and butyrate, are produced by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through the fermentation of dietary fiber and mucin. </a:t>
            </a:r>
          </a:p>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3.2 Dendritic Cell Modulation and Antigen Presentation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Dendritic cells (DCs) are key players in the immune system, responsible for capturing, processing, and presenting antigens to T cells. </a:t>
            </a:r>
          </a:p>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3.3 Toll-Like Receptor (TLR) Signaling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000" dirty="0">
                <a:effectLst/>
                <a:latin typeface="Calibri" panose="020F0502020204030204" pitchFamily="34" charset="0"/>
                <a:ea typeface="Calibri" panose="020F0502020204030204" pitchFamily="34" charset="0"/>
                <a:cs typeface="Arial" panose="020B0604020202020204" pitchFamily="34" charset="0"/>
              </a:rPr>
              <a:t>TLRs are a family of pattern recognition receptors that play a critical role in the innate immune response by recognizing pathogen-associated molecular patterns (PAMPs).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been shown to interact with TLR2 and TLR4, leading to the activation of downstream signaling pathways that modulate immune responses. </a:t>
            </a:r>
            <a:endParaRPr lang="en-US" sz="2000" dirty="0"/>
          </a:p>
        </p:txBody>
      </p:sp>
    </p:spTree>
    <p:extLst>
      <p:ext uri="{BB962C8B-B14F-4D97-AF65-F5344CB8AC3E}">
        <p14:creationId xmlns:p14="http://schemas.microsoft.com/office/powerpoint/2010/main" val="168614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40D8B-F74F-D29A-53E4-9450AB96BFD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2C3E28A-C5F8-BBAA-C387-9236C9434658}"/>
              </a:ext>
            </a:extLst>
          </p:cNvPr>
          <p:cNvSpPr txBox="1"/>
          <p:nvPr/>
        </p:nvSpPr>
        <p:spPr>
          <a:xfrm>
            <a:off x="0" y="612180"/>
            <a:ext cx="11887200" cy="4732514"/>
          </a:xfrm>
          <a:prstGeom prst="rect">
            <a:avLst/>
          </a:prstGeom>
          <a:noFill/>
        </p:spPr>
        <p:txBody>
          <a:bodyPr wrap="square">
            <a:spAutoFit/>
          </a:bodyPr>
          <a:lstStyle/>
          <a:p>
            <a:pPr marL="0" marR="0">
              <a:lnSpc>
                <a:spcPct val="107000"/>
              </a:lnSpc>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4. </a:t>
            </a:r>
            <a:r>
              <a:rPr lang="en-US" sz="2400" b="1" i="1" dirty="0" err="1">
                <a:effectLst/>
                <a:latin typeface="Calibri" panose="020F0502020204030204" pitchFamily="34" charset="0"/>
                <a:ea typeface="Calibri" panose="020F0502020204030204" pitchFamily="34" charset="0"/>
                <a:cs typeface="Arial" panose="020B0604020202020204" pitchFamily="34" charset="0"/>
              </a:rPr>
              <a:t>Akkermansia</a:t>
            </a:r>
            <a:r>
              <a:rPr lang="en-US" sz="2400" b="1" i="1" dirty="0">
                <a:effectLst/>
                <a:latin typeface="Calibri" panose="020F0502020204030204" pitchFamily="34" charset="0"/>
                <a:ea typeface="Calibri" panose="020F0502020204030204" pitchFamily="34" charset="0"/>
                <a:cs typeface="Arial" panose="020B0604020202020204" pitchFamily="34" charset="0"/>
              </a:rPr>
              <a:t> </a:t>
            </a:r>
            <a:r>
              <a:rPr lang="en-US" sz="2400" b="1"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b="1" dirty="0">
                <a:effectLst/>
                <a:latin typeface="Calibri" panose="020F0502020204030204" pitchFamily="34" charset="0"/>
                <a:ea typeface="Calibri" panose="020F0502020204030204" pitchFamily="34" charset="0"/>
                <a:cs typeface="Arial" panose="020B0604020202020204" pitchFamily="34" charset="0"/>
              </a:rPr>
              <a:t> as a Therapeutic Target in Oncology</a:t>
            </a:r>
          </a:p>
          <a:p>
            <a:pPr marL="0" marR="0">
              <a:lnSpc>
                <a:spcPct val="107000"/>
              </a:lnSpc>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Given its immunomodulatory effects and potential influence on cancer development,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emerged as a promising therapeutic target in oncology. Several strategies have been proposed to harness the therapeutic potential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including the use of probiotics, prebiotics, and fecal microbiota transplantation (FMT).</a:t>
            </a:r>
          </a:p>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4.1 Probiotics and Prebiotics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Probiotics</a:t>
            </a:r>
            <a:r>
              <a:rPr lang="en-US" sz="2000" dirty="0">
                <a:effectLst/>
                <a:latin typeface="Calibri" panose="020F0502020204030204" pitchFamily="34" charset="0"/>
                <a:ea typeface="Calibri" panose="020F0502020204030204" pitchFamily="34" charset="0"/>
                <a:cs typeface="Arial" panose="020B0604020202020204" pitchFamily="34" charset="0"/>
              </a:rPr>
              <a:t> are live microorganisms that confer health benefits when administered in adequate amounts.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has been proposed as a potential probiotic for cancer therapy, particularly in combination with  </a:t>
            </a:r>
            <a:r>
              <a:rPr lang="en-US" sz="2000" b="1" dirty="0">
                <a:effectLst/>
                <a:latin typeface="Calibri" panose="020F0502020204030204" pitchFamily="34" charset="0"/>
                <a:ea typeface="Calibri" panose="020F0502020204030204" pitchFamily="34" charset="0"/>
                <a:cs typeface="Arial" panose="020B0604020202020204" pitchFamily="34" charset="0"/>
              </a:rPr>
              <a:t>immune checkpoint inhibitors</a:t>
            </a:r>
            <a:r>
              <a:rPr lang="en-US" sz="2000" dirty="0">
                <a:effectLst/>
                <a:latin typeface="Calibri" panose="020F0502020204030204" pitchFamily="34" charset="0"/>
                <a:ea typeface="Calibri" panose="020F0502020204030204" pitchFamily="34" charset="0"/>
                <a:cs typeface="Arial" panose="020B0604020202020204" pitchFamily="34" charset="0"/>
              </a:rPr>
              <a:t> ICIs. Preclinical studies have shown that oral administration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can enhance the efficacy of</a:t>
            </a:r>
            <a:r>
              <a:rPr lang="en-US" sz="2000" b="1" dirty="0">
                <a:effectLst/>
                <a:latin typeface="Calibri" panose="020F0502020204030204" pitchFamily="34" charset="0"/>
                <a:ea typeface="Calibri" panose="020F0502020204030204" pitchFamily="34" charset="0"/>
                <a:cs typeface="Arial" panose="020B0604020202020204" pitchFamily="34" charset="0"/>
              </a:rPr>
              <a:t> </a:t>
            </a:r>
            <a:r>
              <a:rPr lang="en-US" sz="2000" dirty="0">
                <a:effectLst/>
                <a:latin typeface="Calibri" panose="020F0502020204030204" pitchFamily="34" charset="0"/>
                <a:ea typeface="Calibri" panose="020F0502020204030204" pitchFamily="34" charset="0"/>
                <a:cs typeface="Arial" panose="020B0604020202020204" pitchFamily="34" charset="0"/>
              </a:rPr>
              <a:t>(ICIs) in mouse models of cancer, leading to improved tumor control and survival. </a:t>
            </a:r>
            <a:r>
              <a:rPr lang="en-US" sz="2000" b="1" dirty="0">
                <a:effectLst/>
                <a:latin typeface="Calibri" panose="020F0502020204030204" pitchFamily="34" charset="0"/>
                <a:ea typeface="Calibri" panose="020F0502020204030204" pitchFamily="34" charset="0"/>
                <a:cs typeface="Arial" panose="020B0604020202020204" pitchFamily="34" charset="0"/>
              </a:rPr>
              <a:t>Prebiotics</a:t>
            </a:r>
            <a:r>
              <a:rPr lang="en-US" sz="2000" dirty="0">
                <a:effectLst/>
                <a:latin typeface="Calibri" panose="020F0502020204030204" pitchFamily="34" charset="0"/>
                <a:ea typeface="Calibri" panose="020F0502020204030204" pitchFamily="34" charset="0"/>
                <a:cs typeface="Arial" panose="020B0604020202020204" pitchFamily="34" charset="0"/>
              </a:rPr>
              <a:t>, which are </a:t>
            </a:r>
            <a:r>
              <a:rPr lang="en-US" sz="2000" u="sng" dirty="0">
                <a:effectLst/>
                <a:latin typeface="Calibri" panose="020F0502020204030204" pitchFamily="34" charset="0"/>
                <a:ea typeface="Calibri" panose="020F0502020204030204" pitchFamily="34" charset="0"/>
                <a:cs typeface="Arial" panose="020B0604020202020204" pitchFamily="34" charset="0"/>
              </a:rPr>
              <a:t>non-digestible food ingredients</a:t>
            </a:r>
            <a:r>
              <a:rPr lang="en-US" sz="2000" dirty="0">
                <a:effectLst/>
                <a:latin typeface="Calibri" panose="020F0502020204030204" pitchFamily="34" charset="0"/>
                <a:ea typeface="Calibri" panose="020F0502020204030204" pitchFamily="34" charset="0"/>
                <a:cs typeface="Arial" panose="020B0604020202020204" pitchFamily="34" charset="0"/>
              </a:rPr>
              <a:t> that promote the growth of beneficial bacteria, have also been explored as a means to increase the abundance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in the gut. </a:t>
            </a:r>
            <a:r>
              <a:rPr lang="en-US" sz="2000" u="sng" dirty="0">
                <a:effectLst/>
                <a:latin typeface="Calibri" panose="020F0502020204030204" pitchFamily="34" charset="0"/>
                <a:ea typeface="Calibri" panose="020F0502020204030204" pitchFamily="34" charset="0"/>
                <a:cs typeface="Arial" panose="020B0604020202020204" pitchFamily="34" charset="0"/>
              </a:rPr>
              <a:t>For example, dietary supplementation with polyphenols</a:t>
            </a:r>
            <a:r>
              <a:rPr lang="en-US" sz="2000" dirty="0">
                <a:effectLst/>
                <a:latin typeface="Calibri" panose="020F0502020204030204" pitchFamily="34" charset="0"/>
                <a:ea typeface="Calibri" panose="020F0502020204030204" pitchFamily="34" charset="0"/>
                <a:cs typeface="Arial" panose="020B0604020202020204" pitchFamily="34" charset="0"/>
              </a:rPr>
              <a:t>, which are found in fruits and vegetables, has been shown to promote the growth of </a:t>
            </a:r>
            <a:r>
              <a:rPr lang="en-US" sz="2000" i="1" dirty="0">
                <a:effectLst/>
                <a:latin typeface="Calibri" panose="020F0502020204030204" pitchFamily="34" charset="0"/>
                <a:ea typeface="Calibri" panose="020F0502020204030204" pitchFamily="34" charset="0"/>
                <a:cs typeface="Arial" panose="020B0604020202020204" pitchFamily="34" charset="0"/>
              </a:rPr>
              <a:t>A. </a:t>
            </a:r>
            <a:r>
              <a:rPr lang="en-US" sz="20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000" dirty="0">
                <a:effectLst/>
                <a:latin typeface="Calibri" panose="020F0502020204030204" pitchFamily="34" charset="0"/>
                <a:ea typeface="Calibri" panose="020F0502020204030204" pitchFamily="34" charset="0"/>
                <a:cs typeface="Arial" panose="020B0604020202020204" pitchFamily="34" charset="0"/>
              </a:rPr>
              <a:t> and enhance its beneficial effects.</a:t>
            </a:r>
          </a:p>
        </p:txBody>
      </p:sp>
    </p:spTree>
    <p:extLst>
      <p:ext uri="{BB962C8B-B14F-4D97-AF65-F5344CB8AC3E}">
        <p14:creationId xmlns:p14="http://schemas.microsoft.com/office/powerpoint/2010/main" val="418095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5BE473-C215-609E-7931-05DFE37E8AC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B58D7B7-29FD-09A0-A8BB-7DF6817D3B03}"/>
              </a:ext>
            </a:extLst>
          </p:cNvPr>
          <p:cNvSpPr txBox="1"/>
          <p:nvPr/>
        </p:nvSpPr>
        <p:spPr>
          <a:xfrm>
            <a:off x="509666" y="119956"/>
            <a:ext cx="11212642" cy="5622437"/>
          </a:xfrm>
          <a:prstGeom prst="rect">
            <a:avLst/>
          </a:prstGeom>
          <a:noFill/>
        </p:spPr>
        <p:txBody>
          <a:bodyPr wrap="square">
            <a:spAutoFit/>
          </a:bodyPr>
          <a:lstStyle/>
          <a:p>
            <a:pPr marL="0" marR="0">
              <a:lnSpc>
                <a:spcPct val="107000"/>
              </a:lnSpc>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4.2 Fecal Microbiota Transplantation (FMT)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FMT involves the transfer of fecal material from a healthy donor to a recipient, with the aim of restoring a healthy gut microbiota. FMT has been explored as a potential therapy for various diseases, including cancer. </a:t>
            </a:r>
          </a:p>
          <a:p>
            <a:pPr marL="0" marR="0">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4.3 Challenges and Future Directions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While the therapeutic potential of </a:t>
            </a:r>
            <a:r>
              <a:rPr lang="en-US" sz="2400" i="1" dirty="0">
                <a:effectLst/>
                <a:latin typeface="Calibri" panose="020F0502020204030204" pitchFamily="34" charset="0"/>
                <a:ea typeface="Calibri" panose="020F0502020204030204" pitchFamily="34" charset="0"/>
                <a:cs typeface="Arial" panose="020B0604020202020204" pitchFamily="34" charset="0"/>
              </a:rPr>
              <a:t>A.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 in oncology is promising, several challenges remain. First, the dual role of </a:t>
            </a:r>
            <a:r>
              <a:rPr lang="en-US" sz="2400" i="1" dirty="0">
                <a:effectLst/>
                <a:latin typeface="Calibri" panose="020F0502020204030204" pitchFamily="34" charset="0"/>
                <a:ea typeface="Calibri" panose="020F0502020204030204" pitchFamily="34" charset="0"/>
                <a:cs typeface="Arial" panose="020B0604020202020204" pitchFamily="34" charset="0"/>
              </a:rPr>
              <a:t>A.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 in cancer, with both protective and tumor-promoting effects, underscores the need for a deeper understanding of its mechanisms of action. Second, the safety and efficacy of </a:t>
            </a:r>
            <a:r>
              <a:rPr lang="en-US" sz="2400" i="1" dirty="0">
                <a:effectLst/>
                <a:latin typeface="Calibri" panose="020F0502020204030204" pitchFamily="34" charset="0"/>
                <a:ea typeface="Calibri" panose="020F0502020204030204" pitchFamily="34" charset="0"/>
                <a:cs typeface="Arial" panose="020B0604020202020204" pitchFamily="34" charset="0"/>
              </a:rPr>
              <a:t>A.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-based therapies need to be carefully evaluated in clinical trials. Finally, the development of standardized protocols for the production, storage, and administration of </a:t>
            </a:r>
            <a:r>
              <a:rPr lang="en-US" sz="2400" i="1" dirty="0">
                <a:effectLst/>
                <a:latin typeface="Calibri" panose="020F0502020204030204" pitchFamily="34" charset="0"/>
                <a:ea typeface="Calibri" panose="020F0502020204030204" pitchFamily="34" charset="0"/>
                <a:cs typeface="Arial" panose="020B0604020202020204" pitchFamily="34" charset="0"/>
              </a:rPr>
              <a:t>A. </a:t>
            </a:r>
            <a:r>
              <a:rPr lang="en-US" sz="2400" i="1" dirty="0" err="1">
                <a:effectLst/>
                <a:latin typeface="Calibri" panose="020F0502020204030204" pitchFamily="34" charset="0"/>
                <a:ea typeface="Calibri" panose="020F0502020204030204" pitchFamily="34" charset="0"/>
                <a:cs typeface="Arial" panose="020B0604020202020204" pitchFamily="34" charset="0"/>
              </a:rPr>
              <a:t>muciniphila</a:t>
            </a:r>
            <a:r>
              <a:rPr lang="en-US" sz="2400" dirty="0">
                <a:effectLst/>
                <a:latin typeface="Calibri" panose="020F0502020204030204" pitchFamily="34" charset="0"/>
                <a:ea typeface="Calibri" panose="020F0502020204030204" pitchFamily="34" charset="0"/>
                <a:cs typeface="Arial" panose="020B0604020202020204" pitchFamily="34" charset="0"/>
              </a:rPr>
              <a:t>-based therapies is essential to ensure their widespread use in clinical practice.</a:t>
            </a:r>
          </a:p>
        </p:txBody>
      </p:sp>
    </p:spTree>
    <p:extLst>
      <p:ext uri="{BB962C8B-B14F-4D97-AF65-F5344CB8AC3E}">
        <p14:creationId xmlns:p14="http://schemas.microsoft.com/office/powerpoint/2010/main" val="132364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TotalTime>
  <Words>241</Words>
  <Application>Microsoft Office PowerPoint</Application>
  <PresentationFormat>Widescreen</PresentationFormat>
  <Paragraphs>43</Paragraphs>
  <Slides>11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Calibri</vt:lpstr>
      <vt:lpstr>ElsevierSans</vt:lpstr>
      <vt:lpstr>Inter</vt:lpstr>
      <vt:lpstr>Times New Roman</vt:lpstr>
      <vt:lpstr>Office Theme</vt:lpstr>
      <vt:lpstr>Akkermansia muciniphila as a Potential Target for Oncotherapy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Akkermansia muciniphila as a Potential Target for Oncotherapy </dc:title>
  <dc:creator>taqi Al_Bedany</dc:creator>
  <cp:lastModifiedBy>Maher</cp:lastModifiedBy>
  <cp:revision>4</cp:revision>
  <dcterms:created xsi:type="dcterms:W3CDTF">2025-03-07T11:52:26Z</dcterms:created>
  <dcterms:modified xsi:type="dcterms:W3CDTF">2025-03-20T08:02:49Z</dcterms:modified>
</cp:coreProperties>
</file>