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930"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8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4"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1048595"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1048596" name="Date Placeholder 3"/>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597" name="Footer Placeholder 4"/>
          <p:cNvSpPr>
            <a:spLocks noGrp="1"/>
          </p:cNvSpPr>
          <p:nvPr>
            <p:ph type="ftr" sz="quarter" idx="11"/>
          </p:nvPr>
        </p:nvSpPr>
        <p:spPr/>
        <p:txBody>
          <a:bodyPr/>
          <a:lstStyle/>
          <a:p>
            <a:endParaRPr lang="zh-CN" altLang="en-US"/>
          </a:p>
        </p:txBody>
      </p:sp>
      <p:sp>
        <p:nvSpPr>
          <p:cNvPr id="1048598"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en-US" altLang="zh-CN"/>
              <a:t>Click to edit Master title style</a:t>
            </a:r>
            <a:endParaRPr lang="en-US" dirty="0"/>
          </a:p>
        </p:txBody>
      </p:sp>
      <p:sp>
        <p:nvSpPr>
          <p:cNvPr id="1048652"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53" name="Date Placeholder 3"/>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654" name="Footer Placeholder 4"/>
          <p:cNvSpPr>
            <a:spLocks noGrp="1"/>
          </p:cNvSpPr>
          <p:nvPr>
            <p:ph type="ftr" sz="quarter" idx="11"/>
          </p:nvPr>
        </p:nvSpPr>
        <p:spPr/>
        <p:txBody>
          <a:bodyPr/>
          <a:lstStyle/>
          <a:p>
            <a:endParaRPr lang="zh-CN" altLang="en-US"/>
          </a:p>
        </p:txBody>
      </p:sp>
      <p:sp>
        <p:nvSpPr>
          <p:cNvPr id="104865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46"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1048647"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48" name="Date Placeholder 3"/>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649" name="Footer Placeholder 4"/>
          <p:cNvSpPr>
            <a:spLocks noGrp="1"/>
          </p:cNvSpPr>
          <p:nvPr>
            <p:ph type="ftr" sz="quarter" idx="11"/>
          </p:nvPr>
        </p:nvSpPr>
        <p:spPr/>
        <p:txBody>
          <a:bodyPr/>
          <a:lstStyle/>
          <a:p>
            <a:endParaRPr lang="zh-CN" altLang="en-US"/>
          </a:p>
        </p:txBody>
      </p:sp>
      <p:sp>
        <p:nvSpPr>
          <p:cNvPr id="1048650"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9" name="Title 1"/>
          <p:cNvSpPr>
            <a:spLocks noGrp="1"/>
          </p:cNvSpPr>
          <p:nvPr>
            <p:ph type="title"/>
          </p:nvPr>
        </p:nvSpPr>
        <p:spPr/>
        <p:txBody>
          <a:bodyPr/>
          <a:lstStyle/>
          <a:p>
            <a:r>
              <a:rPr lang="en-US" altLang="zh-CN"/>
              <a:t>Click to edit Master title style</a:t>
            </a:r>
            <a:endParaRPr lang="en-US" dirty="0"/>
          </a:p>
        </p:txBody>
      </p:sp>
      <p:sp>
        <p:nvSpPr>
          <p:cNvPr id="1048600"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01" name="Date Placeholder 3"/>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602" name="Footer Placeholder 4"/>
          <p:cNvSpPr>
            <a:spLocks noGrp="1"/>
          </p:cNvSpPr>
          <p:nvPr>
            <p:ph type="ftr" sz="quarter" idx="11"/>
          </p:nvPr>
        </p:nvSpPr>
        <p:spPr/>
        <p:txBody>
          <a:bodyPr/>
          <a:lstStyle/>
          <a:p>
            <a:endParaRPr lang="zh-CN" altLang="en-US"/>
          </a:p>
        </p:txBody>
      </p:sp>
      <p:sp>
        <p:nvSpPr>
          <p:cNvPr id="1048603"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6"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1048657"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1048658" name="Date Placeholder 3"/>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659" name="Footer Placeholder 4"/>
          <p:cNvSpPr>
            <a:spLocks noGrp="1"/>
          </p:cNvSpPr>
          <p:nvPr>
            <p:ph type="ftr" sz="quarter" idx="11"/>
          </p:nvPr>
        </p:nvSpPr>
        <p:spPr/>
        <p:txBody>
          <a:bodyPr/>
          <a:lstStyle/>
          <a:p>
            <a:endParaRPr lang="zh-CN" altLang="en-US"/>
          </a:p>
        </p:txBody>
      </p:sp>
      <p:sp>
        <p:nvSpPr>
          <p:cNvPr id="1048660"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r>
              <a:rPr lang="en-US" altLang="zh-CN"/>
              <a:t>Click to edit Master title style</a:t>
            </a:r>
            <a:endParaRPr lang="en-US" dirty="0"/>
          </a:p>
        </p:txBody>
      </p:sp>
      <p:sp>
        <p:nvSpPr>
          <p:cNvPr id="1048662"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63"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64" name="Date Placeholder 4"/>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665" name="Footer Placeholder 5"/>
          <p:cNvSpPr>
            <a:spLocks noGrp="1"/>
          </p:cNvSpPr>
          <p:nvPr>
            <p:ph type="ftr" sz="quarter" idx="11"/>
          </p:nvPr>
        </p:nvSpPr>
        <p:spPr/>
        <p:txBody>
          <a:bodyPr/>
          <a:lstStyle/>
          <a:p>
            <a:endParaRPr lang="zh-CN" altLang="en-US"/>
          </a:p>
        </p:txBody>
      </p:sp>
      <p:sp>
        <p:nvSpPr>
          <p:cNvPr id="1048666"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7"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1048668"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669"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70"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671"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72" name="Date Placeholder 6"/>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673" name="Footer Placeholder 7"/>
          <p:cNvSpPr>
            <a:spLocks noGrp="1"/>
          </p:cNvSpPr>
          <p:nvPr>
            <p:ph type="ftr" sz="quarter" idx="11"/>
          </p:nvPr>
        </p:nvSpPr>
        <p:spPr/>
        <p:txBody>
          <a:bodyPr/>
          <a:lstStyle/>
          <a:p>
            <a:endParaRPr lang="zh-CN" altLang="en-US"/>
          </a:p>
        </p:txBody>
      </p:sp>
      <p:sp>
        <p:nvSpPr>
          <p:cNvPr id="1048674"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p>
            <a:r>
              <a:rPr lang="en-US" altLang="zh-CN"/>
              <a:t>Click to edit Master title style</a:t>
            </a:r>
            <a:endParaRPr lang="en-US" dirty="0"/>
          </a:p>
        </p:txBody>
      </p:sp>
      <p:sp>
        <p:nvSpPr>
          <p:cNvPr id="1048643" name="Date Placeholder 2"/>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644" name="Footer Placeholder 3"/>
          <p:cNvSpPr>
            <a:spLocks noGrp="1"/>
          </p:cNvSpPr>
          <p:nvPr>
            <p:ph type="ftr" sz="quarter" idx="11"/>
          </p:nvPr>
        </p:nvSpPr>
        <p:spPr/>
        <p:txBody>
          <a:bodyPr/>
          <a:lstStyle/>
          <a:p>
            <a:endParaRPr lang="zh-CN" altLang="en-US"/>
          </a:p>
        </p:txBody>
      </p:sp>
      <p:sp>
        <p:nvSpPr>
          <p:cNvPr id="1048645"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582" name="Footer Placeholder 2"/>
          <p:cNvSpPr>
            <a:spLocks noGrp="1"/>
          </p:cNvSpPr>
          <p:nvPr>
            <p:ph type="ftr" sz="quarter" idx="11"/>
          </p:nvPr>
        </p:nvSpPr>
        <p:spPr/>
        <p:txBody>
          <a:bodyPr/>
          <a:lstStyle/>
          <a:p>
            <a:endParaRPr lang="zh-CN" altLang="en-US"/>
          </a:p>
        </p:txBody>
      </p:sp>
      <p:sp>
        <p:nvSpPr>
          <p:cNvPr id="1048583"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5"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76"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7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78" name="Date Placeholder 4"/>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679" name="Footer Placeholder 5"/>
          <p:cNvSpPr>
            <a:spLocks noGrp="1"/>
          </p:cNvSpPr>
          <p:nvPr>
            <p:ph type="ftr" sz="quarter" idx="11"/>
          </p:nvPr>
        </p:nvSpPr>
        <p:spPr/>
        <p:txBody>
          <a:bodyPr/>
          <a:lstStyle/>
          <a:p>
            <a:endParaRPr lang="zh-CN" altLang="en-US"/>
          </a:p>
        </p:txBody>
      </p:sp>
      <p:sp>
        <p:nvSpPr>
          <p:cNvPr id="1048680"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585"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586"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104858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588" name="Date Placeholder 4"/>
          <p:cNvSpPr>
            <a:spLocks noGrp="1"/>
          </p:cNvSpPr>
          <p:nvPr>
            <p:ph type="dt" sz="half" idx="10"/>
          </p:nvPr>
        </p:nvSpPr>
        <p:spPr/>
        <p:txBody>
          <a:bodyPr/>
          <a:lstStyle/>
          <a:p>
            <a:fld id="{70BC1078-46ED-40F9-8930-935BAD7C2B02}" type="datetimeFigureOut">
              <a:rPr lang="zh-CN" altLang="en-US" smtClean="0"/>
              <a:t>2025/2/11</a:t>
            </a:fld>
            <a:endParaRPr lang="zh-CN" altLang="en-US"/>
          </a:p>
        </p:txBody>
      </p:sp>
      <p:sp>
        <p:nvSpPr>
          <p:cNvPr id="1048589" name="Footer Placeholder 5"/>
          <p:cNvSpPr>
            <a:spLocks noGrp="1"/>
          </p:cNvSpPr>
          <p:nvPr>
            <p:ph type="ftr" sz="quarter" idx="11"/>
          </p:nvPr>
        </p:nvSpPr>
        <p:spPr/>
        <p:txBody>
          <a:bodyPr/>
          <a:lstStyle/>
          <a:p>
            <a:endParaRPr lang="zh-CN" altLang="en-US"/>
          </a:p>
        </p:txBody>
      </p:sp>
      <p:sp>
        <p:nvSpPr>
          <p:cNvPr id="1048590"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2025/2/11</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097155"/>
          <p:cNvPicPr>
            <a:picLocks/>
          </p:cNvPicPr>
          <p:nvPr/>
        </p:nvPicPr>
        <p:blipFill>
          <a:blip r:embed="rId2"/>
          <a:stretch>
            <a:fillRect/>
          </a:stretch>
        </p:blipFill>
        <p:spPr>
          <a:xfrm>
            <a:off x="297630" y="774668"/>
            <a:ext cx="8505483" cy="60515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048619"/>
          <p:cNvSpPr>
            <a:spLocks noGrp="1"/>
          </p:cNvSpPr>
          <p:nvPr>
            <p:ph type="title"/>
          </p:nvPr>
        </p:nvSpPr>
        <p:spPr/>
        <p:txBody>
          <a:bodyPr/>
          <a:lstStyle/>
          <a:p>
            <a:endParaRPr lang="en-US"/>
          </a:p>
        </p:txBody>
      </p:sp>
      <p:sp>
        <p:nvSpPr>
          <p:cNvPr id="1048621" name="Content Placeholder 1048620"/>
          <p:cNvSpPr>
            <a:spLocks noGrp="1"/>
          </p:cNvSpPr>
          <p:nvPr>
            <p:ph idx="1"/>
          </p:nvPr>
        </p:nvSpPr>
        <p:spPr/>
        <p:txBody>
          <a:bodyPr/>
          <a:lstStyle/>
          <a:p>
            <a:r>
              <a:rPr lang="en-US"/>
              <a:t>Diabetes monitoring</a:t>
            </a:r>
          </a:p>
          <a:p>
            <a:r>
              <a:rPr lang="en-US"/>
              <a:t>If you have diabetes, the recommended general HbA1c target is 7% (53 mmol/mol) or less.</a:t>
            </a:r>
          </a:p>
          <a:p>
            <a:r>
              <a:rPr lang="en-US"/>
              <a:t>Your HbA1c target will depend on several factors, such as:</a:t>
            </a:r>
          </a:p>
          <a:p>
            <a:r>
              <a:rPr lang="en-US"/>
              <a:t>the type of diabetes you have</a:t>
            </a:r>
          </a:p>
          <a:p>
            <a:r>
              <a:rPr lang="en-US"/>
              <a:t>how long you have had diabetes</a:t>
            </a:r>
          </a:p>
          <a:p>
            <a:r>
              <a:rPr lang="en-US"/>
              <a:t>your health in general</a:t>
            </a:r>
          </a:p>
          <a:p>
            <a:r>
              <a:rPr lang="en-US"/>
              <a:t>If your HbA1c result is higher than your target range, your doctor may consider changing your treatment or monitoring your blood sugars more closely.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048621"/>
          <p:cNvSpPr>
            <a:spLocks noGrp="1"/>
          </p:cNvSpPr>
          <p:nvPr>
            <p:ph type="title"/>
          </p:nvPr>
        </p:nvSpPr>
        <p:spPr/>
        <p:txBody>
          <a:bodyPr/>
          <a:lstStyle/>
          <a:p>
            <a:r>
              <a:rPr lang="en-US"/>
              <a:t>What can affect the results </a:t>
            </a:r>
          </a:p>
        </p:txBody>
      </p:sp>
      <p:sp>
        <p:nvSpPr>
          <p:cNvPr id="1048623" name="Content Placeholder 1048622"/>
          <p:cNvSpPr>
            <a:spLocks noGrp="1"/>
          </p:cNvSpPr>
          <p:nvPr>
            <p:ph idx="1"/>
          </p:nvPr>
        </p:nvSpPr>
        <p:spPr/>
        <p:txBody>
          <a:bodyPr/>
          <a:lstStyle/>
          <a:p>
            <a:pPr marL="0" indent="0">
              <a:buNone/>
            </a:pPr>
            <a:endParaRPr lang="en-US"/>
          </a:p>
          <a:p>
            <a:r>
              <a:rPr lang="en-US"/>
              <a:t>Some medical conditions can alter HbA1c results, including:</a:t>
            </a:r>
          </a:p>
          <a:p>
            <a:r>
              <a:rPr lang="en-US"/>
              <a:t>anaemia</a:t>
            </a:r>
          </a:p>
          <a:p>
            <a:r>
              <a:rPr lang="en-US"/>
              <a:t>iron deficiency</a:t>
            </a:r>
          </a:p>
          <a:p>
            <a:r>
              <a:rPr lang="en-US"/>
              <a:t>kidney failure</a:t>
            </a:r>
          </a:p>
          <a:p>
            <a:r>
              <a:rPr lang="en-US"/>
              <a:t>pregnancy</a:t>
            </a:r>
          </a:p>
          <a:p>
            <a:r>
              <a:rPr lang="en-US"/>
              <a:t>Talk to your doctor about your results and what they mean for you.</a:t>
            </a:r>
          </a:p>
        </p:txBody>
      </p:sp>
      <p:pic>
        <p:nvPicPr>
          <p:cNvPr id="2097161" name="Picture 2097160"/>
          <p:cNvPicPr>
            <a:picLocks/>
          </p:cNvPicPr>
          <p:nvPr/>
        </p:nvPicPr>
        <p:blipFill>
          <a:blip r:embed="rId2"/>
          <a:stretch>
            <a:fillRect/>
          </a:stretch>
        </p:blipFill>
        <p:spPr>
          <a:xfrm>
            <a:off x="4397532" y="3271969"/>
            <a:ext cx="4607922" cy="15196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048623"/>
          <p:cNvSpPr>
            <a:spLocks noGrp="1"/>
          </p:cNvSpPr>
          <p:nvPr>
            <p:ph type="title"/>
          </p:nvPr>
        </p:nvSpPr>
        <p:spPr/>
        <p:txBody>
          <a:bodyPr/>
          <a:lstStyle/>
          <a:p>
            <a:endParaRPr lang="en-US"/>
          </a:p>
        </p:txBody>
      </p:sp>
      <p:sp>
        <p:nvSpPr>
          <p:cNvPr id="1048625" name="Content Placeholder 1048624"/>
          <p:cNvSpPr>
            <a:spLocks noGrp="1"/>
          </p:cNvSpPr>
          <p:nvPr>
            <p:ph idx="1"/>
          </p:nvPr>
        </p:nvSpPr>
        <p:spPr/>
        <p:txBody>
          <a:bodyPr>
            <a:normAutofit/>
          </a:bodyPr>
          <a:lstStyle/>
          <a:p>
            <a:r>
              <a:rPr lang="en-US"/>
              <a:t>What is it used for?</a:t>
            </a:r>
          </a:p>
          <a:p>
            <a:r>
              <a:rPr lang="en-US"/>
              <a:t>An A1C test may be used to screen for or diagnose:</a:t>
            </a:r>
          </a:p>
          <a:p>
            <a:r>
              <a:rPr lang="en-US"/>
              <a:t>Type 2 diabetes. With type 2 diabetes your blood glucose gets too high because your body doesn't make enough insulin to move blood sugar from your bloodstream into your cells, or because your cells stop responding to insulin.</a:t>
            </a:r>
          </a:p>
          <a:p>
            <a:r>
              <a:rPr lang="en-US"/>
              <a:t>Prediabetes. Prediabetes means that your blood glucose levels are higher than normal, but not high enough to diagnosed as diabetes. Lifestyle changes, such as healthy eating and exercise, may help delay or prevent prediabetes from becoming type 2 diabetes.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048625"/>
          <p:cNvSpPr>
            <a:spLocks noGrp="1"/>
          </p:cNvSpPr>
          <p:nvPr>
            <p:ph type="title"/>
          </p:nvPr>
        </p:nvSpPr>
        <p:spPr/>
        <p:txBody>
          <a:bodyPr/>
          <a:lstStyle/>
          <a:p>
            <a:endParaRPr lang="en-US"/>
          </a:p>
        </p:txBody>
      </p:sp>
      <p:sp>
        <p:nvSpPr>
          <p:cNvPr id="1048627" name="Content Placeholder 1048626"/>
          <p:cNvSpPr>
            <a:spLocks noGrp="1"/>
          </p:cNvSpPr>
          <p:nvPr>
            <p:ph idx="1"/>
          </p:nvPr>
        </p:nvSpPr>
        <p:spPr/>
        <p:txBody>
          <a:bodyPr/>
          <a:lstStyle/>
          <a:p>
            <a:r>
              <a:rPr lang="en-US"/>
              <a:t>If you have diabetes or prediabetes, an A1C test can help monitor your condition and check how well you've been able to control your blood sugar levels</a:t>
            </a:r>
          </a:p>
        </p:txBody>
      </p:sp>
      <p:pic>
        <p:nvPicPr>
          <p:cNvPr id="2097162" name="Picture 2097161"/>
          <p:cNvPicPr>
            <a:picLocks/>
          </p:cNvPicPr>
          <p:nvPr/>
        </p:nvPicPr>
        <p:blipFill>
          <a:blip r:embed="rId2"/>
          <a:stretch>
            <a:fillRect/>
          </a:stretch>
        </p:blipFill>
        <p:spPr>
          <a:xfrm>
            <a:off x="2657607" y="3574022"/>
            <a:ext cx="5420591" cy="28932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048627"/>
          <p:cNvSpPr>
            <a:spLocks noGrp="1"/>
          </p:cNvSpPr>
          <p:nvPr>
            <p:ph type="title"/>
          </p:nvPr>
        </p:nvSpPr>
        <p:spPr/>
        <p:txBody>
          <a:bodyPr/>
          <a:lstStyle/>
          <a:p>
            <a:endParaRPr lang="en-US"/>
          </a:p>
        </p:txBody>
      </p:sp>
      <p:sp>
        <p:nvSpPr>
          <p:cNvPr id="1048629" name="Content Placeholder 1048628"/>
          <p:cNvSpPr>
            <a:spLocks noGrp="1"/>
          </p:cNvSpPr>
          <p:nvPr>
            <p:ph idx="1"/>
          </p:nvPr>
        </p:nvSpPr>
        <p:spPr/>
        <p:txBody>
          <a:bodyPr>
            <a:normAutofit/>
          </a:bodyPr>
          <a:lstStyle/>
          <a:p>
            <a:r>
              <a:rPr lang="en-US"/>
              <a:t>Why do I need an HbA1C test?</a:t>
            </a:r>
          </a:p>
          <a:p>
            <a:r>
              <a:rPr lang="en-US"/>
              <a:t>The Centers for Disease Control (CDC) recommends A1C testing for diabetes and prediabetes if:</a:t>
            </a:r>
          </a:p>
          <a:p>
            <a:r>
              <a:rPr lang="en-US"/>
              <a:t>You are over age 45.</a:t>
            </a:r>
          </a:p>
          <a:p>
            <a:r>
              <a:rPr lang="en-US"/>
              <a:t>If your results are normal, you should repeat the test every 3 years.</a:t>
            </a:r>
          </a:p>
          <a:p>
            <a:r>
              <a:rPr lang="en-US"/>
              <a:t>If your results show you have prediabetes, you will usually need to be tested every 1 to 2 years. Ask your provider how often to get tested and what you can do to reduce your risk of developing diabetes.</a:t>
            </a:r>
          </a:p>
          <a:p>
            <a:r>
              <a:rPr lang="en-US"/>
              <a:t>If your results show you have diabetes, you should get an A1C test at least twice a year to monitor your condition and treatment.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048629"/>
          <p:cNvSpPr>
            <a:spLocks noGrp="1"/>
          </p:cNvSpPr>
          <p:nvPr>
            <p:ph type="title"/>
          </p:nvPr>
        </p:nvSpPr>
        <p:spPr/>
        <p:txBody>
          <a:bodyPr/>
          <a:lstStyle/>
          <a:p>
            <a:endParaRPr lang="en-US"/>
          </a:p>
        </p:txBody>
      </p:sp>
      <p:sp>
        <p:nvSpPr>
          <p:cNvPr id="1048631" name="Content Placeholder 1048630"/>
          <p:cNvSpPr>
            <a:spLocks noGrp="1"/>
          </p:cNvSpPr>
          <p:nvPr>
            <p:ph idx="1"/>
          </p:nvPr>
        </p:nvSpPr>
        <p:spPr/>
        <p:txBody>
          <a:bodyPr>
            <a:normAutofit/>
          </a:bodyPr>
          <a:lstStyle/>
          <a:p>
            <a:r>
              <a:rPr lang="en-US"/>
              <a:t>You are under 45 and are more likely to develop diabetes because you:</a:t>
            </a:r>
          </a:p>
          <a:p>
            <a:r>
              <a:rPr lang="en-US"/>
              <a:t>Have prediabetes.</a:t>
            </a:r>
          </a:p>
          <a:p>
            <a:r>
              <a:rPr lang="en-US"/>
              <a:t>Are overweight or have obesity.</a:t>
            </a:r>
          </a:p>
          <a:p>
            <a:r>
              <a:rPr lang="en-US"/>
              <a:t>Have a parent or sibling with type 2 diabetes.</a:t>
            </a:r>
          </a:p>
          <a:p>
            <a:r>
              <a:rPr lang="en-US"/>
              <a:t>Have high blood pressure or high cholesterol levels.</a:t>
            </a:r>
          </a:p>
          <a:p>
            <a:r>
              <a:rPr lang="en-US"/>
              <a:t>Have heart disease or have had a stroke.</a:t>
            </a:r>
          </a:p>
          <a:p>
            <a:r>
              <a:rPr lang="en-US"/>
              <a:t>Are physically active less than 3 times a week.</a:t>
            </a:r>
          </a:p>
          <a:p>
            <a:r>
              <a:rPr lang="en-US"/>
              <a:t>Have had gestational diabetes (diabetes during pregnancy) or given birth to a baby over 9 pounds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048631"/>
          <p:cNvSpPr>
            <a:spLocks noGrp="1"/>
          </p:cNvSpPr>
          <p:nvPr>
            <p:ph type="title"/>
          </p:nvPr>
        </p:nvSpPr>
        <p:spPr/>
        <p:txBody>
          <a:bodyPr/>
          <a:lstStyle/>
          <a:p>
            <a:endParaRPr lang="en-US"/>
          </a:p>
        </p:txBody>
      </p:sp>
      <p:sp>
        <p:nvSpPr>
          <p:cNvPr id="1048633" name="Content Placeholder 1048632"/>
          <p:cNvSpPr>
            <a:spLocks noGrp="1"/>
          </p:cNvSpPr>
          <p:nvPr>
            <p:ph idx="1"/>
          </p:nvPr>
        </p:nvSpPr>
        <p:spPr/>
        <p:txBody>
          <a:bodyPr>
            <a:normAutofit/>
          </a:bodyPr>
          <a:lstStyle/>
          <a:p>
            <a:r>
              <a:rPr lang="en-US"/>
              <a:t>You may also need an A1C test if you have symptoms of diabetes, such as:</a:t>
            </a:r>
          </a:p>
          <a:p>
            <a:r>
              <a:rPr lang="en-US"/>
              <a:t>Feeling very thirsty</a:t>
            </a:r>
          </a:p>
          <a:p>
            <a:r>
              <a:rPr lang="en-US"/>
              <a:t>Urinating (peeing) a lot</a:t>
            </a:r>
          </a:p>
          <a:p>
            <a:r>
              <a:rPr lang="en-US"/>
              <a:t>Losing weight without trying</a:t>
            </a:r>
          </a:p>
          <a:p>
            <a:r>
              <a:rPr lang="en-US"/>
              <a:t>Feeling very hungry</a:t>
            </a:r>
          </a:p>
          <a:p>
            <a:r>
              <a:rPr lang="en-US"/>
              <a:t>Blurred vision</a:t>
            </a:r>
          </a:p>
          <a:p>
            <a:r>
              <a:rPr lang="en-US"/>
              <a:t>Numb or tingling hands or feet</a:t>
            </a:r>
          </a:p>
          <a:p>
            <a:r>
              <a:rPr lang="en-US"/>
              <a:t>Fatigue</a:t>
            </a:r>
          </a:p>
          <a:p>
            <a:r>
              <a:rPr lang="en-US"/>
              <a:t>Dry skin</a:t>
            </a:r>
          </a:p>
          <a:p>
            <a:r>
              <a:rPr lang="en-US"/>
              <a:t>Sores that heal slowly</a:t>
            </a:r>
          </a:p>
          <a:p>
            <a:r>
              <a:rPr lang="en-US"/>
              <a:t>Having more infections than usual</a:t>
            </a:r>
          </a:p>
        </p:txBody>
      </p:sp>
      <p:pic>
        <p:nvPicPr>
          <p:cNvPr id="2097163" name="Picture 2097162"/>
          <p:cNvPicPr>
            <a:picLocks/>
          </p:cNvPicPr>
          <p:nvPr/>
        </p:nvPicPr>
        <p:blipFill>
          <a:blip r:embed="rId2"/>
          <a:stretch>
            <a:fillRect/>
          </a:stretch>
        </p:blipFill>
        <p:spPr>
          <a:xfrm>
            <a:off x="5920088" y="2997261"/>
            <a:ext cx="2944353" cy="239580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048633"/>
          <p:cNvSpPr>
            <a:spLocks noGrp="1"/>
          </p:cNvSpPr>
          <p:nvPr>
            <p:ph type="title"/>
          </p:nvPr>
        </p:nvSpPr>
        <p:spPr/>
        <p:txBody>
          <a:bodyPr/>
          <a:lstStyle/>
          <a:p>
            <a:endParaRPr lang="en-US"/>
          </a:p>
        </p:txBody>
      </p:sp>
      <p:sp>
        <p:nvSpPr>
          <p:cNvPr id="1048635" name="Content Placeholder 1048634"/>
          <p:cNvSpPr>
            <a:spLocks noGrp="1"/>
          </p:cNvSpPr>
          <p:nvPr>
            <p:ph idx="1"/>
          </p:nvPr>
        </p:nvSpPr>
        <p:spPr/>
        <p:txBody>
          <a:bodyPr/>
          <a:lstStyle/>
          <a:p>
            <a:r>
              <a:rPr lang="en-US"/>
              <a:t>What happens during an A1C test?</a:t>
            </a:r>
          </a:p>
          <a:p>
            <a:r>
              <a:rPr lang="en-US"/>
              <a:t>A health care professional will take a blood sample from a vein in your arm, using a small needle. After the needle is inserted, a small amount of blood will be collected into a test tube or vial. You may feel a little sting when the needle goes in or out. This usually takes less than five minutes.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048635"/>
          <p:cNvSpPr>
            <a:spLocks noGrp="1"/>
          </p:cNvSpPr>
          <p:nvPr>
            <p:ph type="title"/>
          </p:nvPr>
        </p:nvSpPr>
        <p:spPr/>
        <p:txBody>
          <a:bodyPr/>
          <a:lstStyle/>
          <a:p>
            <a:endParaRPr lang="en-US"/>
          </a:p>
        </p:txBody>
      </p:sp>
      <p:sp>
        <p:nvSpPr>
          <p:cNvPr id="1048637" name="Content Placeholder 1048636"/>
          <p:cNvSpPr>
            <a:spLocks noGrp="1"/>
          </p:cNvSpPr>
          <p:nvPr>
            <p:ph idx="1"/>
          </p:nvPr>
        </p:nvSpPr>
        <p:spPr/>
        <p:txBody>
          <a:bodyPr/>
          <a:lstStyle/>
          <a:p>
            <a:r>
              <a:rPr lang="en-US"/>
              <a:t>Will I need to do anything to prepare for the test?</a:t>
            </a:r>
          </a:p>
          <a:p>
            <a:r>
              <a:rPr lang="en-US"/>
              <a:t>You don't need any special preparations for an A1C test.</a:t>
            </a:r>
          </a:p>
          <a:p>
            <a:r>
              <a:rPr lang="en-US"/>
              <a:t>Are there any risks to the test?</a:t>
            </a:r>
          </a:p>
          <a:p>
            <a:r>
              <a:rPr lang="en-US"/>
              <a:t>There is very little risk to having a blood test. You may have slight pain or bruising at the spot where the needle was put in, but most symptoms go away quickly.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p:nvPr>
        </p:nvSpPr>
        <p:spPr/>
        <p:txBody>
          <a:bodyPr/>
          <a:lstStyle/>
          <a:p>
            <a:endParaRPr lang="en-US"/>
          </a:p>
        </p:txBody>
      </p:sp>
      <p:sp>
        <p:nvSpPr>
          <p:cNvPr id="1048639" name="Content Placeholder 1048638"/>
          <p:cNvSpPr>
            <a:spLocks noGrp="1"/>
          </p:cNvSpPr>
          <p:nvPr>
            <p:ph idx="1"/>
          </p:nvPr>
        </p:nvSpPr>
        <p:spPr/>
        <p:txBody>
          <a:bodyPr/>
          <a:lstStyle/>
          <a:p>
            <a:r>
              <a:rPr lang="en-US"/>
              <a:t>What do the results mean?</a:t>
            </a:r>
          </a:p>
          <a:p>
            <a:r>
              <a:rPr lang="en-US"/>
              <a:t>A1C results tell you what percentage of your hemoglobin is coated with glucose. The percent ranges are just a guide to what is normal. What's normal for you depends on your health, age, and other factors. Ask your provider what A1C percentage is healthy for you.</a:t>
            </a:r>
          </a:p>
          <a:p>
            <a:r>
              <a:rPr lang="en-US"/>
              <a:t>To diagnose diabetes or prediabetes, the percentages commonly used are:</a:t>
            </a:r>
          </a:p>
          <a:p>
            <a:r>
              <a:rPr lang="en-US"/>
              <a:t>Normal: A1C below 5.7%</a:t>
            </a:r>
          </a:p>
          <a:p>
            <a:r>
              <a:rPr lang="en-US"/>
              <a:t>Prediabetes: A1C between 5.7% and 6.4%</a:t>
            </a:r>
          </a:p>
          <a:p>
            <a:r>
              <a:rPr lang="en-US"/>
              <a:t>Diabetes: A1C of 6.5% or higher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048603"/>
          <p:cNvSpPr>
            <a:spLocks noGrp="1"/>
          </p:cNvSpPr>
          <p:nvPr>
            <p:ph type="title"/>
          </p:nvPr>
        </p:nvSpPr>
        <p:spPr/>
        <p:txBody>
          <a:bodyPr/>
          <a:lstStyle/>
          <a:p>
            <a:endParaRPr lang="en-US"/>
          </a:p>
        </p:txBody>
      </p:sp>
      <p:sp>
        <p:nvSpPr>
          <p:cNvPr id="1048605" name="Content Placeholder 1048604"/>
          <p:cNvSpPr>
            <a:spLocks noGrp="1"/>
          </p:cNvSpPr>
          <p:nvPr>
            <p:ph idx="1"/>
          </p:nvPr>
        </p:nvSpPr>
        <p:spPr/>
        <p:txBody>
          <a:bodyPr/>
          <a:lstStyle/>
          <a:p>
            <a:r>
              <a:rPr lang="en-US"/>
              <a:t>It is a test that reads the percentage of blood bound to glucose molecules. It measures the amount of blood sugar (glucose) attached to hemoglobin over the past three months (red blood cells have three months to live) Why is a cumulative sugar test? </a:t>
            </a:r>
          </a:p>
        </p:txBody>
      </p:sp>
      <p:pic>
        <p:nvPicPr>
          <p:cNvPr id="2097157" name="Picture 2097156"/>
          <p:cNvPicPr>
            <a:picLocks/>
          </p:cNvPicPr>
          <p:nvPr/>
        </p:nvPicPr>
        <p:blipFill>
          <a:blip r:embed="rId2"/>
          <a:stretch>
            <a:fillRect/>
          </a:stretch>
        </p:blipFill>
        <p:spPr>
          <a:xfrm>
            <a:off x="4571999" y="4466534"/>
            <a:ext cx="4061037" cy="171042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048639"/>
          <p:cNvSpPr>
            <a:spLocks noGrp="1"/>
          </p:cNvSpPr>
          <p:nvPr>
            <p:ph type="title"/>
          </p:nvPr>
        </p:nvSpPr>
        <p:spPr/>
        <p:txBody>
          <a:bodyPr/>
          <a:lstStyle/>
          <a:p>
            <a:endParaRPr lang="en-US"/>
          </a:p>
        </p:txBody>
      </p:sp>
      <p:sp>
        <p:nvSpPr>
          <p:cNvPr id="1048641" name="Content Placeholder 1048640"/>
          <p:cNvSpPr>
            <a:spLocks noGrp="1"/>
          </p:cNvSpPr>
          <p:nvPr>
            <p:ph idx="1"/>
          </p:nvPr>
        </p:nvSpPr>
        <p:spPr>
          <a:xfrm>
            <a:off x="628650" y="1825625"/>
            <a:ext cx="7886700" cy="4740836"/>
          </a:xfrm>
        </p:spPr>
        <p:txBody>
          <a:bodyPr>
            <a:normAutofit fontScale="96429"/>
          </a:bodyPr>
          <a:lstStyle/>
          <a:p>
            <a:r>
              <a:rPr lang="en-US"/>
              <a:t>Is there anything else I need to know about an HbA1C test?</a:t>
            </a:r>
          </a:p>
          <a:p>
            <a:r>
              <a:rPr lang="en-US"/>
              <a:t>The A1C test is not used to diagnose gestational diabetes or type 1 diabetes.</a:t>
            </a:r>
          </a:p>
          <a:p>
            <a:r>
              <a:rPr lang="en-US"/>
              <a:t>Also, if you have a condition that affects your red blood cells, such as anemia or another type of blood disorder, an A1C test may not be accurate for diagnosing diabetes. Kidney failure and liver disease can also affect A1C results. In these cases, your provider may recommend different tests to diagnose diabetes and prediabetes.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048590"/>
          <p:cNvSpPr>
            <a:spLocks noGrp="1"/>
          </p:cNvSpPr>
          <p:nvPr>
            <p:ph type="title"/>
          </p:nvPr>
        </p:nvSpPr>
        <p:spPr/>
        <p:txBody>
          <a:bodyPr/>
          <a:lstStyle/>
          <a:p>
            <a:endParaRPr lang="en-US"/>
          </a:p>
        </p:txBody>
      </p:sp>
      <p:sp>
        <p:nvSpPr>
          <p:cNvPr id="1048592" name="Picture Placeholder 1048591"/>
          <p:cNvSpPr>
            <a:spLocks noGrp="1"/>
          </p:cNvSpPr>
          <p:nvPr>
            <p:ph type="pic" idx="1"/>
          </p:nvPr>
        </p:nvSpPr>
        <p:spPr/>
        <p:txBody>
          <a:bodyPr/>
          <a:lstStyle/>
          <a:p>
            <a:endParaRPr lang="en-US"/>
          </a:p>
        </p:txBody>
      </p:sp>
      <p:sp>
        <p:nvSpPr>
          <p:cNvPr id="1048593" name="Text Placeholder 1048592"/>
          <p:cNvSpPr>
            <a:spLocks noGrp="1"/>
          </p:cNvSpPr>
          <p:nvPr>
            <p:ph type="body" sz="half" idx="2"/>
          </p:nvPr>
        </p:nvSpPr>
        <p:spPr/>
        <p:txBody>
          <a:bodyPr/>
          <a:lstStyle/>
          <a:p>
            <a:endParaRPr lang="en-US"/>
          </a:p>
        </p:txBody>
      </p:sp>
      <p:pic>
        <p:nvPicPr>
          <p:cNvPr id="2097155" name="Picture 2097154"/>
          <p:cNvPicPr>
            <a:picLocks/>
          </p:cNvPicPr>
          <p:nvPr/>
        </p:nvPicPr>
        <p:blipFill>
          <a:blip r:embed="rId2"/>
          <a:stretch>
            <a:fillRect/>
          </a:stretch>
        </p:blipFill>
        <p:spPr>
          <a:xfrm rot="25180">
            <a:off x="1331212" y="515619"/>
            <a:ext cx="7049239" cy="565218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2097153"/>
          <p:cNvPicPr>
            <a:picLocks/>
          </p:cNvPicPr>
          <p:nvPr/>
        </p:nvPicPr>
        <p:blipFill>
          <a:blip r:embed="rId2"/>
          <a:stretch>
            <a:fillRect/>
          </a:stretch>
        </p:blipFill>
        <p:spPr>
          <a:xfrm>
            <a:off x="581353" y="309866"/>
            <a:ext cx="7981293" cy="589723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097152"/>
          <p:cNvPicPr>
            <a:picLocks/>
          </p:cNvPicPr>
          <p:nvPr/>
        </p:nvPicPr>
        <p:blipFill>
          <a:blip r:embed="rId2"/>
          <a:stretch>
            <a:fillRect/>
          </a:stretch>
        </p:blipFill>
        <p:spPr>
          <a:xfrm>
            <a:off x="0" y="838200"/>
            <a:ext cx="9144000" cy="518159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a:picLocks/>
          </p:cNvPicPr>
          <p:nvPr/>
        </p:nvPicPr>
        <p:blipFill>
          <a:blip r:embed="rId2"/>
          <a:stretch>
            <a:fillRect/>
          </a:stretch>
        </p:blipFill>
        <p:spPr>
          <a:xfrm>
            <a:off x="2188586" y="4026843"/>
            <a:ext cx="4766828" cy="1883952"/>
          </a:xfrm>
          <a:prstGeom prst="rect">
            <a:avLst/>
          </a:prstGeom>
        </p:spPr>
      </p:pic>
      <p:sp>
        <p:nvSpPr>
          <p:cNvPr id="1048584" name="TextBox 1048583"/>
          <p:cNvSpPr txBox="1"/>
          <p:nvPr/>
        </p:nvSpPr>
        <p:spPr>
          <a:xfrm>
            <a:off x="2572000" y="3219450"/>
            <a:ext cx="4000000" cy="510540"/>
          </a:xfrm>
          <a:prstGeom prst="rect">
            <a:avLst/>
          </a:prstGeom>
        </p:spPr>
        <p:txBody>
          <a:bodyPr wrap="square" rtlCol="0">
            <a:spAutoFit/>
          </a:bodyPr>
          <a:lstStyle/>
          <a:p>
            <a:r>
              <a:rPr lang="en-US" sz="2800">
                <a:solidFill>
                  <a:srgbClr val="000000"/>
                </a:solidFill>
              </a:rPr>
              <a:t>Thank you for attention </a:t>
            </a:r>
          </a:p>
        </p:txBody>
      </p:sp>
      <p:pic>
        <p:nvPicPr>
          <p:cNvPr id="2097164" name="Picture 2097163"/>
          <p:cNvPicPr>
            <a:picLocks/>
          </p:cNvPicPr>
          <p:nvPr/>
        </p:nvPicPr>
        <p:blipFill>
          <a:blip r:embed="rId3"/>
          <a:stretch>
            <a:fillRect/>
          </a:stretch>
        </p:blipFill>
        <p:spPr>
          <a:xfrm>
            <a:off x="1504734" y="897235"/>
            <a:ext cx="6134533" cy="21862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048605"/>
          <p:cNvSpPr>
            <a:spLocks noGrp="1"/>
          </p:cNvSpPr>
          <p:nvPr>
            <p:ph type="title"/>
          </p:nvPr>
        </p:nvSpPr>
        <p:spPr/>
        <p:txBody>
          <a:bodyPr/>
          <a:lstStyle/>
          <a:p>
            <a:endParaRPr lang="en-US"/>
          </a:p>
        </p:txBody>
      </p:sp>
      <p:sp>
        <p:nvSpPr>
          <p:cNvPr id="1048607" name="Content Placeholder 1048606"/>
          <p:cNvSpPr>
            <a:spLocks noGrp="1"/>
          </p:cNvSpPr>
          <p:nvPr>
            <p:ph idx="1"/>
          </p:nvPr>
        </p:nvSpPr>
        <p:spPr/>
        <p:txBody>
          <a:bodyPr/>
          <a:lstStyle/>
          <a:p>
            <a:r>
              <a:rPr lang="en-US"/>
              <a:t>The cumulative sugar test is performed when a doctor requests it to diagnose diabetes or to monitor blood sugar levels in people who have a high risk of developing diabetes, the test is repeated regularly between three to six months, based on the person’s health status.</a:t>
            </a:r>
            <a:r>
              <a:rPr lang="en-US" altLang="ar-EG"/>
              <a:t> </a:t>
            </a:r>
            <a:endParaRPr lang="en-US"/>
          </a:p>
        </p:txBody>
      </p:sp>
      <p:pic>
        <p:nvPicPr>
          <p:cNvPr id="2097158" name="Picture 2097157"/>
          <p:cNvPicPr>
            <a:picLocks/>
          </p:cNvPicPr>
          <p:nvPr/>
        </p:nvPicPr>
        <p:blipFill>
          <a:blip r:embed="rId2"/>
          <a:stretch>
            <a:fillRect/>
          </a:stretch>
        </p:blipFill>
        <p:spPr>
          <a:xfrm>
            <a:off x="3369840" y="4552789"/>
            <a:ext cx="3838697" cy="20282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048607"/>
          <p:cNvSpPr>
            <a:spLocks noGrp="1"/>
          </p:cNvSpPr>
          <p:nvPr>
            <p:ph type="title"/>
          </p:nvPr>
        </p:nvSpPr>
        <p:spPr/>
        <p:txBody>
          <a:bodyPr/>
          <a:lstStyle/>
          <a:p>
            <a:endParaRPr lang="en-US"/>
          </a:p>
        </p:txBody>
      </p:sp>
      <p:sp>
        <p:nvSpPr>
          <p:cNvPr id="1048609" name="Content Placeholder 1048608"/>
          <p:cNvSpPr>
            <a:spLocks noGrp="1"/>
          </p:cNvSpPr>
          <p:nvPr>
            <p:ph idx="1"/>
          </p:nvPr>
        </p:nvSpPr>
        <p:spPr/>
        <p:txBody>
          <a:bodyPr/>
          <a:lstStyle/>
          <a:p>
            <a:r>
              <a:rPr lang="en-US"/>
              <a:t>HbA1c is a blood test that is used to diagnose type 2 diabetes. It is also used to monitor blood glucose control in people with diabetes.</a:t>
            </a:r>
          </a:p>
          <a:p>
            <a:r>
              <a:rPr lang="en-US"/>
              <a:t>HbA1c is short for glycated haemoglobin. The test is also sometimes called haemoglobin A1c.</a:t>
            </a:r>
          </a:p>
        </p:txBody>
      </p:sp>
      <p:pic>
        <p:nvPicPr>
          <p:cNvPr id="2097159" name="Picture 2097158"/>
          <p:cNvPicPr>
            <a:picLocks/>
          </p:cNvPicPr>
          <p:nvPr/>
        </p:nvPicPr>
        <p:blipFill>
          <a:blip r:embed="rId2"/>
          <a:stretch>
            <a:fillRect/>
          </a:stretch>
        </p:blipFill>
        <p:spPr>
          <a:xfrm>
            <a:off x="3072185" y="4183060"/>
            <a:ext cx="4759929" cy="24999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048609"/>
          <p:cNvSpPr>
            <a:spLocks noGrp="1"/>
          </p:cNvSpPr>
          <p:nvPr>
            <p:ph type="title"/>
          </p:nvPr>
        </p:nvSpPr>
        <p:spPr/>
        <p:txBody>
          <a:bodyPr/>
          <a:lstStyle/>
          <a:p>
            <a:endParaRPr lang="en-US"/>
          </a:p>
        </p:txBody>
      </p:sp>
      <p:sp>
        <p:nvSpPr>
          <p:cNvPr id="1048611" name="Content Placeholder 1048610"/>
          <p:cNvSpPr>
            <a:spLocks noGrp="1"/>
          </p:cNvSpPr>
          <p:nvPr>
            <p:ph idx="1"/>
          </p:nvPr>
        </p:nvSpPr>
        <p:spPr/>
        <p:txBody>
          <a:bodyPr/>
          <a:lstStyle/>
          <a:p>
            <a:r>
              <a:rPr lang="en-US"/>
              <a:t>Haemoglobin (Hb) is the protein in red blood cells that carries oxygen through your body. HbA1c refers to glucose and haemoglobin joined together (the haemoglobin is ‘glycated’). The amount of HbA1c formed is directly related to the amount of glucose in your blood.</a:t>
            </a:r>
          </a:p>
          <a:p>
            <a:r>
              <a:rPr lang="en-US"/>
              <a:t>Red blood cells live for an average of 120 days, so HbA1c gives an indication of how much sugar there has been in your blood over the past few months. It’s different to a blood glucose test, which measures how much sugar is in the blood at that moment.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048611"/>
          <p:cNvSpPr>
            <a:spLocks noGrp="1"/>
          </p:cNvSpPr>
          <p:nvPr>
            <p:ph type="title"/>
          </p:nvPr>
        </p:nvSpPr>
        <p:spPr/>
        <p:txBody>
          <a:bodyPr/>
          <a:lstStyle/>
          <a:p>
            <a:endParaRPr lang="en-US"/>
          </a:p>
        </p:txBody>
      </p:sp>
      <p:sp>
        <p:nvSpPr>
          <p:cNvPr id="1048613" name="Content Placeholder 1048612"/>
          <p:cNvSpPr>
            <a:spLocks noGrp="1"/>
          </p:cNvSpPr>
          <p:nvPr>
            <p:ph idx="1"/>
          </p:nvPr>
        </p:nvSpPr>
        <p:spPr/>
        <p:txBody>
          <a:bodyPr/>
          <a:lstStyle/>
          <a:p>
            <a:r>
              <a:rPr lang="en-US"/>
              <a:t>Why would I need an HbA1c test?</a:t>
            </a:r>
          </a:p>
          <a:p>
            <a:r>
              <a:rPr lang="en-US"/>
              <a:t>If you are at increased risk of type 2 diabetes, your doctor may recommend this test to check if you have diabetes. The HbA1c test may also be done if you have symptoms of type 2 diabetes, to confirm a diagnosis.</a:t>
            </a:r>
          </a:p>
          <a:p>
            <a:r>
              <a:rPr lang="en-US"/>
              <a:t>For people with diabetes, the test is used to indicate how well your diabetes has been controlled over the last few months. People with diabetes are advised to have this test every 3 months. This can be less frequent if your blood sugar levels are well controlled.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048613"/>
          <p:cNvSpPr>
            <a:spLocks noGrp="1"/>
          </p:cNvSpPr>
          <p:nvPr>
            <p:ph type="title"/>
          </p:nvPr>
        </p:nvSpPr>
        <p:spPr/>
        <p:txBody>
          <a:bodyPr/>
          <a:lstStyle/>
          <a:p>
            <a:endParaRPr lang="en-US"/>
          </a:p>
        </p:txBody>
      </p:sp>
      <p:sp>
        <p:nvSpPr>
          <p:cNvPr id="1048615" name="Content Placeholder 1048614"/>
          <p:cNvSpPr>
            <a:spLocks noGrp="1"/>
          </p:cNvSpPr>
          <p:nvPr>
            <p:ph idx="1"/>
          </p:nvPr>
        </p:nvSpPr>
        <p:spPr/>
        <p:txBody>
          <a:bodyPr/>
          <a:lstStyle/>
          <a:p>
            <a:r>
              <a:rPr lang="en-US"/>
              <a:t>Monitoring HbA1c in people with diabetes is important. That’s because the higher your HbA1c, the greater your risk of developing diabetes complications such as:</a:t>
            </a:r>
          </a:p>
          <a:p>
            <a:r>
              <a:rPr lang="en-US"/>
              <a:t>diabetic retinopathy</a:t>
            </a:r>
          </a:p>
          <a:p>
            <a:r>
              <a:rPr lang="en-US"/>
              <a:t>diabetic kidney disease</a:t>
            </a:r>
          </a:p>
          <a:p>
            <a:r>
              <a:rPr lang="en-US"/>
              <a:t>diabetic neuropathy</a:t>
            </a:r>
          </a:p>
        </p:txBody>
      </p:sp>
      <p:pic>
        <p:nvPicPr>
          <p:cNvPr id="2097160" name="Picture 2097159"/>
          <p:cNvPicPr>
            <a:picLocks/>
          </p:cNvPicPr>
          <p:nvPr/>
        </p:nvPicPr>
        <p:blipFill>
          <a:blip r:embed="rId2"/>
          <a:stretch>
            <a:fillRect/>
          </a:stretch>
        </p:blipFill>
        <p:spPr>
          <a:xfrm>
            <a:off x="5002609" y="3589138"/>
            <a:ext cx="3512741" cy="23073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048615"/>
          <p:cNvSpPr>
            <a:spLocks noGrp="1"/>
          </p:cNvSpPr>
          <p:nvPr>
            <p:ph type="title"/>
          </p:nvPr>
        </p:nvSpPr>
        <p:spPr/>
        <p:txBody>
          <a:bodyPr/>
          <a:lstStyle/>
          <a:p>
            <a:endParaRPr lang="en-US"/>
          </a:p>
        </p:txBody>
      </p:sp>
      <p:sp>
        <p:nvSpPr>
          <p:cNvPr id="1048617" name="Content Placeholder 1048616"/>
          <p:cNvSpPr>
            <a:spLocks noGrp="1"/>
          </p:cNvSpPr>
          <p:nvPr>
            <p:ph idx="1"/>
          </p:nvPr>
        </p:nvSpPr>
        <p:spPr/>
        <p:txBody>
          <a:bodyPr/>
          <a:lstStyle/>
          <a:p>
            <a:r>
              <a:rPr lang="en-US"/>
              <a:t>How to prepare for an HbA1c test</a:t>
            </a:r>
          </a:p>
          <a:p>
            <a:r>
              <a:rPr lang="en-US"/>
              <a:t>No preparation is needed for this blood test.</a:t>
            </a:r>
          </a:p>
          <a:p>
            <a:endParaRPr lang="en-US"/>
          </a:p>
          <a:p>
            <a:r>
              <a:rPr lang="en-US"/>
              <a:t>Understanding your results</a:t>
            </a:r>
          </a:p>
          <a:p>
            <a:r>
              <a:rPr lang="en-US"/>
              <a:t>It’s important to discuss your test results with your doctor to see what they mean in your situation.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048617"/>
          <p:cNvSpPr>
            <a:spLocks noGrp="1"/>
          </p:cNvSpPr>
          <p:nvPr>
            <p:ph type="title"/>
          </p:nvPr>
        </p:nvSpPr>
        <p:spPr/>
        <p:txBody>
          <a:bodyPr/>
          <a:lstStyle/>
          <a:p>
            <a:endParaRPr lang="en-US"/>
          </a:p>
        </p:txBody>
      </p:sp>
      <p:sp>
        <p:nvSpPr>
          <p:cNvPr id="1048619" name="Content Placeholder 1048618"/>
          <p:cNvSpPr>
            <a:spLocks noGrp="1"/>
          </p:cNvSpPr>
          <p:nvPr>
            <p:ph idx="1"/>
          </p:nvPr>
        </p:nvSpPr>
        <p:spPr/>
        <p:txBody>
          <a:bodyPr/>
          <a:lstStyle/>
          <a:p>
            <a:r>
              <a:rPr lang="en-US"/>
              <a:t>Diagnosis of diabetes</a:t>
            </a:r>
          </a:p>
          <a:p>
            <a:r>
              <a:rPr lang="en-US"/>
              <a:t>A diagnosis of diabetes can be made if your HbA1c result is 6.5% (48 mmol/mol) or more. Sometimes the test needs to be repeated to confirm the result.</a:t>
            </a:r>
          </a:p>
          <a:p>
            <a:r>
              <a:rPr lang="en-US"/>
              <a:t>If your HbA1c level is lower than this, you might need other tests to check whether you have diabetes or not.</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On-screen Show (4:3)</PresentationFormat>
  <Paragraphs>82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affect the 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Infinix X6710</dc:creator>
  <cp:lastModifiedBy>abdalbasit Fatihallah</cp:lastModifiedBy>
  <cp:revision>1</cp:revision>
  <dcterms:created xsi:type="dcterms:W3CDTF">2015-05-10T21:30:45Z</dcterms:created>
  <dcterms:modified xsi:type="dcterms:W3CDTF">2025-02-11T19:02:15Z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5e80b5e6f03c48468919ba9d27815317</vt:lpwstr>
  </property>
</Properties>
</file>